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404" r:id="rId2"/>
    <p:sldId id="510" r:id="rId3"/>
    <p:sldId id="511" r:id="rId4"/>
    <p:sldId id="532" r:id="rId5"/>
    <p:sldId id="533" r:id="rId6"/>
    <p:sldId id="534" r:id="rId7"/>
    <p:sldId id="535" r:id="rId8"/>
    <p:sldId id="536" r:id="rId9"/>
    <p:sldId id="537" r:id="rId10"/>
    <p:sldId id="579" r:id="rId11"/>
    <p:sldId id="538" r:id="rId12"/>
    <p:sldId id="507" r:id="rId13"/>
    <p:sldId id="508" r:id="rId14"/>
    <p:sldId id="378" r:id="rId15"/>
    <p:sldId id="561" r:id="rId16"/>
    <p:sldId id="380" r:id="rId17"/>
    <p:sldId id="562" r:id="rId18"/>
    <p:sldId id="563" r:id="rId19"/>
    <p:sldId id="564" r:id="rId20"/>
    <p:sldId id="565" r:id="rId21"/>
    <p:sldId id="566" r:id="rId22"/>
    <p:sldId id="567" r:id="rId23"/>
    <p:sldId id="568" r:id="rId24"/>
    <p:sldId id="569" r:id="rId25"/>
    <p:sldId id="570" r:id="rId26"/>
    <p:sldId id="571" r:id="rId27"/>
    <p:sldId id="572" r:id="rId28"/>
    <p:sldId id="573" r:id="rId29"/>
    <p:sldId id="574" r:id="rId30"/>
    <p:sldId id="575" r:id="rId31"/>
    <p:sldId id="576" r:id="rId32"/>
    <p:sldId id="577" r:id="rId33"/>
    <p:sldId id="578" r:id="rId34"/>
    <p:sldId id="398" r:id="rId35"/>
    <p:sldId id="407" r:id="rId36"/>
    <p:sldId id="408" r:id="rId37"/>
    <p:sldId id="409" r:id="rId38"/>
    <p:sldId id="410" r:id="rId39"/>
    <p:sldId id="411" r:id="rId40"/>
    <p:sldId id="539" r:id="rId41"/>
    <p:sldId id="540" r:id="rId42"/>
    <p:sldId id="541" r:id="rId43"/>
    <p:sldId id="542" r:id="rId44"/>
    <p:sldId id="543" r:id="rId45"/>
    <p:sldId id="544" r:id="rId46"/>
    <p:sldId id="545"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546" r:id="rId61"/>
    <p:sldId id="547" r:id="rId62"/>
    <p:sldId id="548" r:id="rId63"/>
    <p:sldId id="549" r:id="rId64"/>
    <p:sldId id="550" r:id="rId65"/>
    <p:sldId id="551" r:id="rId66"/>
    <p:sldId id="552" r:id="rId67"/>
    <p:sldId id="553" r:id="rId68"/>
    <p:sldId id="554" r:id="rId69"/>
    <p:sldId id="555" r:id="rId70"/>
    <p:sldId id="439" r:id="rId71"/>
    <p:sldId id="556"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3" r:id="rId95"/>
    <p:sldId id="464" r:id="rId96"/>
    <p:sldId id="465" r:id="rId97"/>
    <p:sldId id="466" r:id="rId98"/>
    <p:sldId id="467" r:id="rId99"/>
    <p:sldId id="468" r:id="rId100"/>
    <p:sldId id="472" r:id="rId101"/>
    <p:sldId id="557" r:id="rId102"/>
    <p:sldId id="474" r:id="rId103"/>
    <p:sldId id="475" r:id="rId104"/>
    <p:sldId id="476" r:id="rId105"/>
    <p:sldId id="477" r:id="rId106"/>
    <p:sldId id="478" r:id="rId107"/>
    <p:sldId id="479" r:id="rId108"/>
    <p:sldId id="480" r:id="rId109"/>
    <p:sldId id="481" r:id="rId110"/>
    <p:sldId id="482" r:id="rId111"/>
    <p:sldId id="483" r:id="rId112"/>
    <p:sldId id="484" r:id="rId113"/>
    <p:sldId id="485" r:id="rId114"/>
    <p:sldId id="486" r:id="rId115"/>
    <p:sldId id="489" r:id="rId116"/>
    <p:sldId id="558" r:id="rId117"/>
    <p:sldId id="491" r:id="rId118"/>
    <p:sldId id="492" r:id="rId119"/>
    <p:sldId id="493" r:id="rId120"/>
    <p:sldId id="494" r:id="rId121"/>
    <p:sldId id="495" r:id="rId122"/>
    <p:sldId id="496" r:id="rId123"/>
    <p:sldId id="497" r:id="rId124"/>
    <p:sldId id="498" r:id="rId125"/>
    <p:sldId id="499" r:id="rId126"/>
    <p:sldId id="500" r:id="rId127"/>
    <p:sldId id="501" r:id="rId128"/>
    <p:sldId id="502" r:id="rId129"/>
    <p:sldId id="503" r:id="rId130"/>
    <p:sldId id="513" r:id="rId131"/>
    <p:sldId id="559" r:id="rId132"/>
    <p:sldId id="515" r:id="rId133"/>
    <p:sldId id="516" r:id="rId134"/>
    <p:sldId id="517" r:id="rId135"/>
    <p:sldId id="518" r:id="rId136"/>
    <p:sldId id="519" r:id="rId137"/>
    <p:sldId id="520" r:id="rId138"/>
    <p:sldId id="521" r:id="rId139"/>
    <p:sldId id="522" r:id="rId140"/>
    <p:sldId id="523" r:id="rId141"/>
    <p:sldId id="524" r:id="rId142"/>
    <p:sldId id="525" r:id="rId143"/>
    <p:sldId id="526" r:id="rId144"/>
    <p:sldId id="527" r:id="rId145"/>
    <p:sldId id="528" r:id="rId146"/>
    <p:sldId id="529" r:id="rId147"/>
    <p:sldId id="560" r:id="rId148"/>
  </p:sldIdLst>
  <p:sldSz cx="15544800" cy="10058400"/>
  <p:notesSz cx="7099300" cy="93853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46638F7-B5CB-4680-8607-5ED8B555B138}">
          <p14:sldIdLst>
            <p14:sldId id="404"/>
            <p14:sldId id="510"/>
            <p14:sldId id="511"/>
            <p14:sldId id="532"/>
            <p14:sldId id="533"/>
            <p14:sldId id="534"/>
            <p14:sldId id="535"/>
            <p14:sldId id="536"/>
            <p14:sldId id="537"/>
            <p14:sldId id="579"/>
            <p14:sldId id="538"/>
            <p14:sldId id="507"/>
            <p14:sldId id="508"/>
          </p14:sldIdLst>
        </p14:section>
        <p14:section name="Architecture" id="{F3E98739-B295-48CF-B895-0DD185AB5A2C}">
          <p14:sldIdLst>
            <p14:sldId id="378"/>
            <p14:sldId id="561"/>
            <p14:sldId id="380"/>
            <p14:sldId id="562"/>
            <p14:sldId id="563"/>
            <p14:sldId id="564"/>
            <p14:sldId id="565"/>
            <p14:sldId id="566"/>
            <p14:sldId id="567"/>
            <p14:sldId id="568"/>
            <p14:sldId id="569"/>
            <p14:sldId id="570"/>
            <p14:sldId id="571"/>
            <p14:sldId id="572"/>
            <p14:sldId id="573"/>
            <p14:sldId id="574"/>
            <p14:sldId id="575"/>
            <p14:sldId id="576"/>
            <p14:sldId id="577"/>
            <p14:sldId id="578"/>
            <p14:sldId id="398"/>
          </p14:sldIdLst>
        </p14:section>
        <p14:section name="Add Remove Devices" id="{8FA0773B-B4DB-48BC-9B92-D01A97E729C5}">
          <p14:sldIdLst>
            <p14:sldId id="407"/>
            <p14:sldId id="408"/>
            <p14:sldId id="409"/>
            <p14:sldId id="410"/>
            <p14:sldId id="411"/>
            <p14:sldId id="539"/>
            <p14:sldId id="540"/>
            <p14:sldId id="541"/>
            <p14:sldId id="542"/>
            <p14:sldId id="543"/>
            <p14:sldId id="544"/>
            <p14:sldId id="545"/>
            <p14:sldId id="414"/>
            <p14:sldId id="415"/>
            <p14:sldId id="416"/>
            <p14:sldId id="417"/>
            <p14:sldId id="418"/>
            <p14:sldId id="419"/>
            <p14:sldId id="420"/>
            <p14:sldId id="421"/>
            <p14:sldId id="422"/>
            <p14:sldId id="423"/>
            <p14:sldId id="424"/>
            <p14:sldId id="425"/>
            <p14:sldId id="426"/>
            <p14:sldId id="546"/>
            <p14:sldId id="547"/>
            <p14:sldId id="548"/>
            <p14:sldId id="549"/>
            <p14:sldId id="550"/>
            <p14:sldId id="551"/>
            <p14:sldId id="552"/>
            <p14:sldId id="553"/>
            <p14:sldId id="554"/>
            <p14:sldId id="555"/>
          </p14:sldIdLst>
        </p14:section>
        <p14:section name="Device Management" id="{B6B41B86-8CB8-4D3E-80A6-EF994447ACB7}">
          <p14:sldIdLst>
            <p14:sldId id="439"/>
            <p14:sldId id="556"/>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Lst>
        </p14:section>
        <p14:section name="Device monitors" id="{5F904FDA-17F2-45BC-8D71-A25CE8C0CB9C}">
          <p14:sldIdLst>
            <p14:sldId id="472"/>
            <p14:sldId id="557"/>
            <p14:sldId id="474"/>
            <p14:sldId id="475"/>
            <p14:sldId id="476"/>
            <p14:sldId id="477"/>
            <p14:sldId id="478"/>
            <p14:sldId id="479"/>
            <p14:sldId id="480"/>
            <p14:sldId id="481"/>
            <p14:sldId id="482"/>
            <p14:sldId id="483"/>
            <p14:sldId id="484"/>
            <p14:sldId id="485"/>
            <p14:sldId id="486"/>
          </p14:sldIdLst>
        </p14:section>
        <p14:section name="Device Templates" id="{D651A2DF-DC69-40A1-B256-862E4BE7EB89}">
          <p14:sldIdLst>
            <p14:sldId id="489"/>
            <p14:sldId id="558"/>
            <p14:sldId id="491"/>
            <p14:sldId id="492"/>
            <p14:sldId id="493"/>
            <p14:sldId id="494"/>
            <p14:sldId id="495"/>
            <p14:sldId id="496"/>
            <p14:sldId id="497"/>
            <p14:sldId id="498"/>
            <p14:sldId id="499"/>
            <p14:sldId id="500"/>
            <p14:sldId id="501"/>
            <p14:sldId id="502"/>
            <p14:sldId id="503"/>
          </p14:sldIdLst>
        </p14:section>
        <p14:section name="Device Groups" id="{B1642B58-5CF1-4129-B530-D5284A2670A2}">
          <p14:sldIdLst>
            <p14:sldId id="513"/>
            <p14:sldId id="559"/>
            <p14:sldId id="515"/>
            <p14:sldId id="516"/>
            <p14:sldId id="517"/>
            <p14:sldId id="518"/>
            <p14:sldId id="519"/>
            <p14:sldId id="520"/>
            <p14:sldId id="521"/>
            <p14:sldId id="522"/>
            <p14:sldId id="523"/>
            <p14:sldId id="524"/>
            <p14:sldId id="525"/>
            <p14:sldId id="526"/>
            <p14:sldId id="527"/>
            <p14:sldId id="528"/>
            <p14:sldId id="529"/>
            <p14:sldId id="5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168">
          <p15:clr>
            <a:srgbClr val="A4A3A4"/>
          </p15:clr>
        </p15:guide>
        <p15:guide id="4" pos="48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76"/>
    <a:srgbClr val="2273A2"/>
    <a:srgbClr val="732FB0"/>
    <a:srgbClr val="5F2FB0"/>
    <a:srgbClr val="7BDD8D"/>
    <a:srgbClr val="51B66F"/>
    <a:srgbClr val="7BDC5C"/>
    <a:srgbClr val="7566B6"/>
    <a:srgbClr val="074E89"/>
    <a:srgbClr val="F0C8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660"/>
  </p:normalViewPr>
  <p:slideViewPr>
    <p:cSldViewPr snapToGrid="0" snapToObjects="1">
      <p:cViewPr varScale="1">
        <p:scale>
          <a:sx n="48" d="100"/>
          <a:sy n="48" d="100"/>
        </p:scale>
        <p:origin x="636" y="60"/>
      </p:cViewPr>
      <p:guideLst>
        <p:guide orient="horz" pos="2160"/>
        <p:guide pos="2880"/>
        <p:guide orient="horz" pos="3168"/>
        <p:guide pos="4896"/>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snapToObjects="1">
      <p:cViewPr varScale="1">
        <p:scale>
          <a:sx n="91" d="100"/>
          <a:sy n="91" d="100"/>
        </p:scale>
        <p:origin x="370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4021653" y="8914595"/>
            <a:ext cx="3076042" cy="470706"/>
          </a:xfrm>
          <a:prstGeom prst="rect">
            <a:avLst/>
          </a:prstGeom>
        </p:spPr>
        <p:txBody>
          <a:bodyPr vert="horz" lIns="92327" tIns="46163" rIns="92327" bIns="46163" rtlCol="0" anchor="b"/>
          <a:lstStyle>
            <a:lvl1pPr algn="r">
              <a:defRPr sz="1200"/>
            </a:lvl1pPr>
          </a:lstStyle>
          <a:p>
            <a:fld id="{3BB9C61B-E590-4862-A653-DAE561787782}" type="slidenum">
              <a:rPr lang="en-US" smtClean="0"/>
              <a:t>‹#›</a:t>
            </a:fld>
            <a:endParaRPr lang="en-US"/>
          </a:p>
        </p:txBody>
      </p:sp>
    </p:spTree>
    <p:extLst>
      <p:ext uri="{BB962C8B-B14F-4D97-AF65-F5344CB8AC3E}">
        <p14:creationId xmlns:p14="http://schemas.microsoft.com/office/powerpoint/2010/main" val="253007996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4" cy="470895"/>
          </a:xfrm>
          <a:prstGeom prst="rect">
            <a:avLst/>
          </a:prstGeom>
        </p:spPr>
        <p:txBody>
          <a:bodyPr vert="horz" lIns="94192" tIns="47096" rIns="94192" bIns="47096" rtlCol="0"/>
          <a:lstStyle>
            <a:lvl1pPr algn="l">
              <a:defRPr sz="1200"/>
            </a:lvl1pPr>
          </a:lstStyle>
          <a:p>
            <a:endParaRPr lang="en-US"/>
          </a:p>
        </p:txBody>
      </p:sp>
      <p:sp>
        <p:nvSpPr>
          <p:cNvPr id="3" name="Date Placeholder 2"/>
          <p:cNvSpPr>
            <a:spLocks noGrp="1"/>
          </p:cNvSpPr>
          <p:nvPr>
            <p:ph type="dt" idx="1"/>
          </p:nvPr>
        </p:nvSpPr>
        <p:spPr>
          <a:xfrm>
            <a:off x="4021294" y="0"/>
            <a:ext cx="3076364" cy="470895"/>
          </a:xfrm>
          <a:prstGeom prst="rect">
            <a:avLst/>
          </a:prstGeom>
        </p:spPr>
        <p:txBody>
          <a:bodyPr vert="horz" lIns="94192" tIns="47096" rIns="94192" bIns="47096" rtlCol="0"/>
          <a:lstStyle>
            <a:lvl1pPr algn="r">
              <a:defRPr sz="1200"/>
            </a:lvl1pPr>
          </a:lstStyle>
          <a:p>
            <a:r>
              <a:rPr lang="en-US" smtClean="0"/>
              <a:t>11/6/2013</a:t>
            </a:r>
            <a:endParaRPr lang="en-US"/>
          </a:p>
        </p:txBody>
      </p:sp>
      <p:sp>
        <p:nvSpPr>
          <p:cNvPr id="4" name="Slide Image Placeholder 3"/>
          <p:cNvSpPr>
            <a:spLocks noGrp="1" noRot="1" noChangeAspect="1"/>
          </p:cNvSpPr>
          <p:nvPr>
            <p:ph type="sldImg" idx="2"/>
          </p:nvPr>
        </p:nvSpPr>
        <p:spPr>
          <a:xfrm>
            <a:off x="1101725" y="1173163"/>
            <a:ext cx="4895850" cy="3167062"/>
          </a:xfrm>
          <a:prstGeom prst="rect">
            <a:avLst/>
          </a:prstGeom>
          <a:noFill/>
          <a:ln w="12700">
            <a:solidFill>
              <a:prstClr val="black"/>
            </a:solidFill>
          </a:ln>
        </p:spPr>
        <p:txBody>
          <a:bodyPr vert="horz" lIns="94192" tIns="47096" rIns="94192" bIns="47096" rtlCol="0" anchor="ctr"/>
          <a:lstStyle/>
          <a:p>
            <a:endParaRPr lang="en-US"/>
          </a:p>
        </p:txBody>
      </p:sp>
      <p:sp>
        <p:nvSpPr>
          <p:cNvPr id="5" name="Notes Placeholder 4"/>
          <p:cNvSpPr>
            <a:spLocks noGrp="1"/>
          </p:cNvSpPr>
          <p:nvPr>
            <p:ph type="body" sz="quarter" idx="3"/>
          </p:nvPr>
        </p:nvSpPr>
        <p:spPr>
          <a:xfrm>
            <a:off x="709931" y="4516675"/>
            <a:ext cx="5679440" cy="3695462"/>
          </a:xfrm>
          <a:prstGeom prst="rect">
            <a:avLst/>
          </a:prstGeom>
        </p:spPr>
        <p:txBody>
          <a:bodyPr vert="horz" lIns="94192" tIns="47096" rIns="94192" bIns="4709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4407"/>
            <a:ext cx="3076364" cy="470894"/>
          </a:xfrm>
          <a:prstGeom prst="rect">
            <a:avLst/>
          </a:prstGeom>
        </p:spPr>
        <p:txBody>
          <a:bodyPr vert="horz" lIns="94192" tIns="47096" rIns="94192" bIns="47096"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8914407"/>
            <a:ext cx="3076364" cy="470894"/>
          </a:xfrm>
          <a:prstGeom prst="rect">
            <a:avLst/>
          </a:prstGeom>
        </p:spPr>
        <p:txBody>
          <a:bodyPr vert="horz" lIns="94192" tIns="47096" rIns="94192" bIns="47096" rtlCol="0" anchor="b"/>
          <a:lstStyle>
            <a:lvl1pPr algn="r">
              <a:defRPr sz="1200"/>
            </a:lvl1pPr>
          </a:lstStyle>
          <a:p>
            <a:fld id="{3C7E7B58-5E14-4522-9C0F-4A0FD2CB4636}" type="slidenum">
              <a:rPr lang="en-US" smtClean="0"/>
              <a:t>‹#›</a:t>
            </a:fld>
            <a:endParaRPr lang="en-US"/>
          </a:p>
        </p:txBody>
      </p:sp>
    </p:spTree>
    <p:extLst>
      <p:ext uri="{BB962C8B-B14F-4D97-AF65-F5344CB8AC3E}">
        <p14:creationId xmlns:p14="http://schemas.microsoft.com/office/powerpoint/2010/main" val="3134230972"/>
      </p:ext>
    </p:extLst>
  </p:cSld>
  <p:clrMap bg1="lt1" tx1="dk1" bg2="lt2" tx2="dk2" accent1="accent1" accent2="accent2" accent3="accent3" accent4="accent4" accent5="accent5" accent6="accent6" hlink="hlink" folHlink="folHlink"/>
  <p:hf hdr="0" ftr="0"/>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pitchFamily="34" charset="0"/>
              </a:rPr>
              <a:t>© </a:t>
            </a:r>
            <a:r>
              <a:rPr lang="en-US" dirty="0" smtClean="0">
                <a:cs typeface="Arial" pitchFamily="34" charset="0"/>
              </a:rPr>
              <a:t>2010, </a:t>
            </a:r>
            <a:r>
              <a:rPr lang="en-US" dirty="0">
                <a:cs typeface="Arial" pitchFamily="34" charset="0"/>
              </a:rPr>
              <a:t>ScienceLogic, LLC</a:t>
            </a:r>
          </a:p>
        </p:txBody>
      </p:sp>
      <p:sp>
        <p:nvSpPr>
          <p:cNvPr id="6" name="Rectangle 7"/>
          <p:cNvSpPr>
            <a:spLocks noGrp="1" noChangeArrowheads="1"/>
          </p:cNvSpPr>
          <p:nvPr>
            <p:ph type="sldNum" sz="quarter" idx="5"/>
          </p:nvPr>
        </p:nvSpPr>
        <p:spPr>
          <a:ln/>
        </p:spPr>
        <p:txBody>
          <a:bodyPr/>
          <a:lstStyle/>
          <a:p>
            <a:r>
              <a:rPr lang="en-US" dirty="0"/>
              <a:t>0 - </a:t>
            </a:r>
            <a:fld id="{004C2982-9163-454E-B846-5BDFE36C6E62}" type="slidenum">
              <a:rPr lang="en-US"/>
              <a:pPr/>
              <a:t>2</a:t>
            </a:fld>
            <a:endParaRPr lang="en-US" dirty="0"/>
          </a:p>
        </p:txBody>
      </p:sp>
      <p:sp>
        <p:nvSpPr>
          <p:cNvPr id="324610" name="Rectangle 2"/>
          <p:cNvSpPr>
            <a:spLocks noGrp="1" noRot="1" noChangeAspect="1" noChangeArrowheads="1" noTextEdit="1"/>
          </p:cNvSpPr>
          <p:nvPr>
            <p:ph type="sldImg"/>
          </p:nvPr>
        </p:nvSpPr>
        <p:spPr>
          <a:xfrm>
            <a:off x="1143000" y="1193800"/>
            <a:ext cx="4979988" cy="3222625"/>
          </a:xfrm>
          <a:ln/>
        </p:spPr>
      </p:sp>
      <p:sp>
        <p:nvSpPr>
          <p:cNvPr id="324611"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238525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11/6/2013</a:t>
            </a:r>
            <a:endParaRPr lang="en-US"/>
          </a:p>
        </p:txBody>
      </p:sp>
      <p:sp>
        <p:nvSpPr>
          <p:cNvPr id="5" name="Slide Number Placeholder 4"/>
          <p:cNvSpPr>
            <a:spLocks noGrp="1"/>
          </p:cNvSpPr>
          <p:nvPr>
            <p:ph type="sldNum" sz="quarter" idx="11"/>
          </p:nvPr>
        </p:nvSpPr>
        <p:spPr/>
        <p:txBody>
          <a:bodyPr/>
          <a:lstStyle/>
          <a:p>
            <a:fld id="{3C7E7B58-5E14-4522-9C0F-4A0FD2CB4636}" type="slidenum">
              <a:rPr lang="en-US" smtClean="0"/>
              <a:t>36</a:t>
            </a:fld>
            <a:endParaRPr lang="en-US"/>
          </a:p>
        </p:txBody>
      </p:sp>
    </p:spTree>
    <p:extLst>
      <p:ext uri="{BB962C8B-B14F-4D97-AF65-F5344CB8AC3E}">
        <p14:creationId xmlns:p14="http://schemas.microsoft.com/office/powerpoint/2010/main" val="110595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0000" lnSpcReduction="20000"/>
          </a:bodyPr>
          <a:lstStyle/>
          <a:p>
            <a:r>
              <a:rPr lang="en-US" dirty="0" smtClean="0"/>
              <a:t>The Credential Management page displays a list of all credentials in ScienceLogic. For each credential, the page displays:</a:t>
            </a:r>
          </a:p>
          <a:p>
            <a:pPr>
              <a:buFont typeface="Arial" pitchFamily="34" charset="0"/>
              <a:buChar char="•"/>
            </a:pPr>
            <a:r>
              <a:rPr lang="en-US" dirty="0" smtClean="0"/>
              <a:t>  Profile Name. Name of the credential.</a:t>
            </a:r>
          </a:p>
          <a:p>
            <a:pPr>
              <a:buFont typeface="Arial" pitchFamily="34" charset="0"/>
              <a:buChar char="•"/>
            </a:pPr>
            <a:r>
              <a:rPr lang="en-US" dirty="0" smtClean="0"/>
              <a:t>  R+/W+ Use. For SNMP credentials, specifies whether the credential is for read-only access or if it also includes write access.</a:t>
            </a:r>
          </a:p>
          <a:p>
            <a:pPr>
              <a:buFont typeface="Arial" pitchFamily="34" charset="0"/>
              <a:buChar char="•"/>
            </a:pPr>
            <a:r>
              <a:rPr lang="en-US" dirty="0" smtClean="0"/>
              <a:t>  DA Use. Specifies the number of Management Templates aligned with this credential. </a:t>
            </a:r>
          </a:p>
          <a:p>
            <a:pPr>
              <a:buFont typeface="Arial" pitchFamily="34" charset="0"/>
              <a:buChar char="•"/>
            </a:pPr>
            <a:r>
              <a:rPr lang="en-US" dirty="0" smtClean="0"/>
              <a:t>  Port. Port used by the credential to communicate with the external device or application.</a:t>
            </a:r>
          </a:p>
          <a:p>
            <a:pPr>
              <a:buFont typeface="Arial" pitchFamily="34" charset="0"/>
              <a:buChar char="•"/>
            </a:pPr>
            <a:r>
              <a:rPr lang="en-US" dirty="0" smtClean="0"/>
              <a:t>  Type. Type of credential. Possible types are SNMP, Database, SOAP/XML, LDAP/AD, and Basic/Snippet</a:t>
            </a:r>
            <a:r>
              <a:rPr lang="en-US" baseline="0" dirty="0" smtClean="0"/>
              <a:t> .</a:t>
            </a:r>
          </a:p>
          <a:p>
            <a:pPr>
              <a:buFont typeface="Arial" pitchFamily="34" charset="0"/>
              <a:buChar char="•"/>
            </a:pPr>
            <a:r>
              <a:rPr lang="en-US" baseline="0" dirty="0" smtClean="0"/>
              <a:t>  </a:t>
            </a:r>
            <a:r>
              <a:rPr lang="en-US" dirty="0" smtClean="0"/>
              <a:t>Credential User User name associated with the credential.</a:t>
            </a:r>
          </a:p>
          <a:p>
            <a:pPr>
              <a:buFont typeface="Arial" pitchFamily="34" charset="0"/>
              <a:buChar char="•"/>
            </a:pPr>
            <a:r>
              <a:rPr lang="en-US" dirty="0" smtClean="0"/>
              <a:t>  Host. Host name or IP address that ScienceLogic will use the credential to communicate with.</a:t>
            </a:r>
          </a:p>
          <a:p>
            <a:pPr>
              <a:buFont typeface="Arial" pitchFamily="34" charset="0"/>
              <a:buChar char="•"/>
            </a:pPr>
            <a:r>
              <a:rPr lang="en-US" dirty="0" smtClean="0"/>
              <a:t>  Timeout. Time, in milliseconds, after which ScienceLogic will stop trying to communicate with the external device or application.</a:t>
            </a:r>
          </a:p>
          <a:p>
            <a:pPr>
              <a:buFont typeface="Arial" pitchFamily="34" charset="0"/>
              <a:buChar char="•"/>
            </a:pPr>
            <a:r>
              <a:rPr lang="en-US" dirty="0" smtClean="0"/>
              <a:t>  ID. Unique numeric ID, automatically assigned by ScienceLogic to each credential.</a:t>
            </a:r>
          </a:p>
          <a:p>
            <a:pPr>
              <a:buFont typeface="Arial" pitchFamily="34" charset="0"/>
              <a:buChar char="•"/>
            </a:pPr>
            <a:r>
              <a:rPr lang="en-US" dirty="0" smtClean="0"/>
              <a:t>  Last Edited. Date the time the credential was created or last edited.</a:t>
            </a:r>
          </a:p>
          <a:p>
            <a:pPr>
              <a:buFont typeface="Arial" pitchFamily="34" charset="0"/>
              <a:buChar char="•"/>
            </a:pPr>
            <a:r>
              <a:rPr lang="en-US" dirty="0" smtClean="0"/>
              <a:t>  Edited By. ScienceLogic user who created or last edited the credential.</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37</a:t>
            </a:fld>
            <a:endParaRPr lang="en-US" dirty="0"/>
          </a:p>
        </p:txBody>
      </p:sp>
    </p:spTree>
    <p:extLst>
      <p:ext uri="{BB962C8B-B14F-4D97-AF65-F5344CB8AC3E}">
        <p14:creationId xmlns:p14="http://schemas.microsoft.com/office/powerpoint/2010/main" val="1748661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40000" lnSpcReduction="20000"/>
          </a:bodyPr>
          <a:lstStyle/>
          <a:p>
            <a:r>
              <a:rPr lang="en-US" dirty="0" smtClean="0"/>
              <a:t>SNMP Credentials (previously called "community strings" in earlier versions of SNMP) allow ScienceLogic to access SNMP data on a managed device. The Credential Editor page displays the following for SNMP Credentials. </a:t>
            </a:r>
          </a:p>
          <a:p>
            <a:pPr defTabSz="884585">
              <a:defRPr/>
            </a:pPr>
            <a:r>
              <a:rPr lang="en-US" dirty="0" smtClean="0"/>
              <a:t>To edit a SNMP credential, select the wrench icon from the Credential</a:t>
            </a:r>
            <a:r>
              <a:rPr lang="en-US" baseline="0" dirty="0" smtClean="0"/>
              <a:t> Manager page and </a:t>
            </a:r>
            <a:r>
              <a:rPr lang="en-US" dirty="0" smtClean="0"/>
              <a:t>edit the values in one or more fields.</a:t>
            </a:r>
            <a:endParaRPr lang="en-US" dirty="0"/>
          </a:p>
          <a:p>
            <a:endParaRPr lang="en-US" dirty="0" smtClean="0"/>
          </a:p>
          <a:p>
            <a:endParaRPr lang="en-US" dirty="0" smtClean="0"/>
          </a:p>
          <a:p>
            <a:r>
              <a:rPr lang="en-US" u="sng" dirty="0" smtClean="0"/>
              <a:t>Basic Settings</a:t>
            </a:r>
            <a:r>
              <a:rPr lang="en-US" dirty="0" smtClean="0"/>
              <a:t> </a:t>
            </a:r>
          </a:p>
          <a:p>
            <a:pPr>
              <a:buFont typeface="Arial" pitchFamily="34" charset="0"/>
              <a:buChar char="•"/>
            </a:pPr>
            <a:r>
              <a:rPr lang="en-US" baseline="0" dirty="0" smtClean="0"/>
              <a:t>  </a:t>
            </a:r>
            <a:r>
              <a:rPr lang="en-US" dirty="0" smtClean="0"/>
              <a:t>Profile Name. Name of the profile. Can be any combination of alphanumeric characters.</a:t>
            </a:r>
          </a:p>
          <a:p>
            <a:pPr>
              <a:buFont typeface="Arial" pitchFamily="34" charset="0"/>
              <a:buChar char="•"/>
            </a:pPr>
            <a:r>
              <a:rPr lang="en-US" dirty="0" smtClean="0"/>
              <a:t>  SNMP Version. SNMP version. Choices are SNMP V1, SNMP V2, and SNMP V3.</a:t>
            </a:r>
          </a:p>
          <a:p>
            <a:pPr>
              <a:buFont typeface="Arial" pitchFamily="34" charset="0"/>
              <a:buChar char="•"/>
            </a:pPr>
            <a:r>
              <a:rPr lang="en-US" dirty="0" smtClean="0"/>
              <a:t>  Port. Port ScienceLogic will use to communicate with the external device or application.</a:t>
            </a:r>
          </a:p>
          <a:p>
            <a:pPr>
              <a:buFont typeface="Arial" pitchFamily="34" charset="0"/>
              <a:buChar char="•"/>
            </a:pPr>
            <a:r>
              <a:rPr lang="en-US" dirty="0" smtClean="0"/>
              <a:t>  Timeout (ms). Time, in milliseconds, after which ScienceLogic will stop trying to communicate with the SNMP device.</a:t>
            </a:r>
          </a:p>
          <a:p>
            <a:pPr>
              <a:buFont typeface="Arial" pitchFamily="34" charset="0"/>
              <a:buChar char="•"/>
            </a:pPr>
            <a:r>
              <a:rPr lang="en-US" dirty="0" smtClean="0"/>
              <a:t>  Retries. Number of times ScienceLogic will try to authenticate and communicate with the external device. </a:t>
            </a:r>
          </a:p>
          <a:p>
            <a:r>
              <a:rPr lang="en-US" u="sng" dirty="0" smtClean="0"/>
              <a:t>SNMP V1/V2 Settings</a:t>
            </a:r>
            <a:r>
              <a:rPr lang="en-US" dirty="0" smtClean="0"/>
              <a:t> </a:t>
            </a:r>
          </a:p>
          <a:p>
            <a:r>
              <a:rPr lang="en-US" dirty="0" smtClean="0"/>
              <a:t>These fields appear if you selected SNMP V1 or SNMP V1 in the SNMP Version field. Otherwise, these fields are grayed out.</a:t>
            </a:r>
          </a:p>
          <a:p>
            <a:pPr>
              <a:buFont typeface="Arial" pitchFamily="34" charset="0"/>
              <a:buChar char="•"/>
            </a:pPr>
            <a:r>
              <a:rPr lang="en-US" dirty="0" smtClean="0"/>
              <a:t>  SNMP Community (Read Only). The SNMP community string (password) required for read-only access of SNMP data on the remote device or application.</a:t>
            </a:r>
          </a:p>
          <a:p>
            <a:pPr>
              <a:buFont typeface="Arial" pitchFamily="34" charset="0"/>
              <a:buChar char="•"/>
            </a:pPr>
            <a:r>
              <a:rPr lang="en-US" dirty="0" smtClean="0"/>
              <a:t>  SNMP Community (Read/Write). The SNMP community string (password) required for read and write access of SNMP data on the remote device or application.</a:t>
            </a:r>
          </a:p>
          <a:p>
            <a:r>
              <a:rPr lang="en-US" u="sng" dirty="0" smtClean="0"/>
              <a:t>SNMP V3 Settings</a:t>
            </a:r>
            <a:r>
              <a:rPr lang="en-US" dirty="0" smtClean="0"/>
              <a:t> </a:t>
            </a:r>
          </a:p>
          <a:p>
            <a:pPr>
              <a:buFont typeface="Arial" pitchFamily="34" charset="0"/>
              <a:buChar char="•"/>
            </a:pPr>
            <a:r>
              <a:rPr lang="en-US" dirty="0" smtClean="0"/>
              <a:t>  Security Name. Name used for SNMP authentication.</a:t>
            </a:r>
          </a:p>
          <a:p>
            <a:pPr>
              <a:buFont typeface="Arial" pitchFamily="34" charset="0"/>
              <a:buChar char="•"/>
            </a:pPr>
            <a:r>
              <a:rPr lang="en-US" dirty="0" smtClean="0"/>
              <a:t>  Security Passphrase. Password used to authenticate the credential</a:t>
            </a:r>
          </a:p>
          <a:p>
            <a:pPr>
              <a:buFont typeface="Arial" pitchFamily="34" charset="0"/>
              <a:buChar char="•"/>
            </a:pPr>
            <a:r>
              <a:rPr lang="en-US" dirty="0" smtClean="0"/>
              <a:t>  Authentication Protocol. Select an authentication algorithm for the credential. Choices are MD5 or SHA.</a:t>
            </a:r>
          </a:p>
          <a:p>
            <a:pPr>
              <a:buFont typeface="Arial" pitchFamily="34" charset="0"/>
              <a:buChar char="•"/>
            </a:pPr>
            <a:r>
              <a:rPr lang="en-US" dirty="0" smtClean="0"/>
              <a:t>  Security Level Specifies the combination of security features for the credentials. Choices are: Security Level</a:t>
            </a:r>
            <a:r>
              <a:rPr lang="en-US" baseline="0" dirty="0" smtClean="0"/>
              <a:t> </a:t>
            </a:r>
            <a:r>
              <a:rPr lang="en-US" dirty="0" smtClean="0"/>
              <a:t>No Authentication / No Encryption </a:t>
            </a:r>
          </a:p>
          <a:p>
            <a:r>
              <a:rPr lang="en-US" dirty="0" smtClean="0"/>
              <a:t>Authentication Only,</a:t>
            </a:r>
            <a:r>
              <a:rPr lang="en-US" baseline="0" dirty="0" smtClean="0"/>
              <a:t> </a:t>
            </a:r>
            <a:r>
              <a:rPr lang="en-US" dirty="0" smtClean="0"/>
              <a:t>Authentication and Encryption </a:t>
            </a:r>
          </a:p>
          <a:p>
            <a:pPr>
              <a:buFont typeface="Arial" pitchFamily="34" charset="0"/>
              <a:buChar char="•"/>
            </a:pPr>
            <a:r>
              <a:rPr lang="en-US" dirty="0" smtClean="0"/>
              <a:t>  SNMP v3 Engine ID. The unique engine ID for the SNMP agent you want to communicate with. (SNMPv3 authentication and encryption keys are generated based on the associated passwords and the engine ID.)</a:t>
            </a:r>
          </a:p>
          <a:p>
            <a:pPr>
              <a:buFont typeface="Arial" pitchFamily="34" charset="0"/>
              <a:buChar char="•"/>
            </a:pPr>
            <a:r>
              <a:rPr lang="en-US" dirty="0" smtClean="0"/>
              <a:t> Context Name. A context is a mechanism within SNMPv3 (and AgentX) that allows you to use parallel versions of the same MIB objects. For example, one version of a MIB might be associated with SNMP Version 2 and another version of the same MIB might be associated with SNMP Version 3. For SNMP Version 3, specify the context name in this field.</a:t>
            </a:r>
          </a:p>
          <a:p>
            <a:pPr>
              <a:buFont typeface="Arial" pitchFamily="34" charset="0"/>
              <a:buChar char="•"/>
            </a:pPr>
            <a:r>
              <a:rPr lang="en-US" dirty="0" smtClean="0"/>
              <a:t>  Privacy Protocol. The privacy service encryption and decryption algorithm. Choices are DES or AES.</a:t>
            </a:r>
          </a:p>
          <a:p>
            <a:pPr>
              <a:buFont typeface="Arial" pitchFamily="34" charset="0"/>
              <a:buChar char="•"/>
            </a:pPr>
            <a:r>
              <a:rPr lang="en-US" dirty="0" smtClean="0"/>
              <a:t>  Privacy Protocol Pass phrase. Privacy password for the credential.</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39</a:t>
            </a:fld>
            <a:endParaRPr lang="en-US" dirty="0"/>
          </a:p>
        </p:txBody>
      </p:sp>
    </p:spTree>
    <p:extLst>
      <p:ext uri="{BB962C8B-B14F-4D97-AF65-F5344CB8AC3E}">
        <p14:creationId xmlns:p14="http://schemas.microsoft.com/office/powerpoint/2010/main" val="348070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fontScale="70000" lnSpcReduction="20000"/>
          </a:bodyPr>
          <a:lstStyle/>
          <a:p>
            <a:r>
              <a:rPr lang="en-US" dirty="0" smtClean="0"/>
              <a:t>The Organizational Logs page displays a record of all actions pertaining to the Organization. These actions include:</a:t>
            </a:r>
          </a:p>
          <a:p>
            <a:pPr>
              <a:buFont typeface="Arial" pitchFamily="34" charset="0"/>
              <a:buChar char="•"/>
            </a:pPr>
            <a:r>
              <a:rPr lang="en-US" dirty="0" smtClean="0"/>
              <a:t>  All logins by Organization members</a:t>
            </a:r>
          </a:p>
          <a:p>
            <a:pPr>
              <a:buFont typeface="Arial" pitchFamily="34" charset="0"/>
              <a:buChar char="•"/>
            </a:pPr>
            <a:r>
              <a:rPr lang="en-US" dirty="0" smtClean="0"/>
              <a:t>  All notifications sent to Organization members</a:t>
            </a:r>
          </a:p>
          <a:p>
            <a:pPr>
              <a:buFont typeface="Arial" pitchFamily="34" charset="0"/>
              <a:buChar char="•"/>
            </a:pPr>
            <a:r>
              <a:rPr lang="en-US" dirty="0" smtClean="0"/>
              <a:t>  Organization member creating, editing or deleting anything in ScienceLogic</a:t>
            </a:r>
          </a:p>
          <a:p>
            <a:pPr>
              <a:buFont typeface="Arial" pitchFamily="34" charset="0"/>
              <a:buChar char="•"/>
            </a:pPr>
            <a:r>
              <a:rPr lang="en-US" dirty="0" smtClean="0"/>
              <a:t>  All events associated with an entity managed by the Organization</a:t>
            </a:r>
          </a:p>
          <a:p>
            <a:pPr>
              <a:buFont typeface="Arial" pitchFamily="34" charset="0"/>
              <a:buChar char="•"/>
            </a:pPr>
            <a:r>
              <a:rPr lang="en-US" dirty="0" smtClean="0"/>
              <a:t>  All tickets associated with an entity managed by the Organization</a:t>
            </a:r>
          </a:p>
          <a:p>
            <a:pPr>
              <a:buFont typeface="Arial" pitchFamily="34" charset="0"/>
              <a:buChar char="•"/>
            </a:pPr>
            <a:r>
              <a:rPr lang="en-US" dirty="0" smtClean="0"/>
              <a:t>  Actions (create, edit, delete) performed on elements or policies that are aligned with an organization instead of a device. The following ScienceLogic elements and policies are associated with an organization:</a:t>
            </a:r>
          </a:p>
          <a:p>
            <a:r>
              <a:rPr lang="en-US" dirty="0" smtClean="0"/>
              <a:t>-</a:t>
            </a:r>
            <a:r>
              <a:rPr lang="en-US" baseline="0" dirty="0" smtClean="0"/>
              <a:t> </a:t>
            </a:r>
            <a:r>
              <a:rPr lang="en-US" dirty="0" smtClean="0"/>
              <a:t>user accounts</a:t>
            </a:r>
          </a:p>
          <a:p>
            <a:r>
              <a:rPr lang="en-US" dirty="0" smtClean="0"/>
              <a:t>- user policies</a:t>
            </a:r>
          </a:p>
          <a:p>
            <a:r>
              <a:rPr lang="en-US" dirty="0" smtClean="0"/>
              <a:t>- device templates</a:t>
            </a:r>
          </a:p>
          <a:p>
            <a:r>
              <a:rPr lang="en-US" dirty="0" smtClean="0"/>
              <a:t>- ticket templates and scheduled tickets</a:t>
            </a:r>
          </a:p>
          <a:p>
            <a:r>
              <a:rPr lang="en-US" dirty="0" smtClean="0"/>
              <a:t>- bandwidth-billing policies</a:t>
            </a:r>
          </a:p>
          <a:p>
            <a:r>
              <a:rPr lang="en-US" dirty="0" smtClean="0"/>
              <a:t>- policies for monitoring </a:t>
            </a:r>
            <a:r>
              <a:rPr lang="en-US" dirty="0" err="1" smtClean="0"/>
              <a:t>RSS</a:t>
            </a:r>
            <a:r>
              <a:rPr lang="en-US" dirty="0" smtClean="0"/>
              <a:t> feeds</a:t>
            </a:r>
          </a:p>
          <a:p>
            <a:r>
              <a:rPr lang="en-US" dirty="0" smtClean="0"/>
              <a:t>- automation policies and action policies</a:t>
            </a:r>
          </a:p>
          <a:p>
            <a:r>
              <a:rPr lang="en-US" dirty="0" smtClean="0"/>
              <a:t>The Organization Logs page provides a complete audit trail for an Organization.</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42</a:t>
            </a:fld>
            <a:endParaRPr lang="en-US" dirty="0">
              <a:solidFill>
                <a:prstClr val="black"/>
              </a:solidFill>
            </a:endParaRPr>
          </a:p>
        </p:txBody>
      </p:sp>
      <p:sp>
        <p:nvSpPr>
          <p:cNvPr id="6" name="Date Placeholder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54782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fontScale="92500" lnSpcReduction="10000"/>
          </a:bodyPr>
          <a:lstStyle/>
          <a:p>
            <a:r>
              <a:rPr lang="en-US" dirty="0" smtClean="0">
                <a:latin typeface="Futura Md" pitchFamily="34" charset="0"/>
              </a:rPr>
              <a:t>ScienceLogic </a:t>
            </a:r>
            <a:r>
              <a:rPr lang="en-US" dirty="0">
                <a:latin typeface="Futura Md" pitchFamily="34" charset="0"/>
              </a:rPr>
              <a:t>automatically creates a default organization, called System. This organization has the ID number “0” (zero). The System organization has some behavior that differs from user-defined organizations.</a:t>
            </a:r>
          </a:p>
          <a:p>
            <a:pPr>
              <a:buFont typeface="Arial" pitchFamily="34" charset="0"/>
              <a:buChar char="•"/>
            </a:pPr>
            <a:r>
              <a:rPr lang="en-US" dirty="0">
                <a:latin typeface="Futura Md" pitchFamily="34" charset="0"/>
              </a:rPr>
              <a:t>  If you do not specify an organization when creating a user account, the new account is assigned to the System organization.</a:t>
            </a:r>
          </a:p>
          <a:p>
            <a:pPr>
              <a:buFont typeface="Arial" pitchFamily="34" charset="0"/>
              <a:buChar char="•"/>
            </a:pPr>
            <a:r>
              <a:rPr lang="en-US" dirty="0">
                <a:latin typeface="Futura Md" pitchFamily="34" charset="0"/>
              </a:rPr>
              <a:t>  If you do not specify an organization when performing dynamic-discovery, all devices (and their components), interfaces, and IP networks are assigned to the System organization.</a:t>
            </a:r>
          </a:p>
          <a:p>
            <a:pPr>
              <a:buFont typeface="Arial" pitchFamily="34" charset="0"/>
              <a:buChar char="•"/>
            </a:pPr>
            <a:r>
              <a:rPr lang="en-US" dirty="0">
                <a:latin typeface="Futura Md" pitchFamily="34" charset="0"/>
              </a:rPr>
              <a:t>  You cannot delete the system organization.</a:t>
            </a:r>
          </a:p>
          <a:p>
            <a:pPr>
              <a:buFont typeface="Arial" pitchFamily="34" charset="0"/>
              <a:buChar char="•"/>
            </a:pPr>
            <a:r>
              <a:rPr lang="en-US" dirty="0">
                <a:latin typeface="Futura Md" pitchFamily="34" charset="0"/>
              </a:rPr>
              <a:t>  You cannot bulk-edit the system organization.</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45</a:t>
            </a:fld>
            <a:endParaRPr lang="en-US" dirty="0">
              <a:solidFill>
                <a:prstClr val="black"/>
              </a:solidFill>
            </a:endParaRPr>
          </a:p>
        </p:txBody>
      </p:sp>
      <p:sp>
        <p:nvSpPr>
          <p:cNvPr id="6" name="Date Placeholder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30766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fontScale="92500" lnSpcReduction="10000"/>
          </a:bodyPr>
          <a:lstStyle/>
          <a:p>
            <a:r>
              <a:rPr lang="en-US" dirty="0" smtClean="0">
                <a:latin typeface="Futura Md" pitchFamily="34" charset="0"/>
              </a:rPr>
              <a:t>ScienceLogic </a:t>
            </a:r>
            <a:r>
              <a:rPr lang="en-US" dirty="0">
                <a:latin typeface="Futura Md" pitchFamily="34" charset="0"/>
              </a:rPr>
              <a:t>automatically creates a default organization, called System. This organization has the ID number “0” (zero). The System organization has some behavior that differs from user-defined organizations.</a:t>
            </a:r>
          </a:p>
          <a:p>
            <a:pPr>
              <a:buFont typeface="Arial" pitchFamily="34" charset="0"/>
              <a:buChar char="•"/>
            </a:pPr>
            <a:r>
              <a:rPr lang="en-US" dirty="0">
                <a:latin typeface="Futura Md" pitchFamily="34" charset="0"/>
              </a:rPr>
              <a:t>  If you do not specify an organization when creating a user account, the new account is assigned to the System organization.</a:t>
            </a:r>
          </a:p>
          <a:p>
            <a:pPr>
              <a:buFont typeface="Arial" pitchFamily="34" charset="0"/>
              <a:buChar char="•"/>
            </a:pPr>
            <a:r>
              <a:rPr lang="en-US" dirty="0">
                <a:latin typeface="Futura Md" pitchFamily="34" charset="0"/>
              </a:rPr>
              <a:t>  If you do not specify an organization when performing dynamic-discovery, all devices (and their components), interfaces, and IP networks are assigned to the System organization.</a:t>
            </a:r>
          </a:p>
          <a:p>
            <a:pPr>
              <a:buFont typeface="Arial" pitchFamily="34" charset="0"/>
              <a:buChar char="•"/>
            </a:pPr>
            <a:r>
              <a:rPr lang="en-US" dirty="0">
                <a:latin typeface="Futura Md" pitchFamily="34" charset="0"/>
              </a:rPr>
              <a:t>  You cannot delete the system organization.</a:t>
            </a:r>
          </a:p>
          <a:p>
            <a:pPr>
              <a:buFont typeface="Arial" pitchFamily="34" charset="0"/>
              <a:buChar char="•"/>
            </a:pPr>
            <a:r>
              <a:rPr lang="en-US" dirty="0">
                <a:latin typeface="Futura Md" pitchFamily="34" charset="0"/>
              </a:rPr>
              <a:t>  You cannot bulk-edit the system organization.</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46</a:t>
            </a:fld>
            <a:endParaRPr lang="en-US" dirty="0">
              <a:solidFill>
                <a:prstClr val="black"/>
              </a:solidFill>
            </a:endParaRPr>
          </a:p>
        </p:txBody>
      </p:sp>
      <p:sp>
        <p:nvSpPr>
          <p:cNvPr id="6" name="Date Placeholder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327368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t>0 - </a:t>
            </a:r>
            <a:fld id="{78597A58-B71A-4B43-94D5-D91B4E29A414}" type="slidenum">
              <a:rPr lang="en-US"/>
              <a:pPr/>
              <a:t>47</a:t>
            </a:fld>
            <a:endParaRPr lang="en-US" dirty="0"/>
          </a:p>
        </p:txBody>
      </p:sp>
      <p:sp>
        <p:nvSpPr>
          <p:cNvPr id="335874" name="Rectangle 2"/>
          <p:cNvSpPr>
            <a:spLocks noGrp="1" noRot="1" noChangeAspect="1" noChangeArrowheads="1" noTextEdit="1"/>
          </p:cNvSpPr>
          <p:nvPr>
            <p:ph type="sldImg"/>
          </p:nvPr>
        </p:nvSpPr>
        <p:spPr>
          <a:xfrm>
            <a:off x="2619375" y="527050"/>
            <a:ext cx="4067175" cy="2632075"/>
          </a:xfrm>
          <a:ln/>
        </p:spPr>
      </p:sp>
      <p:sp>
        <p:nvSpPr>
          <p:cNvPr id="335875" name="Rectangle 3"/>
          <p:cNvSpPr>
            <a:spLocks noGrp="1" noChangeArrowheads="1"/>
          </p:cNvSpPr>
          <p:nvPr>
            <p:ph type="body" idx="1"/>
          </p:nvPr>
        </p:nvSpPr>
        <p:spPr/>
        <p:txBody>
          <a:bodyPr/>
          <a:lstStyle/>
          <a:p>
            <a:r>
              <a:rPr lang="en-US" b="1" dirty="0">
                <a:latin typeface="Futura Lt" pitchFamily="34" charset="0"/>
              </a:rPr>
              <a:t>What is Dynamic Discovery?</a:t>
            </a:r>
          </a:p>
          <a:p>
            <a:r>
              <a:rPr lang="en-US" dirty="0">
                <a:latin typeface="Futura Lt" pitchFamily="34" charset="0"/>
              </a:rPr>
              <a:t>Dynamic discovery simplifies the management of the management system by automatically gathering information on devices and components within the network.  Through the dynamic discovery process, the appliance can identify more than 7,000+ unique devices types, device manufacturer, model number, network interfaces, including MAC address, speed and bound IP addresses, and determine OS type and version.  It also determines if known collection agents are running and, if so, immediately begins collecting and trending performance.  All this information is automatically added to the system.  The system can even be configured a automatically apply monitoring policies to a type of device.  For example, if a device is a web server the system can be configured to automatically monitor the availability of TCP port 80.</a:t>
            </a:r>
          </a:p>
          <a:p>
            <a:r>
              <a:rPr lang="en-US" dirty="0">
                <a:latin typeface="Futura Lt" pitchFamily="34" charset="0"/>
              </a:rPr>
              <a:t> </a:t>
            </a:r>
          </a:p>
          <a:p>
            <a:endParaRPr lang="en-US" dirty="0">
              <a:latin typeface="Futura Lt" pitchFamily="34" charset="0"/>
            </a:endParaRPr>
          </a:p>
        </p:txBody>
      </p:sp>
    </p:spTree>
    <p:extLst>
      <p:ext uri="{BB962C8B-B14F-4D97-AF65-F5344CB8AC3E}">
        <p14:creationId xmlns:p14="http://schemas.microsoft.com/office/powerpoint/2010/main" val="212354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32500" lnSpcReduction="20000"/>
          </a:bodyPr>
          <a:lstStyle/>
          <a:p>
            <a:r>
              <a:rPr lang="en-US" i="0" dirty="0" smtClean="0"/>
              <a:t>To perform discovery for one IP address or a range of IP addresses, perform the following steps;</a:t>
            </a:r>
          </a:p>
          <a:p>
            <a:r>
              <a:rPr lang="en-US" i="0" dirty="0" smtClean="0"/>
              <a:t>Go to the Discovery Control Panel page (System &gt; Manage &gt; Discovery).</a:t>
            </a:r>
          </a:p>
          <a:p>
            <a:pPr>
              <a:buFont typeface="Arial" pitchFamily="34" charset="0"/>
              <a:buChar char="•"/>
            </a:pPr>
            <a:r>
              <a:rPr lang="en-US" i="0" dirty="0" smtClean="0"/>
              <a:t>  To create a new discovery session, select the Create button.</a:t>
            </a:r>
          </a:p>
          <a:p>
            <a:pPr>
              <a:buFont typeface="Arial" pitchFamily="34" charset="0"/>
              <a:buChar char="•"/>
            </a:pPr>
            <a:r>
              <a:rPr lang="en-US" i="0" dirty="0" smtClean="0"/>
              <a:t>  The Discovery Session Editor modal page appears. </a:t>
            </a:r>
          </a:p>
          <a:p>
            <a:pPr>
              <a:buFont typeface="Arial" pitchFamily="34" charset="0"/>
              <a:buChar char="•"/>
            </a:pPr>
            <a:r>
              <a:rPr lang="en-US" i="0" dirty="0" smtClean="0"/>
              <a:t>  In the Discovery Session Editor modal page, enter values in each field.</a:t>
            </a:r>
          </a:p>
          <a:p>
            <a:pPr>
              <a:buFont typeface="Arial" pitchFamily="34" charset="0"/>
              <a:buChar char="•"/>
            </a:pPr>
            <a:r>
              <a:rPr lang="en-US" dirty="0">
                <a:latin typeface="Futura Md" pitchFamily="34" charset="0"/>
              </a:rPr>
              <a:t>  IP Address Discovery List. You must provide a list of IP addresses for </a:t>
            </a:r>
            <a:r>
              <a:rPr lang="en-US" dirty="0" smtClean="0">
                <a:latin typeface="Futura Md" pitchFamily="34" charset="0"/>
              </a:rPr>
              <a:t>ScienceLogic </a:t>
            </a:r>
            <a:r>
              <a:rPr lang="en-US" dirty="0">
                <a:latin typeface="Futura Md" pitchFamily="34" charset="0"/>
              </a:rPr>
              <a:t>to scan during dynamic-discovery. In this field, you can enter a single IP address, a list of IP addresses separated by commas, the IP address for an entire network, and/or a range of IP addresses with a “-“ (dash) characters between the beginning of the range and the end of the range. Each IP address must be in standard IP notation and cannot exceed 15 characters. You can also include single addresses in IPv6 notation.</a:t>
            </a:r>
          </a:p>
          <a:p>
            <a:pPr>
              <a:buFont typeface="Arial" pitchFamily="34" charset="0"/>
              <a:buChar char="•"/>
            </a:pPr>
            <a:r>
              <a:rPr lang="en-US" dirty="0">
                <a:latin typeface="Futura Md" pitchFamily="34" charset="0"/>
              </a:rPr>
              <a:t>  Organization. This field contains a list of all Organizations defined in </a:t>
            </a:r>
            <a:r>
              <a:rPr lang="en-US" dirty="0" smtClean="0">
                <a:latin typeface="Futura Md" pitchFamily="34" charset="0"/>
              </a:rPr>
              <a:t>ScienceLogic. </a:t>
            </a:r>
            <a:r>
              <a:rPr lang="en-US" dirty="0">
                <a:latin typeface="Futura Md" pitchFamily="34" charset="0"/>
              </a:rPr>
              <a:t>Device discovered during the dynamic-discovery session will be assigned to the selected Organization.</a:t>
            </a:r>
          </a:p>
          <a:p>
            <a:r>
              <a:rPr lang="en-US" b="1" dirty="0">
                <a:latin typeface="Futura Md" pitchFamily="34" charset="0"/>
              </a:rPr>
              <a:t>NOTE:</a:t>
            </a:r>
            <a:r>
              <a:rPr lang="en-US" dirty="0">
                <a:latin typeface="Futura Md" pitchFamily="34" charset="0"/>
              </a:rPr>
              <a:t> Make sure you have the desired organization created, and selected before running the discovery process. This field assigns all devices and networks in the specified IP range to a single organization. However, you can later assign individual devices and networks to different organizations.</a:t>
            </a:r>
          </a:p>
          <a:p>
            <a:pPr>
              <a:buFont typeface="Arial" pitchFamily="34" charset="0"/>
              <a:buChar char="•"/>
            </a:pPr>
            <a:r>
              <a:rPr lang="en-US" dirty="0">
                <a:latin typeface="Futura Md" pitchFamily="34" charset="0"/>
              </a:rPr>
              <a:t>  Detection Method &amp; Port. After dynamic-discovery, </a:t>
            </a:r>
            <a:r>
              <a:rPr lang="en-US" dirty="0" smtClean="0">
                <a:latin typeface="Futura Md" pitchFamily="34" charset="0"/>
              </a:rPr>
              <a:t>ScienceLogic </a:t>
            </a:r>
            <a:r>
              <a:rPr lang="en-US" dirty="0">
                <a:latin typeface="Futura Md" pitchFamily="34" charset="0"/>
              </a:rPr>
              <a:t>will use this port (or group of ports) to determine if the range of devices is up and running. </a:t>
            </a:r>
            <a:r>
              <a:rPr lang="en-US" dirty="0" smtClean="0">
                <a:latin typeface="Futura Md" pitchFamily="34" charset="0"/>
              </a:rPr>
              <a:t>ScienceLogic </a:t>
            </a:r>
            <a:r>
              <a:rPr lang="en-US" dirty="0">
                <a:latin typeface="Futura Md" pitchFamily="34" charset="0"/>
              </a:rPr>
              <a:t>then uses the results in availability reports for the devices. If you are not sure which ports are used by the range of devices, select the entry Default Method. </a:t>
            </a:r>
            <a:r>
              <a:rPr lang="en-US" dirty="0" smtClean="0">
                <a:latin typeface="Futura Md" pitchFamily="34" charset="0"/>
              </a:rPr>
              <a:t>ScienceLogic </a:t>
            </a:r>
            <a:r>
              <a:rPr lang="en-US" dirty="0">
                <a:latin typeface="Futura Md" pitchFamily="34" charset="0"/>
              </a:rPr>
              <a:t>will check ICMP (ping), FTP, SSH, Telnet, SMTP, and HTTP ports.</a:t>
            </a:r>
          </a:p>
          <a:p>
            <a:pPr>
              <a:buFont typeface="Arial" pitchFamily="34" charset="0"/>
              <a:buChar char="•"/>
            </a:pPr>
            <a:r>
              <a:rPr lang="en-US" dirty="0">
                <a:latin typeface="Futura Md" pitchFamily="34" charset="0"/>
              </a:rPr>
              <a:t>  Collection Server. This field contains a list of all </a:t>
            </a:r>
            <a:r>
              <a:rPr lang="en-US" dirty="0" smtClean="0">
                <a:latin typeface="Futura Md" pitchFamily="34" charset="0"/>
              </a:rPr>
              <a:t>ScienceLogic </a:t>
            </a:r>
            <a:r>
              <a:rPr lang="en-US" dirty="0">
                <a:latin typeface="Futura Md" pitchFamily="34" charset="0"/>
              </a:rPr>
              <a:t>Data Collection servers on the network. Select the Data Collection server that is local or closest to the network to be discovered.</a:t>
            </a:r>
          </a:p>
          <a:p>
            <a:pPr>
              <a:buFont typeface="Arial" pitchFamily="34" charset="0"/>
              <a:buChar char="•"/>
            </a:pPr>
            <a:r>
              <a:rPr lang="en-US" dirty="0">
                <a:latin typeface="Futura Md" pitchFamily="34" charset="0"/>
              </a:rPr>
              <a:t>  SNMP Credentials. A user-name and password pair (among other fields) that allows </a:t>
            </a:r>
            <a:r>
              <a:rPr lang="en-US" dirty="0" smtClean="0">
                <a:latin typeface="Futura Md" pitchFamily="34" charset="0"/>
              </a:rPr>
              <a:t>ScienceLogic </a:t>
            </a:r>
            <a:r>
              <a:rPr lang="en-US" dirty="0">
                <a:latin typeface="Futura Md" pitchFamily="34" charset="0"/>
              </a:rPr>
              <a:t>to access a device's SNMP data. You can select one, ,multiple, or all SNMP credentials in this field. SNMP credentials are defined in the System &gt; Manage &gt; Credentials page.</a:t>
            </a:r>
          </a:p>
          <a:p>
            <a:pPr>
              <a:buFont typeface="Arial" pitchFamily="34" charset="0"/>
              <a:buChar char="•"/>
            </a:pPr>
            <a:r>
              <a:rPr lang="en-US" dirty="0">
                <a:latin typeface="Futura Md" pitchFamily="34" charset="0"/>
              </a:rPr>
              <a:t>  Rediscovery. Specifies whether or not </a:t>
            </a:r>
            <a:r>
              <a:rPr lang="en-US" dirty="0" smtClean="0">
                <a:latin typeface="Futura Md" pitchFamily="34" charset="0"/>
              </a:rPr>
              <a:t>ScienceLogic </a:t>
            </a:r>
            <a:r>
              <a:rPr lang="en-US" dirty="0">
                <a:latin typeface="Futura Md" pitchFamily="34" charset="0"/>
              </a:rPr>
              <a:t>should re-discover the entire IP range and if so, how frequently.</a:t>
            </a:r>
          </a:p>
          <a:p>
            <a:r>
              <a:rPr lang="en-US" dirty="0">
                <a:latin typeface="Futura Md" pitchFamily="34" charset="0"/>
              </a:rPr>
              <a:t>This feature is particularly useful for blocks of IP addresses using DHCP. </a:t>
            </a:r>
          </a:p>
          <a:p>
            <a:pPr>
              <a:buFont typeface="Arial" pitchFamily="34" charset="0"/>
              <a:buChar char="•"/>
            </a:pPr>
            <a:r>
              <a:rPr lang="en-US" dirty="0">
                <a:latin typeface="Futura Md" pitchFamily="34" charset="0"/>
              </a:rPr>
              <a:t>  Other Credentials. A user-name and password pair (among other fields) that allows </a:t>
            </a:r>
            <a:r>
              <a:rPr lang="en-US" dirty="0" smtClean="0">
                <a:latin typeface="Futura Md" pitchFamily="34" charset="0"/>
              </a:rPr>
              <a:t>ScienceLogic </a:t>
            </a:r>
            <a:r>
              <a:rPr lang="en-US" dirty="0">
                <a:latin typeface="Futura Md" pitchFamily="34" charset="0"/>
              </a:rPr>
              <a:t>to access database data, SOAP data, XML data or data that is monitored with a Snippet dynamic application. These credentials are defined in the System &gt; Manage &gt; Credentials page.</a:t>
            </a:r>
          </a:p>
          <a:p>
            <a:pPr>
              <a:buFont typeface="Arial" pitchFamily="34" charset="0"/>
              <a:buChar char="•"/>
            </a:pPr>
            <a:r>
              <a:rPr lang="en-US" dirty="0">
                <a:latin typeface="Futura Md" pitchFamily="34" charset="0"/>
              </a:rPr>
              <a:t>  Discover Non-SNMP Devices. This field specifies whether or not </a:t>
            </a:r>
            <a:r>
              <a:rPr lang="en-US" dirty="0" smtClean="0">
                <a:latin typeface="Futura Md" pitchFamily="34" charset="0"/>
              </a:rPr>
              <a:t>ScienceLogic </a:t>
            </a:r>
            <a:r>
              <a:rPr lang="en-US" dirty="0">
                <a:latin typeface="Futura Md" pitchFamily="34" charset="0"/>
              </a:rPr>
              <a:t>should discover devices that don't run SNMP.</a:t>
            </a:r>
          </a:p>
          <a:p>
            <a:r>
              <a:rPr lang="en-US" dirty="0">
                <a:latin typeface="Futura Md" pitchFamily="34" charset="0"/>
              </a:rPr>
              <a:t>o Selected. </a:t>
            </a:r>
            <a:r>
              <a:rPr lang="en-US" dirty="0" smtClean="0">
                <a:latin typeface="Futura Md" pitchFamily="34" charset="0"/>
              </a:rPr>
              <a:t>ScienceLogic </a:t>
            </a:r>
            <a:r>
              <a:rPr lang="en-US" dirty="0">
                <a:latin typeface="Futura Md" pitchFamily="34" charset="0"/>
              </a:rPr>
              <a:t>will discover devices that don't run SNMP. Most likely, </a:t>
            </a:r>
            <a:r>
              <a:rPr lang="en-US" dirty="0" smtClean="0">
                <a:latin typeface="Futura Md" pitchFamily="34" charset="0"/>
              </a:rPr>
              <a:t>ScienceLogic </a:t>
            </a:r>
            <a:r>
              <a:rPr lang="en-US" dirty="0">
                <a:latin typeface="Futura Md" pitchFamily="34" charset="0"/>
              </a:rPr>
              <a:t>will gather only limited data about the device. This option is useful when network security, like a firewall, limits </a:t>
            </a:r>
            <a:r>
              <a:rPr lang="en-US" dirty="0" smtClean="0">
                <a:latin typeface="Futura Md" pitchFamily="34" charset="0"/>
              </a:rPr>
              <a:t>ScienceLogic </a:t>
            </a:r>
            <a:r>
              <a:rPr lang="en-US" dirty="0">
                <a:latin typeface="Futura Md" pitchFamily="34" charset="0"/>
              </a:rPr>
              <a:t>to ICMP communication with a device.</a:t>
            </a:r>
          </a:p>
          <a:p>
            <a:r>
              <a:rPr lang="en-US" dirty="0">
                <a:latin typeface="Futura Md" pitchFamily="34" charset="0"/>
              </a:rPr>
              <a:t>o Not selected. </a:t>
            </a:r>
            <a:r>
              <a:rPr lang="en-US" dirty="0" smtClean="0">
                <a:latin typeface="Futura Md" pitchFamily="34" charset="0"/>
              </a:rPr>
              <a:t>ScienceLogic </a:t>
            </a:r>
            <a:r>
              <a:rPr lang="en-US" dirty="0">
                <a:latin typeface="Futura Md" pitchFamily="34" charset="0"/>
              </a:rPr>
              <a:t>will not discover devices that don't run SNMP.</a:t>
            </a:r>
          </a:p>
          <a:p>
            <a:pPr>
              <a:buFont typeface="Arial" pitchFamily="34" charset="0"/>
              <a:buChar char="•"/>
            </a:pPr>
            <a:r>
              <a:rPr lang="en-US" dirty="0">
                <a:latin typeface="Futura Md" pitchFamily="34" charset="0"/>
              </a:rPr>
              <a:t>  Duplication Protection. Specifies whether or not a device should be discovered more than once.</a:t>
            </a:r>
          </a:p>
          <a:p>
            <a:r>
              <a:rPr lang="en-US" dirty="0">
                <a:latin typeface="Futura Md" pitchFamily="34" charset="0"/>
              </a:rPr>
              <a:t>o Selected. Tells </a:t>
            </a:r>
            <a:r>
              <a:rPr lang="en-US" dirty="0" smtClean="0">
                <a:latin typeface="Futura Md" pitchFamily="34" charset="0"/>
              </a:rPr>
              <a:t>ScienceLogic </a:t>
            </a:r>
            <a:r>
              <a:rPr lang="en-US" dirty="0">
                <a:latin typeface="Futura Md" pitchFamily="34" charset="0"/>
              </a:rPr>
              <a:t>to skip dynamic-discovery for secondary IP addresses. If a device has two IP addresses, </a:t>
            </a:r>
            <a:r>
              <a:rPr lang="en-US" dirty="0" smtClean="0">
                <a:latin typeface="Futura Md" pitchFamily="34" charset="0"/>
              </a:rPr>
              <a:t>ScienceLogic </a:t>
            </a:r>
            <a:r>
              <a:rPr lang="en-US" dirty="0">
                <a:latin typeface="Futura Md" pitchFamily="34" charset="0"/>
              </a:rPr>
              <a:t>will perform dynamic-discovery only for the primary IP address. This expedites the dynamic-discovery process, because it prevents </a:t>
            </a:r>
            <a:r>
              <a:rPr lang="en-US" dirty="0" smtClean="0">
                <a:latin typeface="Futura Md" pitchFamily="34" charset="0"/>
              </a:rPr>
              <a:t>ScienceLogic </a:t>
            </a:r>
            <a:r>
              <a:rPr lang="en-US" dirty="0">
                <a:latin typeface="Futura Md" pitchFamily="34" charset="0"/>
              </a:rPr>
              <a:t>from retrieving duplicate information for a single device.</a:t>
            </a:r>
          </a:p>
          <a:p>
            <a:r>
              <a:rPr lang="en-US" dirty="0">
                <a:latin typeface="Futura Md" pitchFamily="34" charset="0"/>
              </a:rPr>
              <a:t>o Not Selected. Tells </a:t>
            </a:r>
            <a:r>
              <a:rPr lang="en-US" dirty="0" smtClean="0">
                <a:latin typeface="Futura Md" pitchFamily="34" charset="0"/>
              </a:rPr>
              <a:t>ScienceLogic </a:t>
            </a:r>
            <a:r>
              <a:rPr lang="en-US" dirty="0">
                <a:latin typeface="Futura Md" pitchFamily="34" charset="0"/>
              </a:rPr>
              <a:t>to perform dynamic-discovery for all IP address on a device.</a:t>
            </a:r>
          </a:p>
          <a:p>
            <a:pPr>
              <a:buFont typeface="Arial" pitchFamily="34" charset="0"/>
              <a:buChar char="•"/>
            </a:pPr>
            <a:r>
              <a:rPr lang="en-US" dirty="0">
                <a:latin typeface="Futura Md" pitchFamily="34" charset="0"/>
              </a:rPr>
              <a:t>  DHCP Enabled. Specifies whether or not the specified range of IPs uses DHCP.</a:t>
            </a:r>
          </a:p>
          <a:p>
            <a:r>
              <a:rPr lang="en-US" dirty="0">
                <a:latin typeface="Futura Md" pitchFamily="34" charset="0"/>
              </a:rPr>
              <a:t>o Selected. </a:t>
            </a:r>
            <a:r>
              <a:rPr lang="en-US" dirty="0" smtClean="0">
                <a:latin typeface="Futura Md" pitchFamily="34" charset="0"/>
              </a:rPr>
              <a:t>ScienceLogic </a:t>
            </a:r>
            <a:r>
              <a:rPr lang="en-US" dirty="0">
                <a:latin typeface="Futura Md" pitchFamily="34" charset="0"/>
              </a:rPr>
              <a:t>will perform dynamic-discovery of each device based on the device's MAC address. This method is appropriate for devices using DHCP.</a:t>
            </a:r>
          </a:p>
          <a:p>
            <a:r>
              <a:rPr lang="en-US" dirty="0">
                <a:latin typeface="Futura Md" pitchFamily="34" charset="0"/>
              </a:rPr>
              <a:t>o Not Selected. </a:t>
            </a:r>
            <a:r>
              <a:rPr lang="en-US" dirty="0" smtClean="0">
                <a:latin typeface="Futura Md" pitchFamily="34" charset="0"/>
              </a:rPr>
              <a:t>ScienceLogic </a:t>
            </a:r>
            <a:r>
              <a:rPr lang="en-US" dirty="0">
                <a:latin typeface="Futura Md" pitchFamily="34" charset="0"/>
              </a:rPr>
              <a:t>will perform normal dynamic-discovery.</a:t>
            </a:r>
          </a:p>
          <a:p>
            <a:pPr>
              <a:buFont typeface="Arial" pitchFamily="34" charset="0"/>
              <a:buChar char="•"/>
            </a:pPr>
            <a:r>
              <a:rPr lang="en-US" dirty="0">
                <a:latin typeface="Futura Md" pitchFamily="34" charset="0"/>
              </a:rPr>
              <a:t>  Model Devices. If selected, </a:t>
            </a:r>
            <a:r>
              <a:rPr lang="en-US" dirty="0" smtClean="0">
                <a:latin typeface="Futura Md" pitchFamily="34" charset="0"/>
              </a:rPr>
              <a:t>ScienceLogic </a:t>
            </a:r>
            <a:r>
              <a:rPr lang="en-US" dirty="0">
                <a:latin typeface="Futura Md" pitchFamily="34" charset="0"/>
              </a:rPr>
              <a:t>will assign a device ID, device class, and device category to each device that supports SNMP and will then automatically apply the appropriate </a:t>
            </a:r>
            <a:r>
              <a:rPr lang="en-US" dirty="0" smtClean="0">
                <a:latin typeface="Futura Md" pitchFamily="34" charset="0"/>
              </a:rPr>
              <a:t>ScienceLogic </a:t>
            </a:r>
            <a:r>
              <a:rPr lang="en-US" dirty="0">
                <a:latin typeface="Futura Md" pitchFamily="34" charset="0"/>
              </a:rPr>
              <a:t>policies and </a:t>
            </a:r>
            <a:r>
              <a:rPr lang="en-US" dirty="0" smtClean="0">
                <a:latin typeface="Futura Md" pitchFamily="34" charset="0"/>
              </a:rPr>
              <a:t>Management Templates </a:t>
            </a:r>
            <a:r>
              <a:rPr lang="en-US" dirty="0">
                <a:latin typeface="Futura Md" pitchFamily="34" charset="0"/>
              </a:rPr>
              <a:t>to retrieve additional data from the device.</a:t>
            </a:r>
          </a:p>
          <a:p>
            <a:pPr>
              <a:buFont typeface="Arial" pitchFamily="34" charset="0"/>
              <a:buChar char="•"/>
            </a:pPr>
            <a:r>
              <a:rPr lang="en-US" dirty="0">
                <a:latin typeface="Futura Md" pitchFamily="34" charset="0"/>
              </a:rPr>
              <a:t>  Auto-add Devices to Device Group. As </a:t>
            </a:r>
            <a:r>
              <a:rPr lang="en-US" dirty="0" smtClean="0">
                <a:latin typeface="Futura Md" pitchFamily="34" charset="0"/>
              </a:rPr>
              <a:t>ScienceLogic </a:t>
            </a:r>
            <a:r>
              <a:rPr lang="en-US" dirty="0">
                <a:latin typeface="Futura Md" pitchFamily="34" charset="0"/>
              </a:rPr>
              <a:t>discovers a device in the IP discovery list, that device is added to the selected device group. You can select from a list of all device groups in </a:t>
            </a:r>
            <a:r>
              <a:rPr lang="en-US" dirty="0" smtClean="0">
                <a:latin typeface="Futura Md" pitchFamily="34" charset="0"/>
              </a:rPr>
              <a:t>ScienceLogic. </a:t>
            </a:r>
            <a:r>
              <a:rPr lang="en-US" dirty="0">
                <a:latin typeface="Futura Md" pitchFamily="34" charset="0"/>
              </a:rPr>
              <a:t>For more information on Device Groups, see the chapter on devices.</a:t>
            </a:r>
          </a:p>
          <a:p>
            <a:pPr>
              <a:buFont typeface="Arial" pitchFamily="34" charset="0"/>
              <a:buChar char="•"/>
            </a:pPr>
            <a:r>
              <a:rPr lang="en-US" dirty="0">
                <a:latin typeface="Futura Md" pitchFamily="34" charset="0"/>
              </a:rPr>
              <a:t>  Apply Device Template. As </a:t>
            </a:r>
            <a:r>
              <a:rPr lang="en-US" dirty="0" smtClean="0">
                <a:latin typeface="Futura Md" pitchFamily="34" charset="0"/>
              </a:rPr>
              <a:t>ScienceLogic </a:t>
            </a:r>
            <a:r>
              <a:rPr lang="en-US" dirty="0">
                <a:latin typeface="Futura Md" pitchFamily="34" charset="0"/>
              </a:rPr>
              <a:t>discovers a device in the IP discovery list, that device is configured with the selected device template. You can select from a list of all device templates in </a:t>
            </a:r>
            <a:r>
              <a:rPr lang="en-US" dirty="0" smtClean="0">
                <a:latin typeface="Futura Md" pitchFamily="34" charset="0"/>
              </a:rPr>
              <a:t>ScienceLogic. </a:t>
            </a:r>
            <a:r>
              <a:rPr lang="en-US" dirty="0">
                <a:latin typeface="Futura Md" pitchFamily="34" charset="0"/>
              </a:rPr>
              <a:t>For more information on device templates, see the chapter on devices.</a:t>
            </a:r>
          </a:p>
          <a:p>
            <a:pPr>
              <a:buFont typeface="Arial" pitchFamily="34" charset="0"/>
              <a:buChar char="•"/>
            </a:pPr>
            <a:r>
              <a:rPr lang="en-US" dirty="0">
                <a:latin typeface="Futura Md" pitchFamily="34" charset="0"/>
              </a:rPr>
              <a:t>  Log All. When selected, </a:t>
            </a:r>
            <a:r>
              <a:rPr lang="en-US" dirty="0" smtClean="0">
                <a:latin typeface="Futura Md" pitchFamily="34" charset="0"/>
              </a:rPr>
              <a:t>ScienceLogic </a:t>
            </a:r>
            <a:r>
              <a:rPr lang="en-US" dirty="0">
                <a:latin typeface="Futura Md" pitchFamily="34" charset="0"/>
              </a:rPr>
              <a:t>will use verbose mode for logging the current discovery session.</a:t>
            </a:r>
            <a:endParaRPr lang="en-US" i="0" dirty="0" smtClean="0"/>
          </a:p>
          <a:p>
            <a:pPr>
              <a:buFont typeface="Arial" pitchFamily="34" charset="0"/>
              <a:buChar char="•"/>
            </a:pPr>
            <a:r>
              <a:rPr lang="en-US" i="0" dirty="0" smtClean="0"/>
              <a:t>  Select the Save button to save the discovery session. Close the Discovery Session Editor page.</a:t>
            </a:r>
          </a:p>
          <a:p>
            <a:pPr>
              <a:buFont typeface="Arial" pitchFamily="34" charset="0"/>
              <a:buChar char="•"/>
            </a:pPr>
            <a:r>
              <a:rPr lang="en-US" i="0" dirty="0" smtClean="0"/>
              <a:t>  In the Discovery Control Panel page, select the Reset button. The new discovery session will appear in the Session Register pane.</a:t>
            </a:r>
          </a:p>
          <a:p>
            <a:pPr>
              <a:buFont typeface="Arial" pitchFamily="34" charset="0"/>
              <a:buChar char="•"/>
            </a:pPr>
            <a:r>
              <a:rPr lang="en-US" i="0" dirty="0" smtClean="0"/>
              <a:t>  To launch the new discovery session, select its Queue this Session icon.</a:t>
            </a:r>
          </a:p>
          <a:p>
            <a:r>
              <a:rPr lang="en-US" i="0" dirty="0" smtClean="0"/>
              <a:t>If no other discovery sessions are currently running, the session will be executed immediately. If another discovery session is currently running, your discovery session will be queued for execution. </a:t>
            </a:r>
          </a:p>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49</a:t>
            </a:fld>
            <a:endParaRPr lang="en-US" dirty="0"/>
          </a:p>
        </p:txBody>
      </p:sp>
    </p:spTree>
    <p:extLst>
      <p:ext uri="{BB962C8B-B14F-4D97-AF65-F5344CB8AC3E}">
        <p14:creationId xmlns:p14="http://schemas.microsoft.com/office/powerpoint/2010/main" val="2537233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62500" lnSpcReduction="20000"/>
          </a:bodyPr>
          <a:lstStyle/>
          <a:p>
            <a:r>
              <a:rPr lang="en-US" dirty="0">
                <a:latin typeface="Futura Md" pitchFamily="34" charset="0"/>
              </a:rPr>
              <a:t>During or after a discovery session, you can get information on the status of the session by viewing the session log. To view the session log for a dynamic-discovery session:</a:t>
            </a:r>
          </a:p>
          <a:p>
            <a:r>
              <a:rPr lang="en-US" dirty="0">
                <a:latin typeface="Futura Md" pitchFamily="34" charset="0"/>
              </a:rPr>
              <a:t>1. Go to System &gt; Manage &gt; Discovery or use the shortcut keys Ctrl + Alt + A.</a:t>
            </a:r>
          </a:p>
          <a:p>
            <a:r>
              <a:rPr lang="en-US" dirty="0">
                <a:latin typeface="Futura Md" pitchFamily="34" charset="0"/>
              </a:rPr>
              <a:t>2. In the Discovery Control Panel, in the Session Register, find the discovery session you are interested in. Select its magnifying glass icon.</a:t>
            </a:r>
          </a:p>
          <a:p>
            <a:r>
              <a:rPr lang="en-US" dirty="0">
                <a:latin typeface="Futura Md" pitchFamily="34" charset="0"/>
              </a:rPr>
              <a:t>3. The Discovery Session modal page appears. This page provides details on the discovery session.</a:t>
            </a:r>
          </a:p>
          <a:p>
            <a:r>
              <a:rPr lang="en-US" dirty="0">
                <a:latin typeface="Futura Md" pitchFamily="34" charset="0"/>
              </a:rPr>
              <a:t>4. Each entry in the Discovery Session page contains:</a:t>
            </a:r>
          </a:p>
          <a:p>
            <a:pPr>
              <a:buFont typeface="Arial" pitchFamily="34" charset="0"/>
              <a:buChar char="•"/>
            </a:pPr>
            <a:r>
              <a:rPr lang="en-US" dirty="0">
                <a:latin typeface="Futura Md" pitchFamily="34" charset="0"/>
              </a:rPr>
              <a:t>  Date Time. Date and time the action was executed.</a:t>
            </a:r>
          </a:p>
          <a:p>
            <a:pPr>
              <a:buFont typeface="Arial" pitchFamily="34" charset="0"/>
              <a:buChar char="•"/>
            </a:pPr>
            <a:r>
              <a:rPr lang="en-US" dirty="0">
                <a:latin typeface="Futura Md" pitchFamily="34" charset="0"/>
              </a:rPr>
              <a:t>  Discovery Log Message. A description of the action that was executed by the discovery session. Although other messages can appear in this field, during initial dynamic discovery, usually, the entry is either</a:t>
            </a:r>
          </a:p>
          <a:p>
            <a:r>
              <a:rPr lang="en-US" dirty="0">
                <a:latin typeface="Futura Md" pitchFamily="34" charset="0"/>
              </a:rPr>
              <a:t>o Discovered and modeled existing device. The device supports SNMP, and </a:t>
            </a:r>
            <a:r>
              <a:rPr lang="en-US" dirty="0" smtClean="0">
                <a:latin typeface="Futura Md" pitchFamily="34" charset="0"/>
              </a:rPr>
              <a:t>ScienceLogic </a:t>
            </a:r>
            <a:r>
              <a:rPr lang="en-US" dirty="0">
                <a:latin typeface="Futura Md" pitchFamily="34" charset="0"/>
              </a:rPr>
              <a:t>was able to gather some initial information and assign a device ID, device class, and device category to the device. When this message appears, the session log also includes a device icon for the device. Clicking on this icon display details about the device.</a:t>
            </a:r>
          </a:p>
          <a:p>
            <a:r>
              <a:rPr lang="en-US" dirty="0">
                <a:latin typeface="Futura Md" pitchFamily="34" charset="0"/>
              </a:rPr>
              <a:t>o Discovered, not modeled, pingable device. The device does not support SNMP,. and </a:t>
            </a:r>
            <a:r>
              <a:rPr lang="en-US" dirty="0" smtClean="0">
                <a:latin typeface="Futura Md" pitchFamily="34" charset="0"/>
              </a:rPr>
              <a:t>ScienceLogic </a:t>
            </a:r>
            <a:r>
              <a:rPr lang="en-US" dirty="0">
                <a:latin typeface="Futura Md" pitchFamily="34" charset="0"/>
              </a:rPr>
              <a:t>was not able to assign a device Id, device class, or device category.</a:t>
            </a:r>
          </a:p>
          <a:p>
            <a:pPr>
              <a:buFont typeface="Arial" pitchFamily="34" charset="0"/>
              <a:buChar char="•"/>
            </a:pPr>
            <a:r>
              <a:rPr lang="en-US" dirty="0">
                <a:latin typeface="Futura Md" pitchFamily="34" charset="0"/>
              </a:rPr>
              <a:t>  Class type. If the device was modeled, this field displays the device class assigned to the discovered device.</a:t>
            </a:r>
          </a:p>
          <a:p>
            <a:r>
              <a:rPr lang="en-US" dirty="0">
                <a:latin typeface="Futura Md" pitchFamily="34" charset="0"/>
              </a:rPr>
              <a:t>5. To save the log to the local computer, select the Export icon for the session.</a:t>
            </a:r>
            <a:endParaRPr lang="en-US" i="0" dirty="0" smtClean="0"/>
          </a:p>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51</a:t>
            </a:fld>
            <a:endParaRPr lang="en-US" dirty="0"/>
          </a:p>
        </p:txBody>
      </p:sp>
    </p:spTree>
    <p:extLst>
      <p:ext uri="{BB962C8B-B14F-4D97-AF65-F5344CB8AC3E}">
        <p14:creationId xmlns:p14="http://schemas.microsoft.com/office/powerpoint/2010/main" val="90796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a:latin typeface="Futura Md" pitchFamily="34" charset="0"/>
              </a:rPr>
              <a:t>During or after a dynamic-discovery session, you can get information on the status of the session by viewing the session log. To view the session log for a dynamic-discovery session:</a:t>
            </a:r>
          </a:p>
          <a:p>
            <a:r>
              <a:rPr lang="en-US" dirty="0">
                <a:latin typeface="Futura Md" pitchFamily="34" charset="0"/>
              </a:rPr>
              <a:t>1. Go to System &gt; Manage &gt; Discovery or use the shortcut keys Ctrl + Alt + A.</a:t>
            </a:r>
          </a:p>
          <a:p>
            <a:r>
              <a:rPr lang="en-US" dirty="0">
                <a:latin typeface="Futura Md" pitchFamily="34" charset="0"/>
              </a:rPr>
              <a:t>2. In the Discovery Control Panel, in the Session Register, find the discovery session you are interested in. Select its magnifying glass icon.</a:t>
            </a:r>
          </a:p>
          <a:p>
            <a:r>
              <a:rPr lang="en-US" dirty="0">
                <a:latin typeface="Futura Md" pitchFamily="34" charset="0"/>
              </a:rPr>
              <a:t>3. The Discovery Session modal page appears. This page provides details on the discovery session.</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52</a:t>
            </a:fld>
            <a:endParaRPr lang="en-US" dirty="0"/>
          </a:p>
        </p:txBody>
      </p:sp>
    </p:spTree>
    <p:extLst>
      <p:ext uri="{BB962C8B-B14F-4D97-AF65-F5344CB8AC3E}">
        <p14:creationId xmlns:p14="http://schemas.microsoft.com/office/powerpoint/2010/main" val="322361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a:t>
            </a:r>
            <a:r>
              <a:rPr lang="en-US" baseline="0" dirty="0" smtClean="0"/>
              <a:t> it works…Explain the details…. </a:t>
            </a:r>
          </a:p>
          <a:p>
            <a:endParaRPr lang="en-US" baseline="0" dirty="0"/>
          </a:p>
          <a:p>
            <a:r>
              <a:rPr lang="en-US" baseline="0" dirty="0" smtClean="0"/>
              <a:t>We use 15 different types of protocols, such as SNMP, XML, WMI and so on to collect information from lots of IT resources. We </a:t>
            </a:r>
            <a:r>
              <a:rPr lang="en-US" baseline="0" dirty="0" err="1" smtClean="0"/>
              <a:t>communcate</a:t>
            </a:r>
            <a:r>
              <a:rPr lang="en-US" baseline="0" dirty="0" smtClean="0"/>
              <a:t> with 3</a:t>
            </a:r>
            <a:r>
              <a:rPr lang="en-US" baseline="30000" dirty="0" smtClean="0"/>
              <a:t>rd</a:t>
            </a:r>
            <a:r>
              <a:rPr lang="en-US" baseline="0" dirty="0" smtClean="0"/>
              <a:t> party products via a number of APIs, and what comes out of it are complete asset inventory, reporting, performance, </a:t>
            </a:r>
            <a:r>
              <a:rPr lang="en-US" baseline="0" dirty="0" err="1" smtClean="0"/>
              <a:t>eventing</a:t>
            </a:r>
            <a:r>
              <a:rPr lang="en-US" baseline="0" dirty="0" smtClean="0"/>
              <a:t> and more, including automation to correct problems on the fly. Non one else provide this level of coverage. </a:t>
            </a:r>
          </a:p>
        </p:txBody>
      </p:sp>
      <p:sp>
        <p:nvSpPr>
          <p:cNvPr id="4" name="Slide Number Placeholder 3"/>
          <p:cNvSpPr>
            <a:spLocks noGrp="1"/>
          </p:cNvSpPr>
          <p:nvPr>
            <p:ph type="sldNum" sz="quarter" idx="10"/>
          </p:nvPr>
        </p:nvSpPr>
        <p:spPr/>
        <p:txBody>
          <a:bodyPr/>
          <a:lstStyle/>
          <a:p>
            <a:fld id="{B4B637F8-6BF8-6C46-A3DE-A6806DF912AE}" type="slidenum">
              <a:rPr lang="en-US" smtClean="0"/>
              <a:t>12</a:t>
            </a:fld>
            <a:endParaRPr lang="en-US"/>
          </a:p>
        </p:txBody>
      </p:sp>
    </p:spTree>
    <p:extLst>
      <p:ext uri="{BB962C8B-B14F-4D97-AF65-F5344CB8AC3E}">
        <p14:creationId xmlns:p14="http://schemas.microsoft.com/office/powerpoint/2010/main" val="2680829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62500" lnSpcReduction="20000"/>
          </a:bodyPr>
          <a:lstStyle/>
          <a:p>
            <a:r>
              <a:rPr lang="en-US" dirty="0" smtClean="0"/>
              <a:t>You can schedule one-time and recurring re-execution of a selected discovery session. You can use the Discovery Session Schedule page to:</a:t>
            </a:r>
          </a:p>
          <a:p>
            <a:pPr>
              <a:buFont typeface="Arial" pitchFamily="34" charset="0"/>
              <a:buChar char="•"/>
            </a:pPr>
            <a:r>
              <a:rPr lang="en-US" dirty="0" smtClean="0"/>
              <a:t>  Specify regularly recurring discovery of a specific IP range. This is helpful when you want to monitor an IP range where new devices are frequently added.</a:t>
            </a:r>
          </a:p>
          <a:p>
            <a:pPr>
              <a:buFont typeface="Arial" pitchFamily="34" charset="0"/>
              <a:buChar char="•"/>
            </a:pPr>
            <a:r>
              <a:rPr lang="en-US" dirty="0" smtClean="0"/>
              <a:t>  Specify one-time re-discovery of a specific IP range. This is helpful when you are aware of hardware or software changes within that IP range that you want ScienceLogic to monitor.</a:t>
            </a:r>
          </a:p>
          <a:p>
            <a:r>
              <a:rPr lang="en-US" b="1" dirty="0" smtClean="0"/>
              <a:t>NOTE:</a:t>
            </a:r>
            <a:r>
              <a:rPr lang="en-US" dirty="0" smtClean="0"/>
              <a:t> Scheduled re-execution of a discovery session is slightly different than ScienceLogic's automatic, nightly rediscovery. Nightly rediscovery is applied only to already discovered devices and uses the policies and configuration applied to each device. Re-execution of a discovery session can discover new devices within an IP range and uses only the settings specified in the Discovery Control Panel page.</a:t>
            </a:r>
          </a:p>
          <a:p>
            <a:r>
              <a:rPr lang="en-US" dirty="0" smtClean="0"/>
              <a:t>To schedule the re-execution of a selected discovery session:</a:t>
            </a:r>
          </a:p>
          <a:p>
            <a:pPr>
              <a:buFont typeface="Arial" pitchFamily="34" charset="0"/>
              <a:buChar char="•"/>
            </a:pPr>
            <a:r>
              <a:rPr lang="en-US" dirty="0" smtClean="0"/>
              <a:t>  Go to System &gt; Manage &gt; Discovery.</a:t>
            </a:r>
          </a:p>
          <a:p>
            <a:pPr>
              <a:buFont typeface="Arial" pitchFamily="34" charset="0"/>
              <a:buChar char="•"/>
            </a:pPr>
            <a:r>
              <a:rPr lang="en-US" dirty="0" smtClean="0"/>
              <a:t>  In the Discovery Control Panel, go to the Session Register pane at the bottom of the page and find the discovery session you want to schedule. Select its calendar icon.</a:t>
            </a:r>
          </a:p>
          <a:p>
            <a:pPr>
              <a:buFont typeface="Arial" pitchFamily="34" charset="0"/>
              <a:buChar char="•"/>
            </a:pPr>
            <a:r>
              <a:rPr lang="en-US" dirty="0" smtClean="0"/>
              <a:t>  The Discovery Session Schedule modal page appears, where you can select a date and time to re-execute the discovery session and specify if and how frequently ScienceLogic should automatically re-execute the discovery session.</a:t>
            </a:r>
          </a:p>
          <a:p>
            <a:r>
              <a:rPr lang="en-US" dirty="0" smtClean="0"/>
              <a:t>When you have successfully scheduled a discovery session, in the Session Register pane, you will see a value in the Rediscovery field.</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54</a:t>
            </a:fld>
            <a:endParaRPr lang="en-US" dirty="0"/>
          </a:p>
        </p:txBody>
      </p:sp>
    </p:spTree>
    <p:extLst>
      <p:ext uri="{BB962C8B-B14F-4D97-AF65-F5344CB8AC3E}">
        <p14:creationId xmlns:p14="http://schemas.microsoft.com/office/powerpoint/2010/main" val="3026608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t>You can manually queue discovery from other places in ScienceLogic.</a:t>
            </a:r>
          </a:p>
          <a:p>
            <a:r>
              <a:rPr lang="en-US" dirty="0" smtClean="0"/>
              <a:t>From the Device Properties page, you can manually run discovery for the single device. To do this, select the Rediscover icon.</a:t>
            </a:r>
          </a:p>
          <a:p>
            <a:r>
              <a:rPr lang="en-US" dirty="0" smtClean="0"/>
              <a:t>From the Management Templates Manager page, you can manually run the Dynamic Application alignment portion of discovery for all devices in the system, using one or more selected Management Templates. To do this, select the checkbox for each dynamic application you want to use for discovery. In the Select Action drop-down, select DISCOVER Applications.</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56</a:t>
            </a:fld>
            <a:endParaRPr lang="en-US" dirty="0"/>
          </a:p>
        </p:txBody>
      </p:sp>
    </p:spTree>
    <p:extLst>
      <p:ext uri="{BB962C8B-B14F-4D97-AF65-F5344CB8AC3E}">
        <p14:creationId xmlns:p14="http://schemas.microsoft.com/office/powerpoint/2010/main" val="9401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t>From the Discovery Control Panel page, you can delete a discovery session. To do this:</a:t>
            </a:r>
          </a:p>
          <a:p>
            <a:pPr>
              <a:buFont typeface="Arial" pitchFamily="34" charset="0"/>
              <a:buChar char="•"/>
            </a:pPr>
            <a:r>
              <a:rPr lang="en-US" dirty="0" smtClean="0"/>
              <a:t>  Go to System &gt; Manage &gt; Discovery</a:t>
            </a:r>
          </a:p>
          <a:p>
            <a:pPr>
              <a:buFont typeface="Arial" pitchFamily="34" charset="0"/>
              <a:buChar char="•"/>
            </a:pPr>
            <a:r>
              <a:rPr lang="en-US" dirty="0" smtClean="0"/>
              <a:t>  In the Discovery Control Panel, go to the Session Register pane at the bottom of the page and find the discovery session you want delete. Select its checkbox.</a:t>
            </a:r>
          </a:p>
          <a:p>
            <a:pPr>
              <a:buFont typeface="Arial" pitchFamily="34" charset="0"/>
              <a:buChar char="•"/>
            </a:pPr>
            <a:r>
              <a:rPr lang="en-US" dirty="0" smtClean="0"/>
              <a:t>  Select the checkbox of each discovery session you want to delete.</a:t>
            </a:r>
          </a:p>
          <a:p>
            <a:pPr>
              <a:buFont typeface="Arial" pitchFamily="34" charset="0"/>
              <a:buChar char="•"/>
            </a:pPr>
            <a:r>
              <a:rPr lang="en-US" dirty="0" smtClean="0"/>
              <a:t>  Select the Delete button.</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57</a:t>
            </a:fld>
            <a:endParaRPr lang="en-US" dirty="0"/>
          </a:p>
        </p:txBody>
      </p:sp>
    </p:spTree>
    <p:extLst>
      <p:ext uri="{BB962C8B-B14F-4D97-AF65-F5344CB8AC3E}">
        <p14:creationId xmlns:p14="http://schemas.microsoft.com/office/powerpoint/2010/main" val="2666811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pPr/>
              <a:t>59</a:t>
            </a:fld>
            <a:endParaRPr lang="en-US"/>
          </a:p>
        </p:txBody>
      </p:sp>
    </p:spTree>
    <p:extLst>
      <p:ext uri="{BB962C8B-B14F-4D97-AF65-F5344CB8AC3E}">
        <p14:creationId xmlns:p14="http://schemas.microsoft.com/office/powerpoint/2010/main" val="410218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lnSpcReduction="10000"/>
          </a:bodyPr>
          <a:lstStyle/>
          <a:p>
            <a:r>
              <a:rPr lang="en-US" dirty="0" smtClean="0">
                <a:latin typeface="Futura Md" pitchFamily="34" charset="0"/>
              </a:rPr>
              <a:t>The Device Summary tools allow you to view detailed information that ScienceLogic has gathered from each device and view reports generated from that information.</a:t>
            </a:r>
          </a:p>
          <a:p>
            <a:r>
              <a:rPr lang="en-US" dirty="0" smtClean="0">
                <a:latin typeface="Futura Md" pitchFamily="34" charset="0"/>
              </a:rPr>
              <a:t>To access the Device Reports tools for a device, select its bar-graph icon.</a:t>
            </a:r>
          </a:p>
          <a:p>
            <a:r>
              <a:rPr lang="en-US" dirty="0" smtClean="0">
                <a:latin typeface="Futura Md" pitchFamily="34" charset="0"/>
              </a:rPr>
              <a:t>The Device Summary page provides a one-stop overview of a device, including a list of events and tickets, a list of running processes and hardware, a list of interfaces and ports, availability and performance information, bandwidth information, and information on the file system. You cannot edit any of the device’s properties in this page.</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73</a:t>
            </a:fld>
            <a:endParaRPr lang="en-US" dirty="0"/>
          </a:p>
        </p:txBody>
      </p:sp>
    </p:spTree>
    <p:extLst>
      <p:ext uri="{BB962C8B-B14F-4D97-AF65-F5344CB8AC3E}">
        <p14:creationId xmlns:p14="http://schemas.microsoft.com/office/powerpoint/2010/main" val="1359962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7500" lnSpcReduction="20000"/>
          </a:bodyPr>
          <a:lstStyle/>
          <a:p>
            <a:r>
              <a:rPr lang="en-US" dirty="0" smtClean="0">
                <a:latin typeface="Futura Md" pitchFamily="34" charset="0"/>
              </a:rPr>
              <a:t>The Performance page allows users to view many detailed reports for the selected device. Users can view reports on:</a:t>
            </a:r>
          </a:p>
          <a:p>
            <a:r>
              <a:rPr lang="en-US" dirty="0" smtClean="0">
                <a:latin typeface="Futura Md" pitchFamily="34" charset="0"/>
              </a:rPr>
              <a:t>o System Vitals</a:t>
            </a:r>
          </a:p>
          <a:p>
            <a:r>
              <a:rPr lang="en-US" dirty="0" smtClean="0">
                <a:latin typeface="Futura Md" pitchFamily="34" charset="0"/>
              </a:rPr>
              <a:t>o System Availability</a:t>
            </a:r>
          </a:p>
          <a:p>
            <a:r>
              <a:rPr lang="en-US" dirty="0" smtClean="0">
                <a:latin typeface="Futura Md" pitchFamily="34" charset="0"/>
              </a:rPr>
              <a:t>o System Latency</a:t>
            </a:r>
          </a:p>
          <a:p>
            <a:r>
              <a:rPr lang="en-US" dirty="0" smtClean="0">
                <a:latin typeface="Futura Md" pitchFamily="34" charset="0"/>
              </a:rPr>
              <a:t>o CPU Usage (both for an entire device and for individual CPUs)</a:t>
            </a:r>
          </a:p>
          <a:p>
            <a:r>
              <a:rPr lang="en-US" dirty="0" smtClean="0">
                <a:latin typeface="Futura Md" pitchFamily="34" charset="0"/>
              </a:rPr>
              <a:t>o Physical Memory Usage</a:t>
            </a:r>
          </a:p>
          <a:p>
            <a:r>
              <a:rPr lang="en-US" dirty="0" smtClean="0">
                <a:latin typeface="Futura Md" pitchFamily="34" charset="0"/>
              </a:rPr>
              <a:t>o Virtual Memory Usage</a:t>
            </a:r>
          </a:p>
          <a:p>
            <a:r>
              <a:rPr lang="en-US" dirty="0" smtClean="0">
                <a:latin typeface="Futura Md" pitchFamily="34" charset="0"/>
              </a:rPr>
              <a:t>o File Systems Usage (both for an entire device and for individual file systems)</a:t>
            </a:r>
          </a:p>
          <a:p>
            <a:r>
              <a:rPr lang="en-US" dirty="0" smtClean="0">
                <a:latin typeface="Futura Md" pitchFamily="34" charset="0"/>
              </a:rPr>
              <a:t>o Network Interfaces and bandwidth usage</a:t>
            </a:r>
          </a:p>
          <a:p>
            <a:r>
              <a:rPr lang="en-US" dirty="0" smtClean="0">
                <a:latin typeface="Futura Md" pitchFamily="34" charset="0"/>
              </a:rPr>
              <a:t>o Domain Name Availability</a:t>
            </a:r>
          </a:p>
          <a:p>
            <a:r>
              <a:rPr lang="en-US" dirty="0" smtClean="0">
                <a:latin typeface="Futura Md" pitchFamily="34" charset="0"/>
              </a:rPr>
              <a:t>o Email Round Trip speed</a:t>
            </a:r>
          </a:p>
          <a:p>
            <a:r>
              <a:rPr lang="en-US" dirty="0" smtClean="0">
                <a:latin typeface="Futura Md" pitchFamily="34" charset="0"/>
              </a:rPr>
              <a:t>o SOAP/XML Transactions</a:t>
            </a:r>
          </a:p>
          <a:p>
            <a:r>
              <a:rPr lang="en-US" dirty="0" smtClean="0">
                <a:latin typeface="Futura Md" pitchFamily="34" charset="0"/>
              </a:rPr>
              <a:t>o System Process Availability</a:t>
            </a:r>
          </a:p>
          <a:p>
            <a:r>
              <a:rPr lang="en-US" dirty="0" smtClean="0">
                <a:latin typeface="Futura Md" pitchFamily="34" charset="0"/>
              </a:rPr>
              <a:t>o TCP/IP Port Availability</a:t>
            </a:r>
          </a:p>
          <a:p>
            <a:r>
              <a:rPr lang="en-US" dirty="0" smtClean="0">
                <a:latin typeface="Futura Md" pitchFamily="34" charset="0"/>
              </a:rPr>
              <a:t>o Web Content Availability</a:t>
            </a:r>
          </a:p>
          <a:p>
            <a:r>
              <a:rPr lang="en-US" dirty="0" smtClean="0">
                <a:latin typeface="Futura Md" pitchFamily="34" charset="0"/>
              </a:rPr>
              <a:t>o As well as custom reports based on data collected from monitored device</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74</a:t>
            </a:fld>
            <a:endParaRPr lang="en-US" dirty="0"/>
          </a:p>
        </p:txBody>
      </p:sp>
    </p:spTree>
    <p:extLst>
      <p:ext uri="{BB962C8B-B14F-4D97-AF65-F5344CB8AC3E}">
        <p14:creationId xmlns:p14="http://schemas.microsoft.com/office/powerpoint/2010/main" val="38352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t>The Interfaces Found page displays detailed information about each network interface on the device.</a:t>
            </a:r>
          </a:p>
          <a:p>
            <a:r>
              <a:rPr lang="en-US" dirty="0" smtClean="0"/>
              <a:t>The Interfaces Found page allows you to view a list of all interfaces on the device, view details about each interface, and view bandwidth usage reports for each interface</a:t>
            </a:r>
          </a:p>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75</a:t>
            </a:fld>
            <a:endParaRPr lang="en-US" dirty="0"/>
          </a:p>
        </p:txBody>
      </p:sp>
    </p:spTree>
    <p:extLst>
      <p:ext uri="{BB962C8B-B14F-4D97-AF65-F5344CB8AC3E}">
        <p14:creationId xmlns:p14="http://schemas.microsoft.com/office/powerpoint/2010/main" val="236118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55000" lnSpcReduction="20000"/>
          </a:bodyPr>
          <a:lstStyle/>
          <a:p>
            <a:r>
              <a:rPr lang="en-US" dirty="0" smtClean="0"/>
              <a:t>The Network Interfaces page displays the following for each interface:</a:t>
            </a:r>
          </a:p>
          <a:p>
            <a:pPr>
              <a:buFont typeface="Arial" pitchFamily="34" charset="0"/>
              <a:buChar char="•"/>
            </a:pPr>
            <a:r>
              <a:rPr lang="en-US" b="1" dirty="0" smtClean="0"/>
              <a:t> Device Name</a:t>
            </a:r>
            <a:r>
              <a:rPr lang="en-US" dirty="0" smtClean="0"/>
              <a:t>. Name of device where interface resides.</a:t>
            </a:r>
          </a:p>
          <a:p>
            <a:pPr>
              <a:buFont typeface="Arial" pitchFamily="34" charset="0"/>
              <a:buChar char="•"/>
            </a:pPr>
            <a:r>
              <a:rPr lang="en-US" dirty="0" smtClean="0"/>
              <a:t> </a:t>
            </a:r>
            <a:r>
              <a:rPr lang="en-US" b="1" dirty="0" smtClean="0"/>
              <a:t>Port/Sub</a:t>
            </a:r>
            <a:r>
              <a:rPr lang="en-US" dirty="0" smtClean="0"/>
              <a:t>. Port and sub-port (if applicable ) of the interface.</a:t>
            </a:r>
          </a:p>
          <a:p>
            <a:pPr>
              <a:buFont typeface="Arial" pitchFamily="34" charset="0"/>
              <a:buChar char="•"/>
            </a:pPr>
            <a:r>
              <a:rPr lang="en-US" dirty="0" smtClean="0"/>
              <a:t> </a:t>
            </a:r>
            <a:r>
              <a:rPr lang="en-US" b="1" dirty="0" smtClean="0"/>
              <a:t>IF Name</a:t>
            </a:r>
            <a:r>
              <a:rPr lang="en-US" dirty="0" smtClean="0"/>
              <a:t>. The name of the network interface. The auto-name, generated by ScienceLogic, is device</a:t>
            </a:r>
            <a:r>
              <a:rPr lang="en-US" baseline="0" dirty="0" smtClean="0"/>
              <a:t> </a:t>
            </a:r>
            <a:r>
              <a:rPr lang="en-US" dirty="0" err="1" smtClean="0"/>
              <a:t>name:interface_number</a:t>
            </a:r>
            <a:r>
              <a:rPr lang="en-US" dirty="0" smtClean="0"/>
              <a:t>. Users can define a different name in the Interface Properties page.</a:t>
            </a:r>
          </a:p>
          <a:p>
            <a:pPr>
              <a:buFont typeface="Arial" pitchFamily="34" charset="0"/>
              <a:buChar char="•"/>
            </a:pPr>
            <a:r>
              <a:rPr lang="en-US" dirty="0" smtClean="0"/>
              <a:t> </a:t>
            </a:r>
            <a:r>
              <a:rPr lang="en-US" b="1" dirty="0" smtClean="0"/>
              <a:t>Alias</a:t>
            </a:r>
            <a:r>
              <a:rPr lang="en-US" dirty="0" smtClean="0"/>
              <a:t>. User-defined name assigned to the interface.</a:t>
            </a:r>
          </a:p>
          <a:p>
            <a:pPr>
              <a:buFont typeface="Arial" pitchFamily="34" charset="0"/>
              <a:buChar char="•"/>
            </a:pPr>
            <a:r>
              <a:rPr lang="en-US" dirty="0" smtClean="0"/>
              <a:t> </a:t>
            </a:r>
            <a:r>
              <a:rPr lang="en-US" b="1" dirty="0" smtClean="0"/>
              <a:t>MAC Address</a:t>
            </a:r>
            <a:r>
              <a:rPr lang="en-US" dirty="0" smtClean="0"/>
              <a:t>. Short for Media Access Control Address. A unique number that identifies the interface. MAC Addresses are defined by the hardware manufacturer.</a:t>
            </a:r>
          </a:p>
          <a:p>
            <a:pPr>
              <a:buFont typeface="Arial" pitchFamily="34" charset="0"/>
              <a:buChar char="•"/>
            </a:pPr>
            <a:r>
              <a:rPr lang="en-US" dirty="0" smtClean="0"/>
              <a:t> </a:t>
            </a:r>
            <a:r>
              <a:rPr lang="en-US" b="1" dirty="0" smtClean="0"/>
              <a:t>IF Index</a:t>
            </a:r>
            <a:r>
              <a:rPr lang="en-US" dirty="0" smtClean="0"/>
              <a:t>. A unique number (greater than zero) that identifies each interface on a device. These numbers are defined within the device.</a:t>
            </a:r>
          </a:p>
          <a:p>
            <a:pPr>
              <a:buFont typeface="Arial" pitchFamily="34" charset="0"/>
              <a:buChar char="•"/>
            </a:pPr>
            <a:r>
              <a:rPr lang="en-US" dirty="0" smtClean="0"/>
              <a:t> </a:t>
            </a:r>
            <a:r>
              <a:rPr lang="en-US" b="1" dirty="0" smtClean="0"/>
              <a:t>IF Type</a:t>
            </a:r>
            <a:r>
              <a:rPr lang="en-US" dirty="0" smtClean="0"/>
              <a:t>. A string that describes the type of interface, as defined by the standards group Internet Assigned Numbers Authority.</a:t>
            </a:r>
          </a:p>
          <a:p>
            <a:pPr>
              <a:buFont typeface="Arial" pitchFamily="34" charset="0"/>
              <a:buChar char="•"/>
            </a:pPr>
            <a:r>
              <a:rPr lang="en-US" dirty="0" smtClean="0"/>
              <a:t> </a:t>
            </a:r>
            <a:r>
              <a:rPr lang="en-US" b="1" dirty="0" smtClean="0"/>
              <a:t>Status</a:t>
            </a:r>
            <a:r>
              <a:rPr lang="en-US" dirty="0" smtClean="0"/>
              <a:t>. Two-part status.</a:t>
            </a:r>
          </a:p>
          <a:p>
            <a:r>
              <a:rPr lang="en-US" dirty="0" smtClean="0"/>
              <a:t>o</a:t>
            </a:r>
            <a:r>
              <a:rPr lang="en-US" baseline="0" dirty="0" smtClean="0"/>
              <a:t> </a:t>
            </a:r>
            <a:r>
              <a:rPr lang="en-US" dirty="0" smtClean="0"/>
              <a:t>Administration Status. Specifies how the network interface has been configured on the device. </a:t>
            </a:r>
          </a:p>
          <a:p>
            <a:r>
              <a:rPr lang="en-US" dirty="0" smtClean="0"/>
              <a:t>o</a:t>
            </a:r>
            <a:r>
              <a:rPr lang="en-US" baseline="0" dirty="0" smtClean="0"/>
              <a:t> </a:t>
            </a:r>
            <a:r>
              <a:rPr lang="en-US" dirty="0" smtClean="0"/>
              <a:t>Operation Status. Specifies current state of the network interface. </a:t>
            </a:r>
          </a:p>
          <a:p>
            <a:pPr>
              <a:buFont typeface="Arial" pitchFamily="34" charset="0"/>
              <a:buChar char="•"/>
            </a:pPr>
            <a:r>
              <a:rPr lang="en-US" dirty="0" smtClean="0"/>
              <a:t> </a:t>
            </a:r>
            <a:r>
              <a:rPr lang="en-US" b="1" dirty="0" smtClean="0"/>
              <a:t>Measure</a:t>
            </a:r>
            <a:r>
              <a:rPr lang="en-US" dirty="0" smtClean="0"/>
              <a:t>. Unit of measurement for bandwidth reports for the interface.</a:t>
            </a:r>
          </a:p>
          <a:p>
            <a:pPr>
              <a:buFont typeface="Arial" pitchFamily="34" charset="0"/>
              <a:buChar char="•"/>
            </a:pPr>
            <a:r>
              <a:rPr lang="en-US" dirty="0" smtClean="0"/>
              <a:t> </a:t>
            </a:r>
            <a:r>
              <a:rPr lang="en-US" b="1" dirty="0" smtClean="0"/>
              <a:t>Interface Speed</a:t>
            </a:r>
            <a:r>
              <a:rPr lang="en-US" dirty="0" smtClean="0"/>
              <a:t>. The number of megabits per second that can pass through the network interface.</a:t>
            </a:r>
          </a:p>
          <a:p>
            <a:pPr>
              <a:buFont typeface="Arial" pitchFamily="34" charset="0"/>
              <a:buChar char="•"/>
            </a:pPr>
            <a:r>
              <a:rPr lang="en-US" dirty="0" smtClean="0"/>
              <a:t> </a:t>
            </a:r>
            <a:r>
              <a:rPr lang="en-US" b="1" dirty="0" smtClean="0"/>
              <a:t>Alerting</a:t>
            </a:r>
            <a:r>
              <a:rPr lang="en-US" dirty="0" smtClean="0"/>
              <a:t>. Specifies whether or not events will be generated for the selected interfaces.</a:t>
            </a:r>
          </a:p>
          <a:p>
            <a:pPr>
              <a:buFont typeface="Arial" pitchFamily="34" charset="0"/>
              <a:buChar char="•"/>
            </a:pPr>
            <a:r>
              <a:rPr lang="en-US" dirty="0" smtClean="0"/>
              <a:t> </a:t>
            </a:r>
            <a:r>
              <a:rPr lang="en-US" b="1" dirty="0" smtClean="0"/>
              <a:t>Auto-Name Update</a:t>
            </a:r>
            <a:r>
              <a:rPr lang="en-US" dirty="0" smtClean="0"/>
              <a:t>. Specifies whether or not ScienceLogic will update and/or over-write the interface name during nightly dynamic-discovery.</a:t>
            </a:r>
          </a:p>
          <a:p>
            <a:pPr>
              <a:buFont typeface="Arial" pitchFamily="34" charset="0"/>
              <a:buChar char="•"/>
            </a:pPr>
            <a:r>
              <a:rPr lang="en-US" dirty="0" smtClean="0"/>
              <a:t> </a:t>
            </a:r>
            <a:r>
              <a:rPr lang="en-US" b="1" dirty="0" smtClean="0"/>
              <a:t>Collection Frequency</a:t>
            </a:r>
            <a:r>
              <a:rPr lang="en-US" dirty="0" smtClean="0"/>
              <a:t>. When you define a monitoring policy for an interface, you must specify how frequently you want ScienceLogic to collect data from the interface.</a:t>
            </a:r>
          </a:p>
          <a:p>
            <a:pPr>
              <a:buFont typeface="Arial" pitchFamily="34" charset="0"/>
              <a:buChar char="•"/>
            </a:pPr>
            <a:r>
              <a:rPr lang="en-US" dirty="0" smtClean="0"/>
              <a:t> </a:t>
            </a:r>
            <a:r>
              <a:rPr lang="en-US" b="1" dirty="0" smtClean="0"/>
              <a:t>Collect Errors</a:t>
            </a:r>
            <a:r>
              <a:rPr lang="en-US" dirty="0" smtClean="0"/>
              <a:t>. Specifies whether or not ScienceLogic will collect data on packet errors on the interface. </a:t>
            </a:r>
          </a:p>
          <a:p>
            <a:pPr>
              <a:buFont typeface="Arial" pitchFamily="34" charset="0"/>
              <a:buChar char="•"/>
            </a:pPr>
            <a:r>
              <a:rPr lang="en-US" dirty="0" smtClean="0"/>
              <a:t> </a:t>
            </a:r>
            <a:r>
              <a:rPr lang="en-US" b="1" dirty="0" smtClean="0"/>
              <a:t>Collect Discards</a:t>
            </a:r>
            <a:r>
              <a:rPr lang="en-US" dirty="0" smtClean="0"/>
              <a:t>. Specifies whether or not ScienceLogic will collect data on interface discards.</a:t>
            </a:r>
          </a:p>
          <a:p>
            <a:pPr>
              <a:buFont typeface="Arial" pitchFamily="34" charset="0"/>
              <a:buChar char="•"/>
            </a:pPr>
            <a:r>
              <a:rPr lang="en-US" dirty="0" smtClean="0"/>
              <a:t> </a:t>
            </a:r>
            <a:r>
              <a:rPr lang="en-US" b="1" dirty="0" smtClean="0"/>
              <a:t>Counter Setting</a:t>
            </a:r>
            <a:r>
              <a:rPr lang="en-US" dirty="0" smtClean="0"/>
              <a:t>. Specifies whether the interface uses a 32-bit counter or a 64-bit counter to measure bandwidth on the interface.</a:t>
            </a:r>
          </a:p>
          <a:p>
            <a:pPr>
              <a:buFont typeface="Arial" pitchFamily="34" charset="0"/>
              <a:buChar char="•"/>
            </a:pPr>
            <a:r>
              <a:rPr lang="en-US" dirty="0" smtClean="0"/>
              <a:t> </a:t>
            </a:r>
            <a:r>
              <a:rPr lang="en-US" b="1" dirty="0" smtClean="0"/>
              <a:t>State</a:t>
            </a:r>
            <a:r>
              <a:rPr lang="en-US" dirty="0" smtClean="0"/>
              <a:t>.  Enabled or Disabled.</a:t>
            </a:r>
          </a:p>
          <a:p>
            <a:pPr>
              <a:buFont typeface="Arial" pitchFamily="34" charset="0"/>
              <a:buChar char="•"/>
            </a:pPr>
            <a:r>
              <a:rPr lang="en-US" dirty="0" smtClean="0"/>
              <a:t> </a:t>
            </a:r>
            <a:r>
              <a:rPr lang="en-US" b="1" dirty="0" smtClean="0"/>
              <a:t>Edit Date</a:t>
            </a:r>
            <a:r>
              <a:rPr lang="en-US" dirty="0" smtClean="0"/>
              <a:t>. Date and time the monitoring policy for interface was created or last edited.</a:t>
            </a:r>
          </a:p>
          <a:p>
            <a:pPr>
              <a:buFont typeface="Arial" pitchFamily="34" charset="0"/>
              <a:buChar char="•"/>
            </a:pPr>
            <a:r>
              <a:rPr lang="en-US" dirty="0" smtClean="0"/>
              <a:t> </a:t>
            </a:r>
            <a:r>
              <a:rPr lang="en-US" b="1" dirty="0" smtClean="0"/>
              <a:t>Report Button</a:t>
            </a:r>
            <a:r>
              <a:rPr lang="en-US" dirty="0" smtClean="0"/>
              <a:t>. Generates a report on all interfaces.</a:t>
            </a:r>
          </a:p>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76</a:t>
            </a:fld>
            <a:endParaRPr lang="en-US" dirty="0"/>
          </a:p>
        </p:txBody>
      </p:sp>
    </p:spTree>
    <p:extLst>
      <p:ext uri="{BB962C8B-B14F-4D97-AF65-F5344CB8AC3E}">
        <p14:creationId xmlns:p14="http://schemas.microsoft.com/office/powerpoint/2010/main" val="940382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view a list of events for a single device:</a:t>
            </a:r>
          </a:p>
          <a:p>
            <a:r>
              <a:rPr lang="en-US" dirty="0" smtClean="0">
                <a:latin typeface="Futura Md" pitchFamily="34" charset="0"/>
              </a:rPr>
              <a:t>1. Go to the Device Manager page (Registry &gt; Devices &gt; Device Manager).</a:t>
            </a:r>
          </a:p>
          <a:p>
            <a:r>
              <a:rPr lang="en-US" dirty="0" smtClean="0">
                <a:latin typeface="Futura Md" pitchFamily="34" charset="0"/>
              </a:rPr>
              <a:t>2. Find the device that you want to view events for. Select its bar graph icon.</a:t>
            </a:r>
          </a:p>
          <a:p>
            <a:r>
              <a:rPr lang="en-US" dirty="0" smtClean="0">
                <a:latin typeface="Futura Md" pitchFamily="34" charset="0"/>
              </a:rPr>
              <a:t>3. In the Device Reports panel, select the Events tab.</a:t>
            </a:r>
          </a:p>
          <a:p>
            <a:r>
              <a:rPr lang="en-US" dirty="0" smtClean="0">
                <a:latin typeface="Futura Md" pitchFamily="34" charset="0"/>
              </a:rPr>
              <a:t>4. The Viewing Active Events page appears.</a:t>
            </a:r>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77</a:t>
            </a:fld>
            <a:endParaRPr lang="en-US" dirty="0"/>
          </a:p>
        </p:txBody>
      </p:sp>
    </p:spTree>
    <p:extLst>
      <p:ext uri="{BB962C8B-B14F-4D97-AF65-F5344CB8AC3E}">
        <p14:creationId xmlns:p14="http://schemas.microsoft.com/office/powerpoint/2010/main" val="3407661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The Software Packages page displays a list of all the software installed on the device. If possible, the installation date is also displayed.</a:t>
            </a:r>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78</a:t>
            </a:fld>
            <a:endParaRPr lang="en-US" dirty="0"/>
          </a:p>
        </p:txBody>
      </p:sp>
    </p:spTree>
    <p:extLst>
      <p:ext uri="{BB962C8B-B14F-4D97-AF65-F5344CB8AC3E}">
        <p14:creationId xmlns:p14="http://schemas.microsoft.com/office/powerpoint/2010/main" val="325213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15,000 organizations</a:t>
            </a:r>
            <a:r>
              <a:rPr lang="en-US" baseline="0" dirty="0" smtClean="0"/>
              <a:t> relies on ScienceLogic data. Today we have a healthy set of customers in Service providers that use our technology to increase IT </a:t>
            </a:r>
            <a:r>
              <a:rPr lang="en-US" baseline="0" dirty="0" err="1" smtClean="0"/>
              <a:t>effeciency</a:t>
            </a:r>
            <a:r>
              <a:rPr lang="en-US" baseline="0" dirty="0" smtClean="0"/>
              <a:t> and generate new sources of revenue, and </a:t>
            </a:r>
            <a:r>
              <a:rPr lang="en-US" baseline="0" dirty="0" err="1" smtClean="0"/>
              <a:t>theyinclude</a:t>
            </a:r>
            <a:r>
              <a:rPr lang="en-US" baseline="0" dirty="0" smtClean="0"/>
              <a:t> </a:t>
            </a:r>
            <a:r>
              <a:rPr lang="en-US" baseline="0" dirty="0" err="1" smtClean="0"/>
              <a:t>hosters</a:t>
            </a:r>
            <a:r>
              <a:rPr lang="en-US" baseline="0" dirty="0" smtClean="0"/>
              <a:t>, </a:t>
            </a:r>
            <a:r>
              <a:rPr lang="en-US" baseline="0" dirty="0" err="1" smtClean="0"/>
              <a:t>IaaS</a:t>
            </a:r>
            <a:r>
              <a:rPr lang="en-US" baseline="0" dirty="0" smtClean="0"/>
              <a:t> providers, MSPs, and even video providers. Large and complex networks in the enterprise use us to increase business uptime  and resolve problems faster than ever. In the government where we are listed as the ONLY vendor in the JITC / DISA approved product list, for Network Infrastructure Monitoring, we are deployed in a large number of agencies. All in all customer buy from us, because they want to solve problems faster, increase efficiency, and generate revenue.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4B637F8-6BF8-6C46-A3DE-A6806DF912AE}" type="slidenum">
              <a:rPr lang="en-US" smtClean="0"/>
              <a:t>13</a:t>
            </a:fld>
            <a:endParaRPr lang="en-US"/>
          </a:p>
        </p:txBody>
      </p:sp>
    </p:spTree>
    <p:extLst>
      <p:ext uri="{BB962C8B-B14F-4D97-AF65-F5344CB8AC3E}">
        <p14:creationId xmlns:p14="http://schemas.microsoft.com/office/powerpoint/2010/main" val="193019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92500"/>
          </a:bodyPr>
          <a:lstStyle/>
          <a:p>
            <a:r>
              <a:rPr lang="en-US" dirty="0" smtClean="0"/>
              <a:t>The Software Titles page displays the following for each service:</a:t>
            </a:r>
          </a:p>
          <a:p>
            <a:pPr>
              <a:buFont typeface="Arial" pitchFamily="34" charset="0"/>
              <a:buChar char="•"/>
            </a:pPr>
            <a:r>
              <a:rPr lang="en-US" dirty="0" smtClean="0"/>
              <a:t> </a:t>
            </a:r>
            <a:r>
              <a:rPr lang="en-US" b="1" dirty="0" smtClean="0"/>
              <a:t>Device Name</a:t>
            </a:r>
            <a:r>
              <a:rPr lang="en-US" dirty="0" smtClean="0"/>
              <a:t>. Name of the device. </a:t>
            </a:r>
          </a:p>
          <a:p>
            <a:pPr>
              <a:buFont typeface="Arial" pitchFamily="34" charset="0"/>
              <a:buChar char="•"/>
            </a:pPr>
            <a:r>
              <a:rPr lang="en-US" dirty="0" smtClean="0"/>
              <a:t> </a:t>
            </a:r>
            <a:r>
              <a:rPr lang="en-US" b="1" dirty="0" smtClean="0"/>
              <a:t>Organization</a:t>
            </a:r>
            <a:r>
              <a:rPr lang="en-US" dirty="0" smtClean="0"/>
              <a:t>. Organization associated with the software.</a:t>
            </a:r>
          </a:p>
          <a:p>
            <a:pPr>
              <a:buFont typeface="Arial" pitchFamily="34" charset="0"/>
              <a:buChar char="•"/>
            </a:pPr>
            <a:r>
              <a:rPr lang="en-US" dirty="0" smtClean="0"/>
              <a:t> </a:t>
            </a:r>
            <a:r>
              <a:rPr lang="en-US" b="1" dirty="0" smtClean="0"/>
              <a:t>IP Address</a:t>
            </a:r>
            <a:r>
              <a:rPr lang="en-US" dirty="0" smtClean="0"/>
              <a:t>. IP address of the device where the software is installed.</a:t>
            </a:r>
          </a:p>
          <a:p>
            <a:pPr>
              <a:buFont typeface="Arial" pitchFamily="34" charset="0"/>
              <a:buChar char="•"/>
            </a:pPr>
            <a:r>
              <a:rPr lang="en-US" dirty="0" smtClean="0"/>
              <a:t> </a:t>
            </a:r>
            <a:r>
              <a:rPr lang="en-US" b="1" dirty="0" smtClean="0"/>
              <a:t>Device-Class / Sub-Class</a:t>
            </a:r>
            <a:r>
              <a:rPr lang="en-US" dirty="0" smtClean="0"/>
              <a:t>. The manufacturer (device class) and type of device (sub-class). The Device-Class/Sub-Class is automatically assigned during auto-discovery, at the same time as the as Category.</a:t>
            </a:r>
          </a:p>
          <a:p>
            <a:pPr>
              <a:buFont typeface="Arial" pitchFamily="34" charset="0"/>
              <a:buChar char="•"/>
            </a:pPr>
            <a:r>
              <a:rPr lang="en-US" dirty="0" smtClean="0"/>
              <a:t> </a:t>
            </a:r>
            <a:r>
              <a:rPr lang="en-US" b="1" dirty="0" smtClean="0"/>
              <a:t>Software Title</a:t>
            </a:r>
            <a:r>
              <a:rPr lang="en-US" dirty="0" smtClean="0"/>
              <a:t>. Name of the software.</a:t>
            </a:r>
          </a:p>
          <a:p>
            <a:pPr>
              <a:buFont typeface="Arial" pitchFamily="34" charset="0"/>
              <a:buChar char="•"/>
            </a:pPr>
            <a:r>
              <a:rPr lang="en-US" dirty="0" smtClean="0"/>
              <a:t> </a:t>
            </a:r>
            <a:r>
              <a:rPr lang="en-US" b="1" dirty="0" smtClean="0"/>
              <a:t>Date of Install</a:t>
            </a:r>
            <a:r>
              <a:rPr lang="en-US" dirty="0" smtClean="0"/>
              <a:t>. Date the software was installed.</a:t>
            </a:r>
          </a:p>
          <a:p>
            <a:pPr>
              <a:buFont typeface="Arial" pitchFamily="34" charset="0"/>
              <a:buChar char="•"/>
            </a:pPr>
            <a:r>
              <a:rPr lang="en-US" dirty="0" smtClean="0"/>
              <a:t> </a:t>
            </a:r>
            <a:r>
              <a:rPr lang="en-US" b="1" dirty="0" smtClean="0"/>
              <a:t>Report Button</a:t>
            </a:r>
            <a:r>
              <a:rPr lang="en-US" dirty="0" smtClean="0"/>
              <a:t>. Generates report on all software titles.</a:t>
            </a:r>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79</a:t>
            </a:fld>
            <a:endParaRPr lang="en-US" dirty="0"/>
          </a:p>
        </p:txBody>
      </p:sp>
    </p:spTree>
    <p:extLst>
      <p:ext uri="{BB962C8B-B14F-4D97-AF65-F5344CB8AC3E}">
        <p14:creationId xmlns:p14="http://schemas.microsoft.com/office/powerpoint/2010/main" val="243014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The System Processes page displays information about the processes running on the device.</a:t>
            </a:r>
          </a:p>
          <a:p>
            <a:r>
              <a:rPr lang="en-US" dirty="0" smtClean="0"/>
              <a:t>A process is a program that is currently running on a monitored device or has been run in the past and is currently idle. Sometimes a process is called a task.</a:t>
            </a:r>
          </a:p>
          <a:p>
            <a:r>
              <a:rPr lang="en-US" dirty="0" smtClean="0"/>
              <a:t>To keep your device running efficiently and to maintain security, the System Processes page helps you manage processes on your device. The System Processes page allows you to easily view details about each process running on the device.</a:t>
            </a:r>
          </a:p>
          <a:p>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80</a:t>
            </a:fld>
            <a:endParaRPr lang="en-US" dirty="0"/>
          </a:p>
        </p:txBody>
      </p:sp>
    </p:spTree>
    <p:extLst>
      <p:ext uri="{BB962C8B-B14F-4D97-AF65-F5344CB8AC3E}">
        <p14:creationId xmlns:p14="http://schemas.microsoft.com/office/powerpoint/2010/main" val="1680059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55000" lnSpcReduction="20000"/>
          </a:bodyPr>
          <a:lstStyle/>
          <a:p>
            <a:r>
              <a:rPr lang="en-US" dirty="0" smtClean="0"/>
              <a:t>The Device Processes page displays the following for each process:</a:t>
            </a:r>
          </a:p>
          <a:p>
            <a:pPr>
              <a:buFont typeface="Arial" pitchFamily="34" charset="0"/>
              <a:buChar char="•"/>
            </a:pPr>
            <a:r>
              <a:rPr lang="en-US" dirty="0" smtClean="0"/>
              <a:t> </a:t>
            </a:r>
            <a:r>
              <a:rPr lang="en-US" b="1" dirty="0" smtClean="0"/>
              <a:t>Device Name</a:t>
            </a:r>
            <a:r>
              <a:rPr lang="en-US" dirty="0" smtClean="0"/>
              <a:t>. Name of the device where the process resides.</a:t>
            </a:r>
          </a:p>
          <a:p>
            <a:pPr>
              <a:buFont typeface="Arial" pitchFamily="34" charset="0"/>
              <a:buChar char="•"/>
            </a:pPr>
            <a:r>
              <a:rPr lang="en-US" dirty="0" smtClean="0"/>
              <a:t> </a:t>
            </a:r>
            <a:r>
              <a:rPr lang="en-US" b="1" dirty="0" smtClean="0"/>
              <a:t>Organization</a:t>
            </a:r>
            <a:r>
              <a:rPr lang="en-US" dirty="0" smtClean="0"/>
              <a:t>. Organization associated with the process.</a:t>
            </a:r>
          </a:p>
          <a:p>
            <a:pPr>
              <a:buFont typeface="Arial" pitchFamily="34" charset="0"/>
              <a:buChar char="•"/>
            </a:pPr>
            <a:r>
              <a:rPr lang="en-US" dirty="0" smtClean="0"/>
              <a:t> </a:t>
            </a:r>
            <a:r>
              <a:rPr lang="en-US" b="1" dirty="0" smtClean="0"/>
              <a:t>IP Address</a:t>
            </a:r>
            <a:r>
              <a:rPr lang="en-US" dirty="0" smtClean="0"/>
              <a:t>. IP address of the device where the process is located.</a:t>
            </a:r>
          </a:p>
          <a:p>
            <a:pPr>
              <a:buFont typeface="Arial" pitchFamily="34" charset="0"/>
              <a:buChar char="•"/>
            </a:pPr>
            <a:r>
              <a:rPr lang="en-US" dirty="0" smtClean="0"/>
              <a:t> </a:t>
            </a:r>
            <a:r>
              <a:rPr lang="en-US" b="1" dirty="0" smtClean="0"/>
              <a:t>Device-Classification / Sub-Class</a:t>
            </a:r>
            <a:r>
              <a:rPr lang="en-US" dirty="0" smtClean="0"/>
              <a:t>. The manufacturer (device class) and type of device (sub-class). The Device-Class/Sub-Class is automatically assigned during auto-discovery, at the same time as the as Category.</a:t>
            </a:r>
          </a:p>
          <a:p>
            <a:pPr>
              <a:buFont typeface="Arial" pitchFamily="34" charset="0"/>
              <a:buChar char="•"/>
            </a:pPr>
            <a:r>
              <a:rPr lang="en-US" dirty="0" smtClean="0"/>
              <a:t> </a:t>
            </a:r>
            <a:r>
              <a:rPr lang="en-US" b="1" dirty="0" smtClean="0"/>
              <a:t>Process</a:t>
            </a:r>
            <a:r>
              <a:rPr lang="en-US" dirty="0" smtClean="0"/>
              <a:t>. The name of the process. A single process name can have multiple entries.</a:t>
            </a:r>
          </a:p>
          <a:p>
            <a:pPr>
              <a:buFont typeface="Arial" pitchFamily="34" charset="0"/>
              <a:buChar char="•"/>
            </a:pPr>
            <a:r>
              <a:rPr lang="en-US" dirty="0" smtClean="0"/>
              <a:t> </a:t>
            </a:r>
            <a:r>
              <a:rPr lang="en-US" b="1" dirty="0" smtClean="0"/>
              <a:t>PID</a:t>
            </a:r>
            <a:r>
              <a:rPr lang="en-US" dirty="0" smtClean="0"/>
              <a:t>. A unique ID for the process. The device's operating system assigns this value.</a:t>
            </a:r>
          </a:p>
          <a:p>
            <a:pPr>
              <a:buFont typeface="Arial" pitchFamily="34" charset="0"/>
              <a:buChar char="•"/>
            </a:pPr>
            <a:r>
              <a:rPr lang="en-US" dirty="0" smtClean="0"/>
              <a:t> </a:t>
            </a:r>
            <a:r>
              <a:rPr lang="en-US" b="1" dirty="0" smtClean="0"/>
              <a:t>Memory</a:t>
            </a:r>
            <a:r>
              <a:rPr lang="en-US" dirty="0" smtClean="0"/>
              <a:t>. The amount of memory currently used/reserved for the process.</a:t>
            </a:r>
          </a:p>
          <a:p>
            <a:pPr>
              <a:buFont typeface="Arial" pitchFamily="34" charset="0"/>
              <a:buChar char="•"/>
            </a:pPr>
            <a:r>
              <a:rPr lang="en-US" dirty="0" smtClean="0"/>
              <a:t> </a:t>
            </a:r>
            <a:r>
              <a:rPr lang="en-US" b="1" dirty="0" smtClean="0"/>
              <a:t>Run State</a:t>
            </a:r>
            <a:r>
              <a:rPr lang="en-US" dirty="0" smtClean="0"/>
              <a:t>. The current state of the process. This can be one of the following:</a:t>
            </a:r>
          </a:p>
          <a:p>
            <a:r>
              <a:rPr lang="en-US" dirty="0" smtClean="0"/>
              <a:t>o</a:t>
            </a:r>
            <a:r>
              <a:rPr lang="en-US" baseline="0" dirty="0" smtClean="0"/>
              <a:t> </a:t>
            </a:r>
            <a:r>
              <a:rPr lang="en-US" dirty="0" err="1" smtClean="0"/>
              <a:t>Runnable</a:t>
            </a:r>
            <a:r>
              <a:rPr lang="en-US" dirty="0" smtClean="0"/>
              <a:t>. Process is ready to run as needed.</a:t>
            </a:r>
          </a:p>
          <a:p>
            <a:r>
              <a:rPr lang="en-US" dirty="0" smtClean="0"/>
              <a:t>o</a:t>
            </a:r>
            <a:r>
              <a:rPr lang="en-US" baseline="0" dirty="0" smtClean="0"/>
              <a:t> </a:t>
            </a:r>
            <a:r>
              <a:rPr lang="en-US" dirty="0" smtClean="0"/>
              <a:t>Running. Process is currently running.</a:t>
            </a:r>
          </a:p>
          <a:p>
            <a:r>
              <a:rPr lang="en-US" dirty="0" smtClean="0"/>
              <a:t>o</a:t>
            </a:r>
            <a:r>
              <a:rPr lang="en-US" baseline="0" dirty="0" smtClean="0"/>
              <a:t> </a:t>
            </a:r>
            <a:r>
              <a:rPr lang="en-US" dirty="0" smtClean="0"/>
              <a:t>Not Running. Process is in a "waiting" state. Invalid. Process is part of an operation that failed. Process was not ended gracefully.</a:t>
            </a:r>
          </a:p>
          <a:p>
            <a:pPr>
              <a:buFont typeface="Arial" pitchFamily="34" charset="0"/>
              <a:buChar char="•"/>
            </a:pPr>
            <a:r>
              <a:rPr lang="en-US" dirty="0" smtClean="0"/>
              <a:t> </a:t>
            </a:r>
            <a:r>
              <a:rPr lang="en-US" b="1" dirty="0" smtClean="0"/>
              <a:t>Monitored</a:t>
            </a:r>
            <a:r>
              <a:rPr lang="en-US" dirty="0" smtClean="0"/>
              <a:t>. Specifies whether or not ScienceLogic is monitoring the process.</a:t>
            </a:r>
          </a:p>
          <a:p>
            <a:pPr>
              <a:buFont typeface="Arial" pitchFamily="34" charset="0"/>
              <a:buChar char="•"/>
            </a:pPr>
            <a:r>
              <a:rPr lang="en-US" dirty="0" smtClean="0"/>
              <a:t> </a:t>
            </a:r>
            <a:r>
              <a:rPr lang="en-US" b="1" dirty="0" smtClean="0"/>
              <a:t>Tools</a:t>
            </a:r>
            <a:r>
              <a:rPr lang="en-US" dirty="0" smtClean="0"/>
              <a:t>. For each process, the following tools are available:</a:t>
            </a:r>
          </a:p>
          <a:p>
            <a:r>
              <a:rPr lang="en-US" dirty="0" smtClean="0"/>
              <a:t>o</a:t>
            </a:r>
            <a:r>
              <a:rPr lang="en-US" baseline="0" dirty="0" smtClean="0"/>
              <a:t> </a:t>
            </a:r>
            <a:r>
              <a:rPr lang="en-US" dirty="0" smtClean="0"/>
              <a:t>Locate all processes on device (Magnifying icon). Leads to the System Process page, where you can view a list of all processes that reside on the device.</a:t>
            </a:r>
          </a:p>
          <a:p>
            <a:r>
              <a:rPr lang="en-US" dirty="0" smtClean="0"/>
              <a:t>o</a:t>
            </a:r>
            <a:r>
              <a:rPr lang="en-US" baseline="0" dirty="0" smtClean="0"/>
              <a:t> </a:t>
            </a:r>
            <a:r>
              <a:rPr lang="en-US" dirty="0" smtClean="0"/>
              <a:t>Print exclusion report (Printer icon). Generates a detailed process report, in MS Word format. This report specifies all devices where the selected process is running and all devices where the selected process is not running. ScienceLogic lists only appropriate servers in this report. For example, Solaris servers would not appear in a report for a Microsoft process.</a:t>
            </a:r>
          </a:p>
          <a:p>
            <a:r>
              <a:rPr lang="en-US" dirty="0" smtClean="0"/>
              <a:t>o</a:t>
            </a:r>
            <a:r>
              <a:rPr lang="en-US" baseline="0" dirty="0" smtClean="0"/>
              <a:t> </a:t>
            </a:r>
            <a:r>
              <a:rPr lang="en-US" dirty="0" smtClean="0"/>
              <a:t>Edit monitoring of this process(Wrench icon). Leads to the Monitoring Policies page, where you can edit the properties of the monitoring policy.</a:t>
            </a:r>
          </a:p>
          <a:p>
            <a:r>
              <a:rPr lang="en-US" dirty="0" smtClean="0"/>
              <a:t>o</a:t>
            </a:r>
            <a:r>
              <a:rPr lang="en-US" baseline="0" dirty="0" smtClean="0"/>
              <a:t> </a:t>
            </a:r>
            <a:r>
              <a:rPr lang="en-US" dirty="0" smtClean="0"/>
              <a:t>checkbox. The checkbox applies the action from the Select Action drop-down list to the process. To select all the checkboxes, select the large red check icon.</a:t>
            </a:r>
          </a:p>
          <a:p>
            <a:pPr>
              <a:buFont typeface="Arial" pitchFamily="34" charset="0"/>
              <a:buChar char="•"/>
            </a:pPr>
            <a:r>
              <a:rPr lang="en-US" dirty="0" smtClean="0"/>
              <a:t> </a:t>
            </a:r>
            <a:r>
              <a:rPr lang="en-US" b="1" dirty="0" smtClean="0"/>
              <a:t>Report Button</a:t>
            </a:r>
            <a:r>
              <a:rPr lang="en-US" dirty="0" smtClean="0"/>
              <a:t>.</a:t>
            </a:r>
            <a:r>
              <a:rPr lang="en-US" baseline="0" dirty="0" smtClean="0"/>
              <a:t> Run report on processes for all devices.</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81</a:t>
            </a:fld>
            <a:endParaRPr lang="en-US" dirty="0"/>
          </a:p>
        </p:txBody>
      </p:sp>
    </p:spTree>
    <p:extLst>
      <p:ext uri="{BB962C8B-B14F-4D97-AF65-F5344CB8AC3E}">
        <p14:creationId xmlns:p14="http://schemas.microsoft.com/office/powerpoint/2010/main" val="1844023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92500" lnSpcReduction="20000"/>
          </a:bodyPr>
          <a:lstStyle/>
          <a:p>
            <a:r>
              <a:rPr lang="en-US" dirty="0" smtClean="0"/>
              <a:t>The Windows Services page displays a list of all Windows services enabled on the device.</a:t>
            </a:r>
          </a:p>
          <a:p>
            <a:endParaRPr lang="en-US" dirty="0" smtClean="0"/>
          </a:p>
          <a:p>
            <a:r>
              <a:rPr lang="en-US" dirty="0" smtClean="0"/>
              <a:t>Windows Services are long-running applications. These applications typically do not have a user interface or produce any visual output. Any messages associated with the service are typically written to the Windows Event Log. Services can be configured to start automatically when the computer is</a:t>
            </a:r>
            <a:r>
              <a:rPr lang="en-US" baseline="0" dirty="0" smtClean="0"/>
              <a:t> </a:t>
            </a:r>
            <a:r>
              <a:rPr lang="en-US" dirty="0" smtClean="0"/>
              <a:t>booted. Services do not require a logged in user in order to execute.</a:t>
            </a:r>
          </a:p>
          <a:p>
            <a:endParaRPr lang="en-US" dirty="0" smtClean="0"/>
          </a:p>
          <a:p>
            <a:r>
              <a:rPr lang="en-US" dirty="0" smtClean="0"/>
              <a:t>To keep your device running efficiently and to maintain security, the Windows Services page helps you manage services on your device. The Windows Services page allows you to easily view details on all the services running on the device.</a:t>
            </a:r>
          </a:p>
          <a:p>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82</a:t>
            </a:fld>
            <a:endParaRPr lang="en-US" dirty="0"/>
          </a:p>
        </p:txBody>
      </p:sp>
    </p:spTree>
    <p:extLst>
      <p:ext uri="{BB962C8B-B14F-4D97-AF65-F5344CB8AC3E}">
        <p14:creationId xmlns:p14="http://schemas.microsoft.com/office/powerpoint/2010/main" val="3368454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62500" lnSpcReduction="20000"/>
          </a:bodyPr>
          <a:lstStyle/>
          <a:p>
            <a:r>
              <a:rPr lang="en-US" dirty="0" smtClean="0"/>
              <a:t>The Windows Services page displays the following for each service:</a:t>
            </a:r>
          </a:p>
          <a:p>
            <a:pPr>
              <a:buFont typeface="Arial" pitchFamily="34" charset="0"/>
              <a:buChar char="•"/>
            </a:pPr>
            <a:r>
              <a:rPr lang="en-US" dirty="0" smtClean="0"/>
              <a:t> </a:t>
            </a:r>
            <a:r>
              <a:rPr lang="en-US" b="1" dirty="0" smtClean="0"/>
              <a:t>Device Name</a:t>
            </a:r>
            <a:r>
              <a:rPr lang="en-US" dirty="0" smtClean="0"/>
              <a:t>. Name of the device where the service resides.</a:t>
            </a:r>
          </a:p>
          <a:p>
            <a:pPr>
              <a:buFont typeface="Arial" pitchFamily="34" charset="0"/>
              <a:buChar char="•"/>
            </a:pPr>
            <a:r>
              <a:rPr lang="en-US" dirty="0" smtClean="0"/>
              <a:t> </a:t>
            </a:r>
            <a:r>
              <a:rPr lang="en-US" b="1" dirty="0" smtClean="0"/>
              <a:t>Organization</a:t>
            </a:r>
            <a:r>
              <a:rPr lang="en-US" dirty="0" smtClean="0"/>
              <a:t>. Organization associated with the device.</a:t>
            </a:r>
          </a:p>
          <a:p>
            <a:pPr>
              <a:buFont typeface="Arial" pitchFamily="34" charset="0"/>
              <a:buChar char="•"/>
            </a:pPr>
            <a:r>
              <a:rPr lang="en-US" dirty="0" smtClean="0"/>
              <a:t> </a:t>
            </a:r>
            <a:r>
              <a:rPr lang="en-US" b="1" dirty="0" smtClean="0"/>
              <a:t>IP Address</a:t>
            </a:r>
            <a:r>
              <a:rPr lang="en-US" dirty="0" smtClean="0"/>
              <a:t>. IP address of the device where the service is located.</a:t>
            </a:r>
          </a:p>
          <a:p>
            <a:pPr>
              <a:buFont typeface="Arial" pitchFamily="34" charset="0"/>
              <a:buChar char="•"/>
            </a:pPr>
            <a:r>
              <a:rPr lang="en-US" dirty="0" smtClean="0"/>
              <a:t> </a:t>
            </a:r>
            <a:r>
              <a:rPr lang="en-US" b="1" dirty="0" smtClean="0"/>
              <a:t>Device-Classification / Sub-Class</a:t>
            </a:r>
            <a:r>
              <a:rPr lang="en-US" dirty="0" smtClean="0"/>
              <a:t>. The manufacturer (device class) and type of device (sub-class). The Device-Class/Sub-Class is automatically assigned during auto-discovery, at the same time as the as Category.</a:t>
            </a:r>
          </a:p>
          <a:p>
            <a:pPr>
              <a:buFont typeface="Arial" pitchFamily="34" charset="0"/>
              <a:buChar char="•"/>
            </a:pPr>
            <a:r>
              <a:rPr lang="en-US" dirty="0" smtClean="0"/>
              <a:t> </a:t>
            </a:r>
            <a:r>
              <a:rPr lang="en-US" b="1" dirty="0" smtClean="0"/>
              <a:t>Service</a:t>
            </a:r>
            <a:r>
              <a:rPr lang="en-US" dirty="0" smtClean="0"/>
              <a:t>. The name of the service. A single service name can have multiple entries.</a:t>
            </a:r>
          </a:p>
          <a:p>
            <a:pPr>
              <a:buFont typeface="Arial" pitchFamily="34" charset="0"/>
              <a:buChar char="•"/>
            </a:pPr>
            <a:r>
              <a:rPr lang="en-US" dirty="0" smtClean="0"/>
              <a:t> </a:t>
            </a:r>
            <a:r>
              <a:rPr lang="en-US" b="1" dirty="0" smtClean="0"/>
              <a:t>Monitored</a:t>
            </a:r>
            <a:r>
              <a:rPr lang="en-US" dirty="0" smtClean="0"/>
              <a:t>. Specifies whether or not ScienceLogic is monitoring the service.</a:t>
            </a:r>
          </a:p>
          <a:p>
            <a:pPr>
              <a:buFont typeface="Arial" pitchFamily="34" charset="0"/>
              <a:buChar char="•"/>
            </a:pPr>
            <a:r>
              <a:rPr lang="en-US" dirty="0" smtClean="0"/>
              <a:t> </a:t>
            </a:r>
            <a:r>
              <a:rPr lang="en-US" b="1" dirty="0" smtClean="0"/>
              <a:t>Tools</a:t>
            </a:r>
            <a:r>
              <a:rPr lang="en-US" dirty="0" smtClean="0"/>
              <a:t>. For each service, the following tools are available:</a:t>
            </a:r>
          </a:p>
          <a:p>
            <a:r>
              <a:rPr lang="en-US" dirty="0" smtClean="0"/>
              <a:t>o</a:t>
            </a:r>
            <a:r>
              <a:rPr lang="en-US" baseline="0" dirty="0" smtClean="0"/>
              <a:t> </a:t>
            </a:r>
            <a:r>
              <a:rPr lang="en-US" dirty="0" smtClean="0"/>
              <a:t>Locate all services on device (Magnifying icon). Leads to the Services Found page, where you can view a list of all services that reside on the device.</a:t>
            </a:r>
          </a:p>
          <a:p>
            <a:r>
              <a:rPr lang="en-US" dirty="0" smtClean="0"/>
              <a:t>o</a:t>
            </a:r>
            <a:r>
              <a:rPr lang="en-US" baseline="0" dirty="0" smtClean="0"/>
              <a:t> </a:t>
            </a:r>
            <a:r>
              <a:rPr lang="en-US" dirty="0" smtClean="0"/>
              <a:t>Print exclusion report (Printer icon). Generates a detailed service report, in MS Word format. This report specifies all devices where the selected service is running and all devices where the selected service is not running. ScienceLogic lists only appropriate devices in this report. For example, Solaris servers would not appear in a report for a Microsoft service.</a:t>
            </a:r>
          </a:p>
          <a:p>
            <a:r>
              <a:rPr lang="en-US" dirty="0" smtClean="0"/>
              <a:t>o</a:t>
            </a:r>
            <a:r>
              <a:rPr lang="en-US" baseline="0" dirty="0" smtClean="0"/>
              <a:t> </a:t>
            </a:r>
            <a:r>
              <a:rPr lang="en-US" dirty="0" smtClean="0"/>
              <a:t>Edit monitoring of this service(Wrench icon). Leads to the Monitoring Policies page, where you can edit the properties of the monitoring policy.</a:t>
            </a:r>
          </a:p>
          <a:p>
            <a:r>
              <a:rPr lang="en-US" dirty="0" smtClean="0"/>
              <a:t>o</a:t>
            </a:r>
            <a:r>
              <a:rPr lang="en-US" baseline="0" dirty="0" smtClean="0"/>
              <a:t> </a:t>
            </a:r>
            <a:r>
              <a:rPr lang="en-US" dirty="0" smtClean="0"/>
              <a:t>checkbox. The checkbox applies the action from the Select Action drop-down list to the service. To select all the checkboxes, select the large red check icon.</a:t>
            </a:r>
          </a:p>
          <a:p>
            <a:pPr>
              <a:buFont typeface="Arial" pitchFamily="34" charset="0"/>
              <a:buChar char="•"/>
            </a:pPr>
            <a:r>
              <a:rPr lang="en-US" dirty="0" smtClean="0"/>
              <a:t> </a:t>
            </a:r>
            <a:r>
              <a:rPr lang="en-US" b="1" dirty="0" smtClean="0"/>
              <a:t>Reports Button</a:t>
            </a:r>
            <a:r>
              <a:rPr lang="en-US" dirty="0" smtClean="0"/>
              <a:t>. Runs services report on all devices.</a:t>
            </a:r>
          </a:p>
          <a:p>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83</a:t>
            </a:fld>
            <a:endParaRPr lang="en-US" dirty="0"/>
          </a:p>
        </p:txBody>
      </p:sp>
    </p:spTree>
    <p:extLst>
      <p:ext uri="{BB962C8B-B14F-4D97-AF65-F5344CB8AC3E}">
        <p14:creationId xmlns:p14="http://schemas.microsoft.com/office/powerpoint/2010/main" val="258949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0000" lnSpcReduction="20000"/>
          </a:bodyPr>
          <a:lstStyle/>
          <a:p>
            <a:r>
              <a:rPr lang="en-US" dirty="0" smtClean="0"/>
              <a:t>The Port Security page displays a list of all open ports on a device.</a:t>
            </a:r>
          </a:p>
          <a:p>
            <a:endParaRPr lang="en-US" dirty="0" smtClean="0"/>
          </a:p>
          <a:p>
            <a:r>
              <a:rPr lang="en-US" dirty="0" smtClean="0"/>
              <a:t>TCP/IP ports are used to route packets on a server to the appropriate network application. For example, port 80 is the standard port number for HTTP traffic, and port 80 packets are processed by a Web server. Ports 0-1023 are used by common Internet applications such as HTTP, FTP and SMTP. Ports 1024-49151 can be registered by vendors for proprietary applications.</a:t>
            </a:r>
          </a:p>
          <a:p>
            <a:endParaRPr lang="en-US" dirty="0" smtClean="0"/>
          </a:p>
          <a:p>
            <a:r>
              <a:rPr lang="en-US" dirty="0" smtClean="0"/>
              <a:t>ScienceLogic scans each device's TCP and UDP ports and displays the results in the Port Security page. All open ports will be displayed in the Port Security page. ScienceLogic uses a stealth scanning tool that does not initiate communication sessions with the ports. This increases the speed and safety of the port scanner.</a:t>
            </a:r>
          </a:p>
          <a:p>
            <a:endParaRPr lang="en-US" dirty="0" smtClean="0"/>
          </a:p>
          <a:p>
            <a:r>
              <a:rPr lang="en-US" dirty="0" smtClean="0"/>
              <a:t>Every night, ScienceLogic scans all the ports of each managed device. If any new ports are opened, ScienceLogic updates the Port Security page and creates an event to notify users. You can explicitly ask that a device not be scanned nightly, but if you do, ScienceLogic will not notify you of newly opened ports on the device.</a:t>
            </a:r>
          </a:p>
          <a:p>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84</a:t>
            </a:fld>
            <a:endParaRPr lang="en-US" dirty="0"/>
          </a:p>
        </p:txBody>
      </p:sp>
    </p:spTree>
    <p:extLst>
      <p:ext uri="{BB962C8B-B14F-4D97-AF65-F5344CB8AC3E}">
        <p14:creationId xmlns:p14="http://schemas.microsoft.com/office/powerpoint/2010/main" val="234302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85</a:t>
            </a:fld>
            <a:endParaRPr lang="en-US" dirty="0"/>
          </a:p>
        </p:txBody>
      </p:sp>
    </p:spTree>
    <p:extLst>
      <p:ext uri="{BB962C8B-B14F-4D97-AF65-F5344CB8AC3E}">
        <p14:creationId xmlns:p14="http://schemas.microsoft.com/office/powerpoint/2010/main" val="1139555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55000" lnSpcReduction="20000"/>
          </a:bodyPr>
          <a:lstStyle/>
          <a:p>
            <a:r>
              <a:rPr lang="en-US" dirty="0" smtClean="0">
                <a:latin typeface="Futura Md" pitchFamily="34" charset="0"/>
              </a:rPr>
              <a:t>The Device Administration tools allow you to define how ScienceLogic will interact with a device. This includes defining the</a:t>
            </a:r>
          </a:p>
          <a:p>
            <a:r>
              <a:rPr lang="en-US" dirty="0" smtClean="0">
                <a:latin typeface="Futura Md" pitchFamily="34" charset="0"/>
              </a:rPr>
              <a:t>data that will be retrieved, the frequency with which ScienceLogic will poll the device, and policies and thresholds that will</a:t>
            </a:r>
          </a:p>
          <a:p>
            <a:r>
              <a:rPr lang="en-US" dirty="0" smtClean="0">
                <a:latin typeface="Futura Md" pitchFamily="34" charset="0"/>
              </a:rPr>
              <a:t>generate events for the device.</a:t>
            </a:r>
          </a:p>
          <a:p>
            <a:r>
              <a:rPr lang="en-US" dirty="0" smtClean="0">
                <a:latin typeface="Futura Md" pitchFamily="34" charset="0"/>
              </a:rPr>
              <a:t>To access the Device Properties tools for a device, select its wrench icon. In the Device Properties page, you can edit parameters that affect how ScienceLogic “sees” the device and monitors the device.</a:t>
            </a:r>
          </a:p>
          <a:p>
            <a:pPr defTabSz="884585">
              <a:defRPr/>
            </a:pPr>
            <a:r>
              <a:rPr lang="en-US" dirty="0" smtClean="0"/>
              <a:t>You can edit one or more of these fields for the device. The settings defined for the device in the Device Properties page override any system-wide settings.</a:t>
            </a:r>
            <a:endParaRPr lang="en-US" dirty="0">
              <a:latin typeface="Futura Md" pitchFamily="34" charset="0"/>
            </a:endParaRPr>
          </a:p>
          <a:p>
            <a:endParaRPr lang="en-US" dirty="0" smtClean="0">
              <a:latin typeface="Futura Md" pitchFamily="34" charset="0"/>
            </a:endParaRPr>
          </a:p>
          <a:p>
            <a:r>
              <a:rPr lang="en-US" dirty="0" smtClean="0"/>
              <a:t>Beside the Device Name is the Rediscover this Device icon (binoculars). This icon queues the device for discovery. ScienceLogic will create and run a new Discovery Session for the primary IP </a:t>
            </a:r>
            <a:r>
              <a:rPr lang="en-US" dirty="0" err="1" smtClean="0"/>
              <a:t>addressof</a:t>
            </a:r>
            <a:r>
              <a:rPr lang="en-US" dirty="0" smtClean="0"/>
              <a:t> this device.</a:t>
            </a:r>
            <a:endParaRPr lang="en-US" dirty="0" smtClean="0">
              <a:latin typeface="Futura Md" pitchFamily="34" charset="0"/>
            </a:endParaRPr>
          </a:p>
          <a:p>
            <a:endParaRPr lang="en-US" dirty="0" smtClean="0">
              <a:latin typeface="Futura Md" pitchFamily="34" charset="0"/>
            </a:endParaRPr>
          </a:p>
          <a:p>
            <a:r>
              <a:rPr lang="en-US" dirty="0" smtClean="0"/>
              <a:t>If a device has multiple IP addresses, you can define those IP addresses in ScienceLogic. ScienceLogic will continue to use the primary IP address for communication with the device. However, ScienceLogic will also collect data about the additional IP address(</a:t>
            </a:r>
            <a:r>
              <a:rPr lang="en-US" dirty="0" err="1" smtClean="0"/>
              <a:t>es</a:t>
            </a:r>
            <a:r>
              <a:rPr lang="en-US" dirty="0" smtClean="0"/>
              <a:t>). To the right of the IP Address field, click on the plus-sign icon.</a:t>
            </a:r>
          </a:p>
          <a:p>
            <a:endParaRPr lang="en-US" dirty="0" smtClean="0"/>
          </a:p>
          <a:p>
            <a:r>
              <a:rPr lang="en-US" dirty="0" smtClean="0"/>
              <a:t>Change Device Class icon (Red Box) Displays the Select New Device Class modal page, where you can select a device class to associate with this device.</a:t>
            </a:r>
          </a:p>
          <a:p>
            <a:endParaRPr lang="en-US" dirty="0" smtClean="0"/>
          </a:p>
          <a:p>
            <a:r>
              <a:rPr lang="en-US" dirty="0" smtClean="0"/>
              <a:t>Run Availability Policy icon (Lightning Bolt). When you select this icon, ScienceLogic immediately checks the availability of the device, using the port and protocol specified in the Availability Port fields. ScienceLogic displays a Session Logs modal page that displays detailed description of each step of the availability policy.</a:t>
            </a:r>
          </a:p>
          <a:p>
            <a:endParaRPr lang="en-US" dirty="0" smtClean="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86</a:t>
            </a:fld>
            <a:endParaRPr lang="en-US" dirty="0"/>
          </a:p>
        </p:txBody>
      </p:sp>
    </p:spTree>
    <p:extLst>
      <p:ext uri="{BB962C8B-B14F-4D97-AF65-F5344CB8AC3E}">
        <p14:creationId xmlns:p14="http://schemas.microsoft.com/office/powerpoint/2010/main" val="2705303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The Device Thresholds page allows you to define usage and performance thresholds and data retention thresholds for a device. When these thresholds are exceeded, ScienceLogic will generate an event for the device.</a:t>
            </a:r>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87</a:t>
            </a:fld>
            <a:endParaRPr lang="en-US" dirty="0"/>
          </a:p>
        </p:txBody>
      </p:sp>
    </p:spTree>
    <p:extLst>
      <p:ext uri="{BB962C8B-B14F-4D97-AF65-F5344CB8AC3E}">
        <p14:creationId xmlns:p14="http://schemas.microsoft.com/office/powerpoint/2010/main" val="136245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92500" lnSpcReduction="20000"/>
          </a:bodyPr>
          <a:lstStyle/>
          <a:p>
            <a:r>
              <a:rPr lang="en-US" dirty="0" smtClean="0"/>
              <a:t>The Maintenance Schedule page allows you to view a calendar and schedule one-time and recurring maintenance tasks and downtime for the single device. You can use the Maintenance Schedule page to:</a:t>
            </a:r>
          </a:p>
          <a:p>
            <a:endParaRPr lang="en-US" dirty="0" smtClean="0"/>
          </a:p>
          <a:p>
            <a:r>
              <a:rPr lang="en-US" dirty="0" smtClean="0"/>
              <a:t>Specify recurring downtime for routine maintenance (for example, a weekly database backup that occurs every Tuesday at 3 AM).</a:t>
            </a:r>
          </a:p>
          <a:p>
            <a:r>
              <a:rPr lang="en-US" dirty="0" smtClean="0"/>
              <a:t>Specify one-time downtime (for example, when upgrading software or hardware).</a:t>
            </a:r>
          </a:p>
          <a:p>
            <a:r>
              <a:rPr lang="en-US" dirty="0" smtClean="0"/>
              <a:t>When a device is in maintenance, ScienceLogic will not generate events about the device. You can choose to enable or disable polling during maintenance mode. Even if polling is enabled during maintenance, ScienceLogic will collect information from the device but will not generate events for the device.</a:t>
            </a:r>
            <a:endParaRPr lang="en-US" dirty="0"/>
          </a:p>
        </p:txBody>
      </p:sp>
      <p:sp>
        <p:nvSpPr>
          <p:cNvPr id="4" name="Footer Placeholder 3"/>
          <p:cNvSpPr>
            <a:spLocks noGrp="1"/>
          </p:cNvSpPr>
          <p:nvPr>
            <p:ph type="ftr" sz="quarter" idx="10"/>
          </p:nvPr>
        </p:nvSpPr>
        <p:spPr/>
        <p:txBody>
          <a:bodyPr/>
          <a:lstStyle/>
          <a:p>
            <a:r>
              <a:rPr lang="en-US" smtClean="0"/>
              <a:t>Copyright </a:t>
            </a:r>
            <a:r>
              <a:rPr lang="en-US"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88</a:t>
            </a:fld>
            <a:endParaRPr lang="en-US" dirty="0"/>
          </a:p>
        </p:txBody>
      </p:sp>
    </p:spTree>
    <p:extLst>
      <p:ext uri="{BB962C8B-B14F-4D97-AF65-F5344CB8AC3E}">
        <p14:creationId xmlns:p14="http://schemas.microsoft.com/office/powerpoint/2010/main" val="11767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1725" y="1173163"/>
            <a:ext cx="4895850" cy="3167062"/>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a:t>
            </a:fld>
            <a:endParaRPr lang="en-US" dirty="0"/>
          </a:p>
        </p:txBody>
      </p:sp>
      <p:sp>
        <p:nvSpPr>
          <p:cNvPr id="6" name="Date Placeholder 5"/>
          <p:cNvSpPr>
            <a:spLocks noGrp="1"/>
          </p:cNvSpPr>
          <p:nvPr>
            <p:ph type="dt" idx="12"/>
          </p:nvPr>
        </p:nvSpPr>
        <p:spPr/>
        <p:txBody>
          <a:bodyPr/>
          <a:lstStyle/>
          <a:p>
            <a:r>
              <a:rPr lang="en-US" smtClean="0"/>
              <a:t>11/6/2013</a:t>
            </a:r>
            <a:endParaRPr lang="en-US"/>
          </a:p>
        </p:txBody>
      </p:sp>
    </p:spTree>
    <p:extLst>
      <p:ext uri="{BB962C8B-B14F-4D97-AF65-F5344CB8AC3E}">
        <p14:creationId xmlns:p14="http://schemas.microsoft.com/office/powerpoint/2010/main" val="1972372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a:t>
            </a:r>
            <a:r>
              <a:rPr lang="en-US" dirty="0" smtClean="0">
                <a:cs typeface="Arial" charset="0"/>
              </a:rPr>
              <a:t>2010, </a:t>
            </a:r>
            <a:r>
              <a:rPr lang="en-US" dirty="0">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t>0 - </a:t>
            </a:r>
            <a:fld id="{279CF2AF-E6C8-4A6E-BE63-457E79F4F4E4}" type="slidenum">
              <a:rPr lang="en-US"/>
              <a:pPr/>
              <a:t>100</a:t>
            </a:fld>
            <a:endParaRPr lang="en-US" dirty="0"/>
          </a:p>
        </p:txBody>
      </p:sp>
      <p:sp>
        <p:nvSpPr>
          <p:cNvPr id="333826" name="Rectangle 2"/>
          <p:cNvSpPr>
            <a:spLocks noGrp="1" noRot="1" noChangeAspect="1" noChangeArrowheads="1" noTextEdit="1"/>
          </p:cNvSpPr>
          <p:nvPr>
            <p:ph type="sldImg"/>
          </p:nvPr>
        </p:nvSpPr>
        <p:spPr>
          <a:xfrm>
            <a:off x="2619375" y="527050"/>
            <a:ext cx="4067175" cy="2632075"/>
          </a:xfrm>
          <a:ln/>
        </p:spPr>
      </p:sp>
      <p:sp>
        <p:nvSpPr>
          <p:cNvPr id="3338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81530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A device configuration template contains pre-defined settings for all the fields in the Device Properties page (except device name and device IP) and all fields in the Device Thresholds page.</a:t>
            </a:r>
          </a:p>
          <a:p>
            <a:r>
              <a:rPr lang="en-US" dirty="0" smtClean="0">
                <a:latin typeface="Futura Md" pitchFamily="34" charset="0"/>
              </a:rPr>
              <a:t>When you apply a configuration template to a device group, all the devices in the device group will inherit the field values from the configuration template. Therefore, you will not need to manually define settings for each device in the Device Properties page and the Device Thresholds page.</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102</a:t>
            </a:fld>
            <a:endParaRPr lang="en-US" dirty="0"/>
          </a:p>
        </p:txBody>
      </p:sp>
    </p:spTree>
    <p:extLst>
      <p:ext uri="{BB962C8B-B14F-4D97-AF65-F5344CB8AC3E}">
        <p14:creationId xmlns:p14="http://schemas.microsoft.com/office/powerpoint/2010/main" val="3484275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pPr/>
              <a:t>110</a:t>
            </a:fld>
            <a:endParaRPr lang="en-US"/>
          </a:p>
        </p:txBody>
      </p:sp>
    </p:spTree>
    <p:extLst>
      <p:ext uri="{BB962C8B-B14F-4D97-AF65-F5344CB8AC3E}">
        <p14:creationId xmlns:p14="http://schemas.microsoft.com/office/powerpoint/2010/main" val="4186414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A device configuration template contains pre-defined settings for all the fields in the Device Properties page (except device name and device IP) and all fields in the Device Thresholds page.</a:t>
            </a:r>
          </a:p>
          <a:p>
            <a:r>
              <a:rPr lang="en-US" dirty="0" smtClean="0">
                <a:latin typeface="Futura Md" pitchFamily="34" charset="0"/>
              </a:rPr>
              <a:t>When you apply a configuration template to a device group, all the devices in the device group will inherit the field values from the configuration template. Therefore, you will not need to manually define settings for each device in the Device Properties page and the Device Thresholds page.</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117</a:t>
            </a:fld>
            <a:endParaRPr lang="en-US" dirty="0"/>
          </a:p>
        </p:txBody>
      </p:sp>
    </p:spTree>
    <p:extLst>
      <p:ext uri="{BB962C8B-B14F-4D97-AF65-F5344CB8AC3E}">
        <p14:creationId xmlns:p14="http://schemas.microsoft.com/office/powerpoint/2010/main" val="37175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You can use a device template in multiple ways:</a:t>
            </a:r>
          </a:p>
          <a:p>
            <a:pPr>
              <a:buFont typeface="Arial" pitchFamily="34" charset="0"/>
              <a:buChar char="•"/>
            </a:pPr>
            <a:r>
              <a:rPr lang="en-US" dirty="0" smtClean="0">
                <a:latin typeface="Futura Md" pitchFamily="34" charset="0"/>
              </a:rPr>
              <a:t> You can apply a device template to a device group to automate the configuration of all devices in the device group.</a:t>
            </a:r>
          </a:p>
          <a:p>
            <a:pPr>
              <a:buFont typeface="Arial" pitchFamily="34" charset="0"/>
              <a:buChar char="•"/>
            </a:pPr>
            <a:r>
              <a:rPr lang="en-US" dirty="0" smtClean="0">
                <a:latin typeface="Futura Md" pitchFamily="34" charset="0"/>
              </a:rPr>
              <a:t> From the Device Manager page (Registry &gt; Devices &gt; Device Manager), you can apply a device template to one or more selected devices to automate the configuration of the selected devices.</a:t>
            </a:r>
          </a:p>
          <a:p>
            <a:pPr>
              <a:buFont typeface="Arial" pitchFamily="34" charset="0"/>
              <a:buChar char="•"/>
            </a:pPr>
            <a:r>
              <a:rPr lang="en-US" dirty="0" smtClean="0">
                <a:latin typeface="Futura Md" pitchFamily="34" charset="0"/>
              </a:rPr>
              <a:t> From the Device Group page (Registry &gt; Devices &gt; Device Groups), you can use the bulk configuration tool to apply configuration settings to all the devices in a device group. These configuration settings do not have to be defined or saved in a device template.</a:t>
            </a:r>
          </a:p>
          <a:p>
            <a:pPr>
              <a:buFont typeface="Arial" pitchFamily="34" charset="0"/>
              <a:buChar char="•"/>
            </a:pPr>
            <a:r>
              <a:rPr lang="en-US" dirty="0" smtClean="0">
                <a:latin typeface="Futura Md" pitchFamily="34" charset="0"/>
              </a:rPr>
              <a:t> From the Device Manager page (Registry &gt; Devices &gt; Device Manager), you can use the bulk configuration tool to apply configuration settings to one or more selected devices. These configuration settings do not have to be defined or saved in a device template.</a:t>
            </a:r>
            <a:endParaRPr lang="en-US" dirty="0" smtClean="0"/>
          </a:p>
          <a:p>
            <a:endParaRPr lang="en-US" dirty="0" smtClean="0"/>
          </a:p>
          <a:p>
            <a:endParaRPr lang="en-US" dirty="0" smtClean="0"/>
          </a:p>
          <a:p>
            <a:r>
              <a:rPr lang="en-US" dirty="0" smtClean="0">
                <a:latin typeface="Futura Md" pitchFamily="34" charset="0"/>
              </a:rPr>
              <a:t>To define a new device template, perform the following steps:</a:t>
            </a:r>
          </a:p>
          <a:p>
            <a:r>
              <a:rPr lang="en-US" dirty="0" smtClean="0">
                <a:latin typeface="Futura Md" pitchFamily="34" charset="0"/>
              </a:rPr>
              <a:t>1. Go to Registry &gt; Devices &gt; Templates.</a:t>
            </a:r>
          </a:p>
          <a:p>
            <a:r>
              <a:rPr lang="en-US" dirty="0" smtClean="0">
                <a:latin typeface="Futura Md" pitchFamily="34" charset="0"/>
              </a:rPr>
              <a:t>2. In the Configuration Templates page, select the [Create] button.</a:t>
            </a:r>
          </a:p>
          <a:p>
            <a:r>
              <a:rPr lang="en-US" dirty="0" smtClean="0">
                <a:latin typeface="Futura Md" pitchFamily="34" charset="0"/>
              </a:rPr>
              <a:t>3. The Device Template Editor page appears.</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118</a:t>
            </a:fld>
            <a:endParaRPr lang="en-US" dirty="0"/>
          </a:p>
        </p:txBody>
      </p:sp>
    </p:spTree>
    <p:extLst>
      <p:ext uri="{BB962C8B-B14F-4D97-AF65-F5344CB8AC3E}">
        <p14:creationId xmlns:p14="http://schemas.microsoft.com/office/powerpoint/2010/main" val="882243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To use the Modify by Template action to apply settings to one or more devices:</a:t>
            </a:r>
          </a:p>
          <a:p>
            <a:r>
              <a:rPr lang="en-US" dirty="0" smtClean="0">
                <a:latin typeface="Futura Md" pitchFamily="34" charset="0"/>
              </a:rPr>
              <a:t>1. Go to Registry &gt; Devices &gt; Device Manager.</a:t>
            </a:r>
          </a:p>
          <a:p>
            <a:r>
              <a:rPr lang="en-US" dirty="0" smtClean="0">
                <a:latin typeface="Futura Md" pitchFamily="34" charset="0"/>
              </a:rPr>
              <a:t>2. In the Device Manager page, select the checkbox for each device you want to apply configuration settings to.</a:t>
            </a:r>
          </a:p>
          <a:p>
            <a:r>
              <a:rPr lang="en-US" dirty="0" smtClean="0">
                <a:latin typeface="Futura Md" pitchFamily="34" charset="0"/>
              </a:rPr>
              <a:t>3. In the Select Actions field, in the lower right, select the option Modify by Template.</a:t>
            </a:r>
          </a:p>
          <a:p>
            <a:r>
              <a:rPr lang="en-US" dirty="0" smtClean="0">
                <a:latin typeface="Futura Md" pitchFamily="34" charset="0"/>
              </a:rPr>
              <a:t>4. The Bulk Device Configuration page appears.</a:t>
            </a:r>
          </a:p>
          <a:p>
            <a:pPr>
              <a:buFont typeface="Arial" pitchFamily="34" charset="0"/>
              <a:buChar char="•"/>
            </a:pPr>
            <a:r>
              <a:rPr lang="en-US" dirty="0" smtClean="0">
                <a:latin typeface="Futura Md" pitchFamily="34" charset="0"/>
              </a:rPr>
              <a:t> In the Template field, select New/One-Off Template</a:t>
            </a:r>
          </a:p>
          <a:p>
            <a:pPr>
              <a:buFont typeface="Arial" pitchFamily="34" charset="0"/>
              <a:buChar char="•"/>
            </a:pPr>
            <a:r>
              <a:rPr lang="en-US" i="1" dirty="0" smtClean="0">
                <a:latin typeface="Futura Md" pitchFamily="34" charset="0"/>
              </a:rPr>
              <a:t> </a:t>
            </a:r>
            <a:r>
              <a:rPr lang="en-US" dirty="0" smtClean="0">
                <a:latin typeface="Futura Md" pitchFamily="34" charset="0"/>
              </a:rPr>
              <a:t>Save When Applied &amp; Confirmed. From the Bulk Device Configuration page, you can edit the value in any of the fields in any of the tabs of the device template. The edited values will be applied to the selected devices. You do not have to save the edited values in a device template; they can be for one-time only use.</a:t>
            </a:r>
          </a:p>
          <a:p>
            <a:r>
              <a:rPr lang="en-US" dirty="0" smtClean="0">
                <a:latin typeface="Futura Md" pitchFamily="34" charset="0"/>
              </a:rPr>
              <a:t>o If you select this field, any changes you make to fields in the Bulk Device Configuration page will be saved to a new template.</a:t>
            </a:r>
          </a:p>
          <a:p>
            <a:r>
              <a:rPr lang="en-US" dirty="0" smtClean="0">
                <a:latin typeface="Futura Md" pitchFamily="34" charset="0"/>
              </a:rPr>
              <a:t>o If you don't select this field, you can edit the values in any of the fields, and the edited values won't be saved, but will be applied to the selected devices.</a:t>
            </a:r>
          </a:p>
          <a:p>
            <a:r>
              <a:rPr lang="en-US" dirty="0" smtClean="0">
                <a:latin typeface="Futura Md" pitchFamily="34" charset="0"/>
              </a:rPr>
              <a:t>5. Select the [Apply] button to apply the field values to the selected device(s).</a:t>
            </a:r>
          </a:p>
          <a:p>
            <a:r>
              <a:rPr lang="en-US" dirty="0" smtClean="0">
                <a:latin typeface="Futura Md" pitchFamily="34" charset="0"/>
              </a:rPr>
              <a:t>6. The Device Setting Confirmation page appears.</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121</a:t>
            </a:fld>
            <a:endParaRPr lang="en-US" dirty="0"/>
          </a:p>
        </p:txBody>
      </p:sp>
    </p:spTree>
    <p:extLst>
      <p:ext uri="{BB962C8B-B14F-4D97-AF65-F5344CB8AC3E}">
        <p14:creationId xmlns:p14="http://schemas.microsoft.com/office/powerpoint/2010/main" val="2771512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To view a list of existing device templates:</a:t>
            </a:r>
          </a:p>
          <a:p>
            <a:r>
              <a:rPr lang="en-US" dirty="0" smtClean="0">
                <a:latin typeface="Futura Md" pitchFamily="34" charset="0"/>
              </a:rPr>
              <a:t>1. Go to Registry &gt; Devices &gt; Templates.</a:t>
            </a:r>
          </a:p>
          <a:p>
            <a:r>
              <a:rPr lang="en-US" dirty="0" smtClean="0">
                <a:latin typeface="Futura Md" pitchFamily="34" charset="0"/>
              </a:rPr>
              <a:t>2. The Configuration Templates page displays a list of existing device templates.</a:t>
            </a:r>
          </a:p>
          <a:p>
            <a:r>
              <a:rPr lang="en-US" dirty="0" smtClean="0">
                <a:latin typeface="Futura Md" pitchFamily="34" charset="0"/>
              </a:rPr>
              <a:t>3. The Configuration Templates page displays the following about each device template:</a:t>
            </a:r>
          </a:p>
          <a:p>
            <a:pPr>
              <a:buFont typeface="Arial" pitchFamily="34" charset="0"/>
              <a:buChar char="•"/>
            </a:pPr>
            <a:r>
              <a:rPr lang="en-US" dirty="0" smtClean="0">
                <a:latin typeface="Futura Md" pitchFamily="34" charset="0"/>
              </a:rPr>
              <a:t> Template Name. Name of the configuration template.</a:t>
            </a:r>
          </a:p>
          <a:p>
            <a:pPr>
              <a:buFont typeface="Arial" pitchFamily="34" charset="0"/>
              <a:buChar char="•"/>
            </a:pPr>
            <a:r>
              <a:rPr lang="en-US" dirty="0" smtClean="0">
                <a:latin typeface="Futura Md" pitchFamily="34" charset="0"/>
              </a:rPr>
              <a:t> ID. Unique, numeric ID, assigned to the device template automatically by ScienceLogic.</a:t>
            </a:r>
          </a:p>
          <a:p>
            <a:pPr>
              <a:buFont typeface="Arial" pitchFamily="34" charset="0"/>
              <a:buChar char="•"/>
            </a:pPr>
            <a:r>
              <a:rPr lang="en-US" dirty="0" smtClean="0">
                <a:latin typeface="Futura Md" pitchFamily="34" charset="0"/>
              </a:rPr>
              <a:t> Created By. User name of the user who created the device template.</a:t>
            </a:r>
          </a:p>
          <a:p>
            <a:pPr>
              <a:buFont typeface="Arial" pitchFamily="34" charset="0"/>
              <a:buChar char="•"/>
            </a:pPr>
            <a:r>
              <a:rPr lang="en-US" dirty="0" smtClean="0">
                <a:latin typeface="Futura Md" pitchFamily="34" charset="0"/>
              </a:rPr>
              <a:t> Created On. Date the device template was created.</a:t>
            </a:r>
          </a:p>
          <a:p>
            <a:pPr>
              <a:buFont typeface="Arial" pitchFamily="34" charset="0"/>
              <a:buChar char="•"/>
            </a:pPr>
            <a:r>
              <a:rPr lang="en-US" dirty="0" smtClean="0">
                <a:latin typeface="Futura Md" pitchFamily="34" charset="0"/>
              </a:rPr>
              <a:t> Last Edited By. User name of the user who created or last edited the device template.</a:t>
            </a:r>
          </a:p>
          <a:p>
            <a:pPr>
              <a:buFont typeface="Arial" pitchFamily="34" charset="0"/>
              <a:buChar char="•"/>
            </a:pPr>
            <a:r>
              <a:rPr lang="en-US" dirty="0" smtClean="0">
                <a:latin typeface="Futura Md" pitchFamily="34" charset="0"/>
              </a:rPr>
              <a:t> Edited On. Date and time the device group was created or last edited.</a:t>
            </a:r>
          </a:p>
          <a:p>
            <a:pPr>
              <a:buFont typeface="Arial" pitchFamily="34" charset="0"/>
              <a:buChar char="•"/>
            </a:pPr>
            <a:r>
              <a:rPr lang="en-US" dirty="0" smtClean="0">
                <a:latin typeface="Futura Md" pitchFamily="34" charset="0"/>
              </a:rPr>
              <a:t> Tools. For each device template, one or more of the following tools may be available:</a:t>
            </a:r>
          </a:p>
          <a:p>
            <a:r>
              <a:rPr lang="en-US" dirty="0" smtClean="0">
                <a:latin typeface="Futura Md" pitchFamily="34" charset="0"/>
              </a:rPr>
              <a:t>o Edit this template ( Wrench Icon ). Leads to the Device Template Editor page, where you can view the details of a device template and edit one or more values ion a configuration template.</a:t>
            </a:r>
          </a:p>
          <a:p>
            <a:r>
              <a:rPr lang="en-US" dirty="0" smtClean="0">
                <a:latin typeface="Futura Md" pitchFamily="34" charset="0"/>
              </a:rPr>
              <a:t>o Checkbox (Check ). To delete a device template, select this checkbox, select the Select Actions pull down (in the lower right) and then select Delete Template.</a:t>
            </a:r>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123</a:t>
            </a:fld>
            <a:endParaRPr lang="en-US" dirty="0"/>
          </a:p>
        </p:txBody>
      </p:sp>
    </p:spTree>
    <p:extLst>
      <p:ext uri="{BB962C8B-B14F-4D97-AF65-F5344CB8AC3E}">
        <p14:creationId xmlns:p14="http://schemas.microsoft.com/office/powerpoint/2010/main" val="2913355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endParaRPr lang="en-US" dirty="0" smtClean="0">
              <a:latin typeface="Futura Md" pitchFamily="34" charset="0"/>
            </a:endParaRPr>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132</a:t>
            </a:fld>
            <a:endParaRPr lang="en-US" dirty="0"/>
          </a:p>
        </p:txBody>
      </p:sp>
    </p:spTree>
    <p:extLst>
      <p:ext uri="{BB962C8B-B14F-4D97-AF65-F5344CB8AC3E}">
        <p14:creationId xmlns:p14="http://schemas.microsoft.com/office/powerpoint/2010/main" val="2911680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fontScale="55000" lnSpcReduction="20000"/>
          </a:bodyPr>
          <a:lstStyle/>
          <a:p>
            <a:r>
              <a:rPr lang="en-US" dirty="0" smtClean="0">
                <a:latin typeface="Futura Md" pitchFamily="34" charset="0"/>
              </a:rPr>
              <a:t>From the Device Group page, you can view the list of existing device groups and access tools to create, edit, and manage device groups.</a:t>
            </a:r>
          </a:p>
          <a:p>
            <a:r>
              <a:rPr lang="en-US" dirty="0" smtClean="0">
                <a:latin typeface="Futura Md" pitchFamily="34" charset="0"/>
              </a:rPr>
              <a:t>To view a list of existing device groups:</a:t>
            </a:r>
          </a:p>
          <a:p>
            <a:r>
              <a:rPr lang="en-US" dirty="0" smtClean="0">
                <a:latin typeface="Futura Md" pitchFamily="34" charset="0"/>
              </a:rPr>
              <a:t>1. Go to Registry &gt; Devices &gt; Device Groups.</a:t>
            </a:r>
          </a:p>
          <a:p>
            <a:r>
              <a:rPr lang="en-US" dirty="0" smtClean="0">
                <a:latin typeface="Futura Md" pitchFamily="34" charset="0"/>
              </a:rPr>
              <a:t>2. The Device Group page appears.</a:t>
            </a:r>
          </a:p>
          <a:p>
            <a:r>
              <a:rPr lang="en-US" dirty="0" smtClean="0">
                <a:latin typeface="Futura Md" pitchFamily="34" charset="0"/>
              </a:rPr>
              <a:t>3. The Device Group page displays the following about each device group:</a:t>
            </a:r>
          </a:p>
          <a:p>
            <a:pPr>
              <a:buFont typeface="Arial" pitchFamily="34" charset="0"/>
              <a:buChar char="•"/>
            </a:pPr>
            <a:r>
              <a:rPr lang="en-US" dirty="0" smtClean="0">
                <a:latin typeface="Futura Md" pitchFamily="34" charset="0"/>
              </a:rPr>
              <a:t> Device Group Name. Name of the device group.</a:t>
            </a:r>
          </a:p>
          <a:p>
            <a:pPr>
              <a:buFont typeface="Arial" pitchFamily="34" charset="0"/>
              <a:buChar char="•"/>
            </a:pPr>
            <a:r>
              <a:rPr lang="en-US" dirty="0" smtClean="0">
                <a:latin typeface="Futura Md" pitchFamily="34" charset="0"/>
              </a:rPr>
              <a:t> ID. Unique, numeric ID, assigned to the device group automatically by ScienceLogic.</a:t>
            </a:r>
          </a:p>
          <a:p>
            <a:pPr>
              <a:buFont typeface="Arial" pitchFamily="34" charset="0"/>
              <a:buChar char="•"/>
            </a:pPr>
            <a:r>
              <a:rPr lang="en-US" dirty="0" smtClean="0">
                <a:latin typeface="Futura Md" pitchFamily="34" charset="0"/>
              </a:rPr>
              <a:t> Owner. User who created the device group.</a:t>
            </a:r>
          </a:p>
          <a:p>
            <a:pPr>
              <a:buFont typeface="Arial" pitchFamily="34" charset="0"/>
              <a:buChar char="•"/>
            </a:pPr>
            <a:r>
              <a:rPr lang="en-US" dirty="0" smtClean="0">
                <a:latin typeface="Futura Md" pitchFamily="34" charset="0"/>
              </a:rPr>
              <a:t> Dev Count. Number of devices in the device group.</a:t>
            </a:r>
          </a:p>
          <a:p>
            <a:pPr>
              <a:buFont typeface="Arial" pitchFamily="34" charset="0"/>
              <a:buChar char="•"/>
            </a:pPr>
            <a:r>
              <a:rPr lang="en-US" dirty="0" smtClean="0">
                <a:latin typeface="Futura Md" pitchFamily="34" charset="0"/>
              </a:rPr>
              <a:t> Grp Count. Number of device groups included in this device group. If the number is greater than zero, the current group is a parent group and contains sub-groups or child groups.</a:t>
            </a:r>
          </a:p>
          <a:p>
            <a:pPr>
              <a:buFont typeface="Arial" pitchFamily="34" charset="0"/>
              <a:buChar char="•"/>
            </a:pPr>
            <a:r>
              <a:rPr lang="en-US" dirty="0" smtClean="0">
                <a:latin typeface="Futura Md" pitchFamily="34" charset="0"/>
              </a:rPr>
              <a:t> Last Edited. Date and time the device group was created or last edited.</a:t>
            </a:r>
          </a:p>
          <a:p>
            <a:pPr>
              <a:buFont typeface="Arial" pitchFamily="34" charset="0"/>
              <a:buChar char="•"/>
            </a:pPr>
            <a:r>
              <a:rPr lang="en-US" dirty="0" smtClean="0">
                <a:latin typeface="Futura Md" pitchFamily="34" charset="0"/>
              </a:rPr>
              <a:t> Tools. For each device group, one or more of the following tools are available:</a:t>
            </a:r>
          </a:p>
          <a:p>
            <a:r>
              <a:rPr lang="en-US" dirty="0" smtClean="0">
                <a:latin typeface="Futura Md" pitchFamily="34" charset="0"/>
              </a:rPr>
              <a:t>o Edit this app (Wrench icon). Leads to the Device Group Editor page, where you can edit the parameters of the device group.</a:t>
            </a:r>
          </a:p>
          <a:p>
            <a:r>
              <a:rPr lang="en-US" dirty="0" smtClean="0">
                <a:latin typeface="Futura Md" pitchFamily="34" charset="0"/>
              </a:rPr>
              <a:t>o Bulk configuration (Blocks icon). Leads to the Apply Device Configuration Template page, where you can make one-time changes to a configuration template and apply a configuration template to the device group.</a:t>
            </a:r>
          </a:p>
          <a:p>
            <a:r>
              <a:rPr lang="en-US" dirty="0" smtClean="0">
                <a:latin typeface="Futura Md" pitchFamily="34" charset="0"/>
              </a:rPr>
              <a:t>o Group Map View(Map icon). Displays the Device Group View page for the selected device group.</a:t>
            </a:r>
          </a:p>
          <a:p>
            <a:r>
              <a:rPr lang="en-US" dirty="0" smtClean="0">
                <a:latin typeface="Futura Md" pitchFamily="34" charset="0"/>
              </a:rPr>
              <a:t>o Group Scheduling(Schedule icon). Leads to the Device Group Scheduling page where you can schedule</a:t>
            </a:r>
          </a:p>
          <a:p>
            <a:r>
              <a:rPr lang="en-US" dirty="0" smtClean="0">
                <a:latin typeface="Futura Md" pitchFamily="34" charset="0"/>
              </a:rPr>
              <a:t>downtime for maintenance for all devices in the device group.</a:t>
            </a:r>
          </a:p>
          <a:p>
            <a:r>
              <a:rPr lang="en-US" dirty="0" smtClean="0">
                <a:latin typeface="Futura Md" pitchFamily="34" charset="0"/>
              </a:rPr>
              <a:t>o Delete Group (Bomb icon). Deletes the device group.</a:t>
            </a:r>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134</a:t>
            </a:fld>
            <a:endParaRPr lang="en-US" dirty="0"/>
          </a:p>
        </p:txBody>
      </p:sp>
    </p:spTree>
    <p:extLst>
      <p:ext uri="{BB962C8B-B14F-4D97-AF65-F5344CB8AC3E}">
        <p14:creationId xmlns:p14="http://schemas.microsoft.com/office/powerpoint/2010/main" val="4183749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59455-1234-4E1A-BF8C-13758BA8B37B}" type="slidenum">
              <a:rPr lang="en-US" smtClean="0"/>
              <a:pPr>
                <a:defRPr/>
              </a:pPr>
              <a:t>136</a:t>
            </a:fld>
            <a:endParaRPr lang="en-US" dirty="0"/>
          </a:p>
        </p:txBody>
      </p:sp>
    </p:spTree>
    <p:extLst>
      <p:ext uri="{BB962C8B-B14F-4D97-AF65-F5344CB8AC3E}">
        <p14:creationId xmlns:p14="http://schemas.microsoft.com/office/powerpoint/2010/main" val="325699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1725" y="1173163"/>
            <a:ext cx="4895850" cy="31670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0CE596-0B3D-4B70-AAD9-711AF70C974A}" type="slidenum">
              <a:rPr lang="en-US" smtClean="0"/>
              <a:pPr>
                <a:defRPr/>
              </a:pPr>
              <a:t>16</a:t>
            </a:fld>
            <a:endParaRPr lang="en-US"/>
          </a:p>
        </p:txBody>
      </p:sp>
      <p:sp>
        <p:nvSpPr>
          <p:cNvPr id="5" name="Date Placeholder 4"/>
          <p:cNvSpPr>
            <a:spLocks noGrp="1"/>
          </p:cNvSpPr>
          <p:nvPr>
            <p:ph type="dt" idx="11"/>
          </p:nvPr>
        </p:nvSpPr>
        <p:spPr/>
        <p:txBody>
          <a:bodyPr/>
          <a:lstStyle/>
          <a:p>
            <a:r>
              <a:rPr lang="en-US" smtClean="0"/>
              <a:t>11/6/2013</a:t>
            </a:r>
            <a:endParaRPr lang="en-US"/>
          </a:p>
        </p:txBody>
      </p:sp>
    </p:spTree>
    <p:extLst>
      <p:ext uri="{BB962C8B-B14F-4D97-AF65-F5344CB8AC3E}">
        <p14:creationId xmlns:p14="http://schemas.microsoft.com/office/powerpoint/2010/main" val="184899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delete a device group:</a:t>
            </a:r>
          </a:p>
          <a:p>
            <a:r>
              <a:rPr lang="en-US" dirty="0" smtClean="0">
                <a:latin typeface="Futura Md" pitchFamily="34" charset="0"/>
              </a:rPr>
              <a:t>1. Go to Registry &gt; Devices &gt; Device Groups.</a:t>
            </a:r>
          </a:p>
          <a:p>
            <a:r>
              <a:rPr lang="en-US" dirty="0" smtClean="0">
                <a:latin typeface="Futura Md" pitchFamily="34" charset="0"/>
              </a:rPr>
              <a:t>2. In the Device Group page, find the device group you want to delete. Select its bomb icon.</a:t>
            </a:r>
          </a:p>
          <a:p>
            <a:r>
              <a:rPr lang="en-US" dirty="0" smtClean="0">
                <a:latin typeface="Futura Md" pitchFamily="34" charset="0"/>
              </a:rPr>
              <a:t>3. The device group is deleted and no longer appears in the list of device groups.</a:t>
            </a:r>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139</a:t>
            </a:fld>
            <a:endParaRPr lang="en-US" dirty="0"/>
          </a:p>
        </p:txBody>
      </p:sp>
    </p:spTree>
    <p:extLst>
      <p:ext uri="{BB962C8B-B14F-4D97-AF65-F5344CB8AC3E}">
        <p14:creationId xmlns:p14="http://schemas.microsoft.com/office/powerpoint/2010/main" val="3092051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00CE596-0B3D-4B70-AAD9-711AF70C974A}" type="slidenum">
              <a:rPr lang="en-US" smtClean="0"/>
              <a:pPr>
                <a:defRPr/>
              </a:pPr>
              <a:t>143</a:t>
            </a:fld>
            <a:endParaRPr lang="en-US"/>
          </a:p>
        </p:txBody>
      </p:sp>
    </p:spTree>
    <p:extLst>
      <p:ext uri="{BB962C8B-B14F-4D97-AF65-F5344CB8AC3E}">
        <p14:creationId xmlns:p14="http://schemas.microsoft.com/office/powerpoint/2010/main" val="37016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1725" y="1173163"/>
            <a:ext cx="4895850" cy="3167062"/>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smtClean="0"/>
              <a:t>0 - </a:t>
            </a:r>
            <a:fld id="{D49A89AF-158B-4F83-A623-946FF715C36D}" type="slidenum">
              <a:rPr lang="en-US" smtClean="0"/>
              <a:pPr/>
              <a:t>17</a:t>
            </a:fld>
            <a:endParaRPr lang="en-US" dirty="0"/>
          </a:p>
        </p:txBody>
      </p:sp>
      <p:sp>
        <p:nvSpPr>
          <p:cNvPr id="6" name="Date Placeholder 5"/>
          <p:cNvSpPr>
            <a:spLocks noGrp="1"/>
          </p:cNvSpPr>
          <p:nvPr>
            <p:ph type="dt" idx="12"/>
          </p:nvPr>
        </p:nvSpPr>
        <p:spPr/>
        <p:txBody>
          <a:bodyPr/>
          <a:lstStyle/>
          <a:p>
            <a:r>
              <a:rPr lang="en-US" smtClean="0"/>
              <a:t>11/6/2013</a:t>
            </a:r>
            <a:endParaRPr lang="en-US"/>
          </a:p>
        </p:txBody>
      </p:sp>
    </p:spTree>
    <p:extLst>
      <p:ext uri="{BB962C8B-B14F-4D97-AF65-F5344CB8AC3E}">
        <p14:creationId xmlns:p14="http://schemas.microsoft.com/office/powerpoint/2010/main" val="322051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1725" y="1173163"/>
            <a:ext cx="4895850" cy="3167062"/>
          </a:xfrm>
        </p:spPr>
      </p:sp>
      <p:sp>
        <p:nvSpPr>
          <p:cNvPr id="3" name="Notes Placeholder 2"/>
          <p:cNvSpPr>
            <a:spLocks noGrp="1"/>
          </p:cNvSpPr>
          <p:nvPr>
            <p:ph type="body" idx="1"/>
          </p:nvPr>
        </p:nvSpPr>
        <p:spPr/>
        <p:txBody>
          <a:bodyPr/>
          <a:lstStyle/>
          <a:p>
            <a:r>
              <a:rPr lang="en-US" dirty="0"/>
              <a:t>When all Data Collection Units are available, ScienceLogic evenly distributes the devices monitored by a collector group among the Data Collection Units in the Collector Group. In this example, there are 200 devices monitored by the Collector Group, with each of the four Data Collection Units responsible for collecting data from 50 devices.</a:t>
            </a:r>
          </a:p>
          <a:p>
            <a:endParaRPr lang="en-US" dirty="0"/>
          </a:p>
          <a:p>
            <a:r>
              <a:rPr lang="en-US" dirty="0"/>
              <a:t>If one of the Data Collection Units in the example Collector Group fails, the 50 devices that Data Collection Unit was monitoring are redistributed evenly between the other three Data Collection Units</a:t>
            </a:r>
          </a:p>
        </p:txBody>
      </p:sp>
      <p:sp>
        <p:nvSpPr>
          <p:cNvPr id="4" name="Slide Number Placeholder 3"/>
          <p:cNvSpPr>
            <a:spLocks noGrp="1"/>
          </p:cNvSpPr>
          <p:nvPr>
            <p:ph type="sldNum" sz="quarter" idx="10"/>
          </p:nvPr>
        </p:nvSpPr>
        <p:spPr/>
        <p:txBody>
          <a:bodyPr/>
          <a:lstStyle/>
          <a:p>
            <a:fld id="{54432120-B199-4FE5-B85E-AE7EF750790A}" type="slidenum">
              <a:rPr lang="en-US" smtClean="0"/>
              <a:pPr/>
              <a:t>32</a:t>
            </a:fld>
            <a:endParaRPr lang="en-US"/>
          </a:p>
        </p:txBody>
      </p:sp>
      <p:sp>
        <p:nvSpPr>
          <p:cNvPr id="5" name="Date Placeholder 4"/>
          <p:cNvSpPr>
            <a:spLocks noGrp="1"/>
          </p:cNvSpPr>
          <p:nvPr>
            <p:ph type="dt" idx="11"/>
          </p:nvPr>
        </p:nvSpPr>
        <p:spPr/>
        <p:txBody>
          <a:bodyPr/>
          <a:lstStyle/>
          <a:p>
            <a:r>
              <a:rPr lang="en-US" smtClean="0"/>
              <a:t>11/6/2013</a:t>
            </a:r>
            <a:endParaRPr lang="en-US"/>
          </a:p>
        </p:txBody>
      </p:sp>
    </p:spTree>
    <p:extLst>
      <p:ext uri="{BB962C8B-B14F-4D97-AF65-F5344CB8AC3E}">
        <p14:creationId xmlns:p14="http://schemas.microsoft.com/office/powerpoint/2010/main" val="258361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1725" y="1173163"/>
            <a:ext cx="4895850" cy="316706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34</a:t>
            </a:fld>
            <a:endParaRPr lang="en-US">
              <a:solidFill>
                <a:prstClr val="black"/>
              </a:solidFill>
            </a:endParaRPr>
          </a:p>
        </p:txBody>
      </p:sp>
      <p:sp>
        <p:nvSpPr>
          <p:cNvPr id="5" name="Date Placeholder 4"/>
          <p:cNvSpPr>
            <a:spLocks noGrp="1"/>
          </p:cNvSpPr>
          <p:nvPr>
            <p:ph type="dt" idx="11"/>
          </p:nvPr>
        </p:nvSpPr>
        <p:spPr/>
        <p:txBody>
          <a:bodyPr/>
          <a:lstStyle/>
          <a:p>
            <a:r>
              <a:rPr lang="en-US" smtClean="0"/>
              <a:t>11/6/2013</a:t>
            </a:r>
            <a:endParaRPr lang="en-US"/>
          </a:p>
        </p:txBody>
      </p:sp>
    </p:spTree>
    <p:extLst>
      <p:ext uri="{BB962C8B-B14F-4D97-AF65-F5344CB8AC3E}">
        <p14:creationId xmlns:p14="http://schemas.microsoft.com/office/powerpoint/2010/main" val="3546220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75" y="527050"/>
            <a:ext cx="4067175" cy="2632075"/>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35</a:t>
            </a:fld>
            <a:endParaRPr lang="en-US" dirty="0"/>
          </a:p>
        </p:txBody>
      </p:sp>
    </p:spTree>
    <p:extLst>
      <p:ext uri="{BB962C8B-B14F-4D97-AF65-F5344CB8AC3E}">
        <p14:creationId xmlns:p14="http://schemas.microsoft.com/office/powerpoint/2010/main" val="115387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powerPoint_image_edit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91" y="-27495"/>
            <a:ext cx="15613337" cy="6263704"/>
          </a:xfrm>
          <a:prstGeom prst="rect">
            <a:avLst/>
          </a:prstGeom>
        </p:spPr>
      </p:pic>
      <p:sp>
        <p:nvSpPr>
          <p:cNvPr id="2" name="Title 1"/>
          <p:cNvSpPr>
            <a:spLocks noGrp="1"/>
          </p:cNvSpPr>
          <p:nvPr>
            <p:ph type="ctrTitle"/>
          </p:nvPr>
        </p:nvSpPr>
        <p:spPr>
          <a:xfrm>
            <a:off x="1181339" y="6960705"/>
            <a:ext cx="13213080" cy="1159500"/>
          </a:xfrm>
        </p:spPr>
        <p:txBody>
          <a:bodyPr>
            <a:normAutofit/>
          </a:bodyPr>
          <a:lstStyle>
            <a:lvl1pPr algn="ctr">
              <a:defRPr sz="5400">
                <a:solidFill>
                  <a:schemeClr val="accent1"/>
                </a:solidFill>
                <a:latin typeface="Futura Bk B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331720" y="8298915"/>
            <a:ext cx="10881360" cy="1229495"/>
          </a:xfrm>
        </p:spPr>
        <p:txBody>
          <a:bodyPr>
            <a:normAutofit/>
          </a:bodyPr>
          <a:lstStyle>
            <a:lvl1pPr marL="0" indent="0" algn="ctr">
              <a:buNone/>
              <a:defRPr sz="4500" b="0" i="0">
                <a:solidFill>
                  <a:schemeClr val="bg1">
                    <a:lumMod val="50000"/>
                  </a:schemeClr>
                </a:solidFill>
                <a:latin typeface="Futura Lt BT" pitchFamily="34" charset="0"/>
                <a:cs typeface="Futura Lt BT" pitchFamily="34"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14" name="Rectangle 13"/>
          <p:cNvSpPr/>
          <p:nvPr userDrawn="1"/>
        </p:nvSpPr>
        <p:spPr>
          <a:xfrm>
            <a:off x="-17991" y="6135137"/>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5" name="Picture 4" descr="new_ScienceLogic_Logo_white_text.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45683" y="134543"/>
            <a:ext cx="4455001" cy="720661"/>
          </a:xfrm>
          <a:prstGeom prst="rect">
            <a:avLst/>
          </a:prstGeom>
        </p:spPr>
      </p:pic>
    </p:spTree>
    <p:extLst>
      <p:ext uri="{BB962C8B-B14F-4D97-AF65-F5344CB8AC3E}">
        <p14:creationId xmlns:p14="http://schemas.microsoft.com/office/powerpoint/2010/main" val="21367606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1" y="924508"/>
            <a:ext cx="5114132" cy="1142837"/>
          </a:xfrm>
        </p:spPr>
        <p:txBody>
          <a:bodyPr anchor="b"/>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6077585" y="924509"/>
            <a:ext cx="8689975" cy="8196980"/>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7241" y="2247114"/>
            <a:ext cx="5114132" cy="68743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12" name="Rectangle 11"/>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3"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4" name="Rectangle 13"/>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7089110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391482"/>
            <a:ext cx="9326880" cy="831216"/>
          </a:xfrm>
        </p:spPr>
        <p:txBody>
          <a:bodyPr anchor="b"/>
          <a:lstStyle>
            <a:lvl1pPr algn="l">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3046890" y="1383202"/>
            <a:ext cx="9326880" cy="5799064"/>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46890" y="8418737"/>
            <a:ext cx="9326880" cy="718168"/>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8" name="Rectangle 7"/>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8" name="Picture 17"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712146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7240" y="1386307"/>
            <a:ext cx="13990320" cy="7787864"/>
          </a:xfrm>
        </p:spPr>
        <p:txBody>
          <a:bodyPr vert="eaVert"/>
          <a:lstStyle>
            <a:lvl1pPr>
              <a:buClr>
                <a:schemeClr val="accent1"/>
              </a:buClr>
              <a:defRPr/>
            </a:lvl1pPr>
            <a:lvl2pPr>
              <a:buClr>
                <a:srgbClr val="53B948"/>
              </a:buClr>
              <a:defRPr/>
            </a:lvl2pPr>
            <a:lvl3pPr>
              <a:buClr>
                <a:schemeClr val="accent4"/>
              </a:buClr>
              <a:defRPr/>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title"/>
          </p:nvPr>
        </p:nvSpPr>
        <p:spPr>
          <a:xfrm>
            <a:off x="777241" y="11672"/>
            <a:ext cx="13073539"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9" name="Picture 18"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3771615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1045029"/>
            <a:ext cx="3497580" cy="8167371"/>
          </a:xfrm>
        </p:spPr>
        <p:txBody>
          <a:bodyPr vert="eaVert">
            <a:normAutofit/>
          </a:bodyPr>
          <a:lstStyle>
            <a:lvl1pPr>
              <a:defRPr sz="64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7240" y="1045030"/>
            <a:ext cx="10233660" cy="8167369"/>
          </a:xfrm>
        </p:spPr>
        <p:txBody>
          <a:bodyPr vert="eaVert"/>
          <a:lstStyle>
            <a:lvl2pPr marL="1280160" indent="-548640">
              <a:buFont typeface="Arial"/>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2" name="Rectangle 11"/>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3" name="Picture 12"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090034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2034" y="6234178"/>
            <a:ext cx="15588867" cy="3849478"/>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5" name="Rectangle 4"/>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ctrTitle"/>
          </p:nvPr>
        </p:nvSpPr>
        <p:spPr>
          <a:xfrm>
            <a:off x="572774" y="5074678"/>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10" name="Rectangle 9"/>
          <p:cNvSpPr/>
          <p:nvPr userDrawn="1"/>
        </p:nvSpPr>
        <p:spPr>
          <a:xfrm>
            <a:off x="1" y="6234179"/>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13"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pic>
        <p:nvPicPr>
          <p:cNvPr id="3" name="Picture 2"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9212220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concluding image.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5747"/>
            <a:ext cx="15613337" cy="6263704"/>
          </a:xfrm>
          <a:prstGeom prst="rect">
            <a:avLst/>
          </a:prstGeom>
        </p:spPr>
      </p:pic>
      <p:sp>
        <p:nvSpPr>
          <p:cNvPr id="3" name="Title 1"/>
          <p:cNvSpPr>
            <a:spLocks noGrp="1"/>
          </p:cNvSpPr>
          <p:nvPr>
            <p:ph type="ctrTitle"/>
          </p:nvPr>
        </p:nvSpPr>
        <p:spPr>
          <a:xfrm>
            <a:off x="330400" y="2765690"/>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8" name="Rectangle 7"/>
          <p:cNvSpPr/>
          <p:nvPr userDrawn="1"/>
        </p:nvSpPr>
        <p:spPr>
          <a:xfrm>
            <a:off x="-17991" y="3865747"/>
            <a:ext cx="15613337" cy="101072"/>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12" name="Rectangle 11"/>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7" name="Picture 6" descr="new_ScienceLogic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3535297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4" y="1387025"/>
            <a:ext cx="14291592" cy="7749249"/>
          </a:xfrm>
        </p:spPr>
        <p:txBody>
          <a:bodyPr/>
          <a:lstStyle>
            <a:lvl1pPr marL="777240" indent="-777240">
              <a:buClr>
                <a:schemeClr val="accent1"/>
              </a:buClr>
              <a:buFont typeface="Arial"/>
              <a:buChar char="•"/>
              <a:defRPr/>
            </a:lvl1pPr>
            <a:lvl2pPr>
              <a:buClr>
                <a:srgbClr val="53B948"/>
              </a:buClr>
              <a:defRPr baseline="0"/>
            </a:lvl2pPr>
            <a:lvl3pPr marL="2040255" indent="-485775">
              <a:buClr>
                <a:schemeClr val="accent4"/>
              </a:buClr>
              <a:buFont typeface="Arial"/>
              <a:buChar char="•"/>
              <a:defRPr baseline="0"/>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6" y="11675"/>
            <a:ext cx="13577116" cy="1073369"/>
          </a:xfrm>
        </p:spPr>
        <p:txBody>
          <a:bodyPr>
            <a:normAutofit/>
          </a:bodyPr>
          <a:lstStyle>
            <a:lvl1pPr>
              <a:defRPr sz="4250"/>
            </a:lvl1pPr>
          </a:lstStyle>
          <a:p>
            <a:r>
              <a:rPr lang="en-US" dirty="0" smtClean="0"/>
              <a:t>Click to edit Master title style</a:t>
            </a:r>
            <a:endParaRPr lang="en-US" dirty="0"/>
          </a:p>
        </p:txBody>
      </p:sp>
      <p:sp>
        <p:nvSpPr>
          <p:cNvPr id="17" name="Rectangle 16"/>
          <p:cNvSpPr/>
          <p:nvPr userDrawn="1"/>
        </p:nvSpPr>
        <p:spPr>
          <a:xfrm>
            <a:off x="-1" y="1039608"/>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solidFill>
                <a:schemeClr val="accent1"/>
              </a:solidFill>
            </a:endParaRPr>
          </a:p>
        </p:txBody>
      </p:sp>
      <p:sp>
        <p:nvSpPr>
          <p:cNvPr id="8" name="Rectangle 7"/>
          <p:cNvSpPr/>
          <p:nvPr userDrawn="1"/>
        </p:nvSpPr>
        <p:spPr>
          <a:xfrm>
            <a:off x="6"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a:p>
        </p:txBody>
      </p:sp>
      <p:sp>
        <p:nvSpPr>
          <p:cNvPr id="11" name="Slide Number Placeholder 5"/>
          <p:cNvSpPr>
            <a:spLocks noGrp="1"/>
          </p:cNvSpPr>
          <p:nvPr>
            <p:ph type="sldNum" sz="quarter" idx="10"/>
          </p:nvPr>
        </p:nvSpPr>
        <p:spPr>
          <a:xfrm>
            <a:off x="11140440" y="9568064"/>
            <a:ext cx="3627120" cy="396536"/>
          </a:xfrm>
          <a:prstGeom prst="rect">
            <a:avLst/>
          </a:prstGeom>
        </p:spPr>
        <p:txBody>
          <a:bodyPr vert="horz" lIns="91440" tIns="45720" rIns="91440" bIns="45720" rtlCol="0" anchor="ctr"/>
          <a:lstStyle>
            <a:lvl1pPr algn="r">
              <a:defRPr sz="1530" b="0" i="0">
                <a:solidFill>
                  <a:schemeClr val="bg1">
                    <a:lumMod val="75000"/>
                  </a:schemeClr>
                </a:solidFill>
                <a:latin typeface="Arial"/>
                <a:cs typeface="Arial"/>
              </a:defRPr>
            </a:lvl1pPr>
          </a:lstStyle>
          <a:p>
            <a:fld id="{59FBCBD5-A728-384D-A41B-B8C6FE40EEBE}" type="slidenum">
              <a:rPr lang="en-US" smtClean="0"/>
              <a:pPr/>
              <a:t>‹#›</a:t>
            </a:fld>
            <a:endParaRPr lang="en-US" dirty="0"/>
          </a:p>
        </p:txBody>
      </p:sp>
      <p:sp>
        <p:nvSpPr>
          <p:cNvPr id="12" name="Rectangle 11"/>
          <p:cNvSpPr/>
          <p:nvPr userDrawn="1"/>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6" name="Picture 15" descr="dot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437318" y="135585"/>
            <a:ext cx="777189" cy="786738"/>
          </a:xfrm>
          <a:prstGeom prst="rect">
            <a:avLst/>
          </a:prstGeom>
        </p:spPr>
      </p:pic>
    </p:spTree>
    <p:extLst>
      <p:ext uri="{BB962C8B-B14F-4D97-AF65-F5344CB8AC3E}">
        <p14:creationId xmlns:p14="http://schemas.microsoft.com/office/powerpoint/2010/main" val="28071270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4291592" cy="7749249"/>
          </a:xfrm>
        </p:spPr>
        <p:txBody>
          <a:bodyPr/>
          <a:lstStyle>
            <a:lvl1pPr marL="731520" indent="-731520">
              <a:buClr>
                <a:schemeClr val="accent1"/>
              </a:buClr>
              <a:buFont typeface="Arial"/>
              <a:buChar char="•"/>
              <a:defRPr>
                <a:solidFill>
                  <a:schemeClr val="tx1">
                    <a:lumMod val="50000"/>
                  </a:schemeClr>
                </a:solidFill>
              </a:defRPr>
            </a:lvl1pPr>
            <a:lvl2pPr>
              <a:buClr>
                <a:srgbClr val="53B948"/>
              </a:buClr>
              <a:defRPr baseline="0">
                <a:solidFill>
                  <a:schemeClr val="tx1">
                    <a:lumMod val="50000"/>
                  </a:schemeClr>
                </a:solidFill>
              </a:defRPr>
            </a:lvl2pPr>
            <a:lvl3pPr marL="1920240" indent="-457200">
              <a:buClr>
                <a:schemeClr val="accent4"/>
              </a:buClr>
              <a:buFont typeface="Arial"/>
              <a:buChar char="•"/>
              <a:defRPr baseline="0">
                <a:solidFill>
                  <a:schemeClr val="tx1">
                    <a:lumMod val="50000"/>
                  </a:schemeClr>
                </a:solidFill>
              </a:defRPr>
            </a:lvl3pPr>
            <a:lvl4pPr>
              <a:buClr>
                <a:schemeClr val="accent4"/>
              </a:buClr>
              <a:defRPr>
                <a:solidFill>
                  <a:schemeClr val="tx1">
                    <a:lumMod val="50000"/>
                  </a:schemeClr>
                </a:solidFill>
              </a:defRPr>
            </a:lvl4pPr>
            <a:lvl5pPr>
              <a:buClr>
                <a:schemeClr val="accent4"/>
              </a:buCl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0" y="11672"/>
            <a:ext cx="13577116"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8" name="Rectangle 7"/>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1" name="Picture 10"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5919983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7947263"/>
            <a:ext cx="13213080" cy="1474023"/>
          </a:xfrm>
        </p:spPr>
        <p:txBody>
          <a:bodyPr anchor="t">
            <a:normAutofit/>
          </a:bodyPr>
          <a:lstStyle>
            <a:lvl1pPr algn="l">
              <a:defRPr sz="5600" b="0" i="0" cap="all" baseline="0">
                <a:solidFill>
                  <a:schemeClr val="accent1"/>
                </a:solidFill>
                <a:latin typeface="Futura Bk BT Book"/>
                <a:cs typeface="Futura Bk BT Book"/>
              </a:defRPr>
            </a:lvl1pPr>
          </a:lstStyle>
          <a:p>
            <a:r>
              <a:rPr lang="en-US" smtClean="0"/>
              <a:t>Click to edit Master title style</a:t>
            </a:r>
            <a:endParaRPr lang="en-US" dirty="0"/>
          </a:p>
        </p:txBody>
      </p:sp>
      <p:sp>
        <p:nvSpPr>
          <p:cNvPr id="3" name="Text Placeholder 2"/>
          <p:cNvSpPr>
            <a:spLocks noGrp="1"/>
          </p:cNvSpPr>
          <p:nvPr>
            <p:ph type="body" idx="1"/>
          </p:nvPr>
        </p:nvSpPr>
        <p:spPr>
          <a:xfrm>
            <a:off x="1227932" y="6862921"/>
            <a:ext cx="13213080" cy="737795"/>
          </a:xfrm>
        </p:spPr>
        <p:txBody>
          <a:bodyPr anchor="b"/>
          <a:lstStyle>
            <a:lvl1pPr marL="0" indent="0">
              <a:buNone/>
              <a:defRPr sz="3200">
                <a:solidFill>
                  <a:schemeClr val="bg1">
                    <a:lumMod val="50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n-US" smtClean="0"/>
              <a:t>Click to edit Master text styles</a:t>
            </a:r>
          </a:p>
        </p:txBody>
      </p:sp>
      <p:sp>
        <p:nvSpPr>
          <p:cNvPr id="13" name="Rectangle 12"/>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4"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5" name="Rectangle 14"/>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Rectangle 10"/>
          <p:cNvSpPr/>
          <p:nvPr userDrawn="1"/>
        </p:nvSpPr>
        <p:spPr>
          <a:xfrm>
            <a:off x="-17991" y="6135137"/>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9" name="Picture 8"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13825775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3"/>
            <a:ext cx="6865620" cy="7792286"/>
          </a:xfrm>
        </p:spPr>
        <p:txBody>
          <a:bodyPr/>
          <a:lstStyle>
            <a:lvl1pPr>
              <a:defRPr sz="3800"/>
            </a:lvl1pPr>
            <a:lvl2pPr>
              <a:defRPr sz="3200"/>
            </a:lvl2pPr>
            <a:lvl3pPr>
              <a:defRPr sz="2900"/>
            </a:lvl3pPr>
            <a:lvl4pPr>
              <a:defRPr sz="2600"/>
            </a:lvl4pPr>
            <a:lvl5pPr>
              <a:defRPr sz="22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901940" y="1363073"/>
            <a:ext cx="6865620" cy="7792286"/>
          </a:xfrm>
        </p:spPr>
        <p:txBody>
          <a:bodyPr/>
          <a:lstStyle>
            <a:lvl1pPr>
              <a:defRPr sz="3800"/>
            </a:lvl1pPr>
            <a:lvl2pPr>
              <a:defRPr sz="3200"/>
            </a:lvl2pPr>
            <a:lvl3pPr>
              <a:defRPr sz="2900"/>
            </a:lvl3pPr>
            <a:lvl4pPr>
              <a:defRPr sz="2600"/>
            </a:lvl4pPr>
            <a:lvl5pPr>
              <a:defRPr sz="22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1" name="Rectangle 10"/>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2" name="Title 1"/>
          <p:cNvSpPr txBox="1">
            <a:spLocks/>
          </p:cNvSpPr>
          <p:nvPr userDrawn="1"/>
        </p:nvSpPr>
        <p:spPr>
          <a:xfrm>
            <a:off x="777241" y="11672"/>
            <a:ext cx="13275846" cy="1073370"/>
          </a:xfrm>
          <a:prstGeom prst="rect">
            <a:avLst/>
          </a:prstGeom>
        </p:spPr>
        <p:txBody>
          <a:bodyPr vert="horz" lIns="146304" tIns="73152" rIns="146304" bIns="73152" rtlCol="0" anchor="ctr">
            <a:normAutofit/>
          </a:bodyPr>
          <a:lstStyle>
            <a:lvl1pPr algn="l" defTabSz="457200" rtl="0" eaLnBrk="1" latinLnBrk="0" hangingPunct="1">
              <a:spcBef>
                <a:spcPct val="0"/>
              </a:spcBef>
              <a:buNone/>
              <a:defRPr sz="3000" b="0" i="0" kern="1200">
                <a:solidFill>
                  <a:schemeClr val="bg1">
                    <a:lumMod val="50000"/>
                  </a:schemeClr>
                </a:solidFill>
                <a:latin typeface="Lato Bold"/>
                <a:ea typeface="+mj-ea"/>
                <a:cs typeface="Lato Bold"/>
              </a:defRPr>
            </a:lvl1pPr>
          </a:lstStyle>
          <a:p>
            <a:r>
              <a:rPr lang="en-US" sz="4500" b="0" i="0" dirty="0" smtClean="0">
                <a:latin typeface="Futura Bk BT" pitchFamily="34" charset="0"/>
                <a:cs typeface="Futura Book"/>
              </a:rPr>
              <a:t>Click to edit Master title style</a:t>
            </a:r>
            <a:endParaRPr lang="en-US" sz="4500" b="0" i="0" dirty="0">
              <a:latin typeface="Futura Bk BT" pitchFamily="34" charset="0"/>
              <a:cs typeface="Futura Book"/>
            </a:endParaRPr>
          </a:p>
        </p:txBody>
      </p:sp>
      <p:sp>
        <p:nvSpPr>
          <p:cNvPr id="18" name="Rectangle 17"/>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3" name="Picture 12"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1837068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7240" y="1350688"/>
            <a:ext cx="6868320" cy="713283"/>
          </a:xfrm>
        </p:spPr>
        <p:txBody>
          <a:bodyPr anchor="b">
            <a:noAutofit/>
          </a:bodyPr>
          <a:lstStyle>
            <a:lvl1pPr marL="0" indent="0">
              <a:buNone/>
              <a:defRPr sz="3500" b="1">
                <a:solidFill>
                  <a:schemeClr val="accent1"/>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4" name="Content Placeholder 3"/>
          <p:cNvSpPr>
            <a:spLocks noGrp="1"/>
          </p:cNvSpPr>
          <p:nvPr>
            <p:ph sz="half" idx="2"/>
          </p:nvPr>
        </p:nvSpPr>
        <p:spPr>
          <a:xfrm>
            <a:off x="777240" y="2259436"/>
            <a:ext cx="6868320" cy="6964077"/>
          </a:xfrm>
        </p:spPr>
        <p:txBody>
          <a:bodyPr/>
          <a:lstStyle>
            <a:lvl1pPr>
              <a:buClr>
                <a:schemeClr val="accent1"/>
              </a:buClr>
              <a:defRPr sz="3200">
                <a:solidFill>
                  <a:schemeClr val="tx1">
                    <a:lumMod val="50000"/>
                  </a:schemeClr>
                </a:solidFill>
              </a:defRPr>
            </a:lvl1pPr>
            <a:lvl2pPr>
              <a:buClr>
                <a:schemeClr val="accent2"/>
              </a:buCl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896543" y="1350688"/>
            <a:ext cx="6871018" cy="713283"/>
          </a:xfrm>
        </p:spPr>
        <p:txBody>
          <a:bodyPr anchor="b">
            <a:normAutofit/>
          </a:bodyPr>
          <a:lstStyle>
            <a:lvl1pPr marL="0" indent="0">
              <a:buNone/>
              <a:defRPr sz="3500" b="1">
                <a:solidFill>
                  <a:schemeClr val="accent1"/>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6" name="Content Placeholder 5"/>
          <p:cNvSpPr>
            <a:spLocks noGrp="1"/>
          </p:cNvSpPr>
          <p:nvPr>
            <p:ph sz="quarter" idx="4"/>
          </p:nvPr>
        </p:nvSpPr>
        <p:spPr>
          <a:xfrm>
            <a:off x="7896543" y="2259436"/>
            <a:ext cx="6871018" cy="6964077"/>
          </a:xfrm>
        </p:spPr>
        <p:txBody>
          <a:bodyPr/>
          <a:lstStyle>
            <a:lvl1pPr marL="548640" indent="-548640">
              <a:buClr>
                <a:schemeClr val="accent1"/>
              </a:buClr>
              <a:buFont typeface="Arial"/>
              <a:buChar char="•"/>
              <a:defRPr sz="3200">
                <a:solidFill>
                  <a:schemeClr val="tx1">
                    <a:lumMod val="50000"/>
                  </a:schemeClr>
                </a:solidFill>
              </a:defRPr>
            </a:lvl1pPr>
            <a:lvl2pPr marL="1188720" indent="-457200">
              <a:buClr>
                <a:schemeClr val="accent2"/>
              </a:buClr>
              <a:buFont typeface="Arial"/>
              <a:buChar cha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5" name="Slide Number Placeholder 5"/>
          <p:cNvSpPr>
            <a:spLocks noGrp="1"/>
          </p:cNvSpPr>
          <p:nvPr>
            <p:ph type="sldNum" sz="quarter" idx="10"/>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6" name="Rectangle 15"/>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Title 1"/>
          <p:cNvSpPr>
            <a:spLocks noGrp="1"/>
          </p:cNvSpPr>
          <p:nvPr>
            <p:ph type="title"/>
          </p:nvPr>
        </p:nvSpPr>
        <p:spPr>
          <a:xfrm>
            <a:off x="777241" y="11672"/>
            <a:ext cx="13275846" cy="1073370"/>
          </a:xfrm>
        </p:spPr>
        <p:txBody>
          <a:bodyPr>
            <a:normAutofit/>
          </a:bodyPr>
          <a:lstStyle>
            <a:lvl1pPr>
              <a:defRPr sz="4500" b="0" i="0">
                <a:latin typeface="Futura Bk BT" pitchFamily="34" charset="0"/>
                <a:cs typeface="Futura Bk BT" pitchFamily="34" charset="0"/>
              </a:defRPr>
            </a:lvl1pPr>
          </a:lstStyle>
          <a:p>
            <a:r>
              <a:rPr lang="en-US" smtClean="0"/>
              <a:t>Click to edit Master title style</a:t>
            </a:r>
            <a:endParaRPr lang="en-US" dirty="0"/>
          </a:p>
        </p:txBody>
      </p:sp>
      <p:sp>
        <p:nvSpPr>
          <p:cNvPr id="20" name="Rectangle 19"/>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7" name="Picture 16"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12435757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latin typeface="Futura Bk BT" pitchFamily="34" charset="0"/>
              </a:defRPr>
            </a:lvl1pPr>
          </a:lstStyle>
          <a:p>
            <a:r>
              <a:rPr lang="en-US"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5350602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iz Slide">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hasCustomPrompt="1"/>
          </p:nvPr>
        </p:nvSpPr>
        <p:spPr>
          <a:xfrm>
            <a:off x="777241" y="11672"/>
            <a:ext cx="13275846" cy="1073370"/>
          </a:xfrm>
        </p:spPr>
        <p:txBody>
          <a:bodyPr>
            <a:normAutofit/>
          </a:bodyPr>
          <a:lstStyle>
            <a:lvl1pPr>
              <a:defRPr sz="4500">
                <a:latin typeface="Futura Bk BT" pitchFamily="34" charset="0"/>
              </a:defRPr>
            </a:lvl1pPr>
          </a:lstStyle>
          <a:p>
            <a:r>
              <a:rPr lang="en-US" dirty="0" smtClean="0"/>
              <a:t>Test your knowledge!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
        <p:nvSpPr>
          <p:cNvPr id="3" name="Text Placeholder 2"/>
          <p:cNvSpPr>
            <a:spLocks noGrp="1"/>
          </p:cNvSpPr>
          <p:nvPr>
            <p:ph type="body" sz="quarter" idx="10"/>
          </p:nvPr>
        </p:nvSpPr>
        <p:spPr>
          <a:xfrm>
            <a:off x="777240" y="1649536"/>
            <a:ext cx="13159935" cy="2534302"/>
          </a:xfrm>
        </p:spPr>
        <p:txBody>
          <a:bodyPr/>
          <a:lstStyle>
            <a:lvl1pPr marL="0" indent="0">
              <a:buNone/>
              <a:defRPr sz="2900">
                <a:solidFill>
                  <a:schemeClr val="tx1">
                    <a:lumMod val="50000"/>
                  </a:schemeClr>
                </a:solidFill>
              </a:defRPr>
            </a:lvl1pPr>
            <a:lvl2pPr>
              <a:buClr>
                <a:schemeClr val="accent1"/>
              </a:buClr>
              <a:buFont typeface="+mj-lt"/>
              <a:buAutoNum type="alphaUcPeriod"/>
              <a:defRPr sz="2600">
                <a:solidFill>
                  <a:schemeClr val="tx1">
                    <a:lumMod val="50000"/>
                  </a:schemeClr>
                </a:solidFill>
              </a:defRPr>
            </a:lvl2pPr>
          </a:lstStyle>
          <a:p>
            <a:pPr lvl="0"/>
            <a:r>
              <a:rPr lang="en-US" dirty="0" smtClean="0"/>
              <a:t>Click to edit Master text styles</a:t>
            </a:r>
          </a:p>
          <a:p>
            <a:pPr lvl="1"/>
            <a:r>
              <a:rPr lang="en-US" dirty="0" smtClean="0"/>
              <a:t>Second level</a:t>
            </a:r>
          </a:p>
        </p:txBody>
      </p:sp>
      <p:sp>
        <p:nvSpPr>
          <p:cNvPr id="10" name="Text Placeholder 2"/>
          <p:cNvSpPr>
            <a:spLocks noGrp="1"/>
          </p:cNvSpPr>
          <p:nvPr>
            <p:ph type="body" sz="quarter" idx="11"/>
          </p:nvPr>
        </p:nvSpPr>
        <p:spPr>
          <a:xfrm>
            <a:off x="777240" y="4392542"/>
            <a:ext cx="13159935" cy="2817411"/>
          </a:xfrm>
        </p:spPr>
        <p:txBody>
          <a:bodyPr/>
          <a:lstStyle>
            <a:lvl1pPr marL="0" indent="0">
              <a:buNone/>
              <a:defRPr sz="2900">
                <a:solidFill>
                  <a:schemeClr val="tx1">
                    <a:lumMod val="50000"/>
                  </a:schemeClr>
                </a:solidFill>
              </a:defRPr>
            </a:lvl1pPr>
            <a:lvl2pPr>
              <a:buClr>
                <a:schemeClr val="accent1"/>
              </a:buClr>
              <a:buFont typeface="+mj-lt"/>
              <a:buAutoNum type="alphaUcPeriod"/>
              <a:defRPr sz="2600">
                <a:solidFill>
                  <a:schemeClr val="tx1">
                    <a:lumMod val="50000"/>
                  </a:schemeClr>
                </a:solidFill>
              </a:defRPr>
            </a:lvl2pPr>
          </a:lstStyle>
          <a:p>
            <a:pPr lvl="0"/>
            <a:r>
              <a:rPr lang="en-US" dirty="0" smtClean="0"/>
              <a:t>Click to edit Master text styles</a:t>
            </a:r>
          </a:p>
          <a:p>
            <a:pPr lvl="1"/>
            <a:r>
              <a:rPr lang="en-US" dirty="0" smtClean="0"/>
              <a:t>Second level</a:t>
            </a:r>
          </a:p>
        </p:txBody>
      </p:sp>
      <p:sp>
        <p:nvSpPr>
          <p:cNvPr id="14" name="Text Placeholder 2"/>
          <p:cNvSpPr>
            <a:spLocks noGrp="1"/>
          </p:cNvSpPr>
          <p:nvPr>
            <p:ph type="body" sz="quarter" idx="12"/>
          </p:nvPr>
        </p:nvSpPr>
        <p:spPr>
          <a:xfrm>
            <a:off x="777240" y="7418658"/>
            <a:ext cx="13159935" cy="1777773"/>
          </a:xfrm>
        </p:spPr>
        <p:txBody>
          <a:bodyPr/>
          <a:lstStyle>
            <a:lvl1pPr marL="0" indent="0">
              <a:buNone/>
              <a:defRPr sz="2900">
                <a:solidFill>
                  <a:schemeClr val="tx1">
                    <a:lumMod val="50000"/>
                  </a:schemeClr>
                </a:solidFill>
              </a:defRPr>
            </a:lvl1pPr>
            <a:lvl2pPr>
              <a:buClr>
                <a:schemeClr val="accent1"/>
              </a:buClr>
              <a:buFont typeface="+mj-lt"/>
              <a:buAutoNum type="alphaUcPeriod"/>
              <a:defRPr sz="2600">
                <a:solidFill>
                  <a:schemeClr val="tx1">
                    <a:lumMod val="50000"/>
                  </a:schemeClr>
                </a:solidFill>
              </a:defRPr>
            </a:lvl2pPr>
          </a:lstStyle>
          <a:p>
            <a:pPr lvl="0"/>
            <a:r>
              <a:rPr lang="en-US" dirty="0" smtClean="0"/>
              <a:t>Click to edit Master text styles</a:t>
            </a:r>
          </a:p>
          <a:p>
            <a:pPr lvl="1"/>
            <a:r>
              <a:rPr lang="en-US" dirty="0" smtClean="0"/>
              <a:t>True</a:t>
            </a:r>
          </a:p>
          <a:p>
            <a:pPr lvl="1"/>
            <a:r>
              <a:rPr lang="en-US" dirty="0" smtClean="0"/>
              <a:t>False</a:t>
            </a:r>
          </a:p>
        </p:txBody>
      </p:sp>
    </p:spTree>
    <p:extLst>
      <p:ext uri="{BB962C8B-B14F-4D97-AF65-F5344CB8AC3E}">
        <p14:creationId xmlns:p14="http://schemas.microsoft.com/office/powerpoint/2010/main" val="2370379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th_Slide">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
        <p:nvSpPr>
          <p:cNvPr id="3" name="Content Placeholder 2"/>
          <p:cNvSpPr>
            <a:spLocks noGrp="1"/>
          </p:cNvSpPr>
          <p:nvPr>
            <p:ph sz="quarter" idx="10"/>
          </p:nvPr>
        </p:nvSpPr>
        <p:spPr>
          <a:xfrm>
            <a:off x="776604" y="2073586"/>
            <a:ext cx="14519275" cy="7073540"/>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hasCustomPrompt="1"/>
          </p:nvPr>
        </p:nvSpPr>
        <p:spPr>
          <a:xfrm>
            <a:off x="777240" y="1209644"/>
            <a:ext cx="14519275" cy="642620"/>
          </a:xfrm>
        </p:spPr>
        <p:txBody>
          <a:bodyPr/>
          <a:lstStyle>
            <a:lvl1pPr marL="0" indent="0">
              <a:buNone/>
              <a:defRPr sz="3800" baseline="0">
                <a:solidFill>
                  <a:srgbClr val="0070C0"/>
                </a:solidFill>
              </a:defRPr>
            </a:lvl1pPr>
            <a:lvl2pPr marL="731520" indent="0">
              <a:buNone/>
              <a:defRPr/>
            </a:lvl2pPr>
            <a:lvl3pPr marL="1463040" indent="0">
              <a:buNone/>
              <a:defRPr/>
            </a:lvl3pPr>
            <a:lvl4pPr marL="2194560" indent="0">
              <a:buNone/>
              <a:defRPr/>
            </a:lvl4pPr>
            <a:lvl5pPr marL="2926080" indent="0">
              <a:buNone/>
              <a:defRPr/>
            </a:lvl5pPr>
          </a:lstStyle>
          <a:p>
            <a:pPr lvl="0"/>
            <a:r>
              <a:rPr lang="en-US" dirty="0" smtClean="0"/>
              <a:t>Click to insert text</a:t>
            </a:r>
          </a:p>
        </p:txBody>
      </p:sp>
    </p:spTree>
    <p:extLst>
      <p:ext uri="{BB962C8B-B14F-4D97-AF65-F5344CB8AC3E}">
        <p14:creationId xmlns:p14="http://schemas.microsoft.com/office/powerpoint/2010/main" val="12430775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6" name="Picture 5"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2221622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1"/>
            <a:ext cx="13990320" cy="1085041"/>
          </a:xfrm>
          <a:prstGeom prst="rect">
            <a:avLst/>
          </a:prstGeom>
        </p:spPr>
        <p:txBody>
          <a:bodyPr vert="horz" lIns="146304" tIns="73152" rIns="146304" bIns="73152"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77240" y="1352159"/>
            <a:ext cx="13990320" cy="8456083"/>
          </a:xfrm>
          <a:prstGeom prst="rect">
            <a:avLst/>
          </a:prstGeom>
        </p:spPr>
        <p:txBody>
          <a:bodyPr vert="horz" lIns="146304" tIns="73152" rIns="146304" bIns="73152" rtlCol="0">
            <a:normAutofit/>
          </a:bodyPr>
          <a:lstStyle/>
          <a:p>
            <a:pPr lvl="0"/>
            <a:r>
              <a:rPr lang="en-US" dirty="0" smtClean="0"/>
              <a:t>Click to edit Master text styles</a:t>
            </a:r>
          </a:p>
          <a:p>
            <a:pPr lvl="1"/>
            <a:r>
              <a:rPr lang="en-US" dirty="0" smtClean="0"/>
              <a:t>Second level</a:t>
            </a:r>
          </a:p>
          <a:p>
            <a:pPr lvl="1"/>
            <a:r>
              <a:rPr lang="en-US" dirty="0" err="1" smtClean="0"/>
              <a:t>ertlkjlkj</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843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6" r:id="rId7"/>
    <p:sldLayoutId id="2147483662" r:id="rId8"/>
    <p:sldLayoutId id="2147483655" r:id="rId9"/>
    <p:sldLayoutId id="2147483656" r:id="rId10"/>
    <p:sldLayoutId id="2147483657" r:id="rId11"/>
    <p:sldLayoutId id="2147483658" r:id="rId12"/>
    <p:sldLayoutId id="2147483659" r:id="rId13"/>
    <p:sldLayoutId id="2147483661" r:id="rId14"/>
    <p:sldLayoutId id="2147483660" r:id="rId15"/>
    <p:sldLayoutId id="2147483677" r:id="rId16"/>
  </p:sldLayoutIdLst>
  <p:timing>
    <p:tnLst>
      <p:par>
        <p:cTn id="1" dur="indefinite" restart="never" nodeType="tmRoot"/>
      </p:par>
    </p:tnLst>
  </p:timing>
  <p:hf hdr="0" ftr="0" dt="0"/>
  <p:txStyles>
    <p:titleStyle>
      <a:lvl1pPr algn="l" defTabSz="731520" rtl="0" eaLnBrk="1" latinLnBrk="0" hangingPunct="1">
        <a:spcBef>
          <a:spcPct val="0"/>
        </a:spcBef>
        <a:buNone/>
        <a:defRPr sz="4500" b="0" i="0" kern="1200">
          <a:solidFill>
            <a:schemeClr val="bg1">
              <a:lumMod val="50000"/>
            </a:schemeClr>
          </a:solidFill>
          <a:latin typeface="Futura Bk BT" pitchFamily="34" charset="0"/>
          <a:ea typeface="+mj-ea"/>
          <a:cs typeface="Futura Bk BT" pitchFamily="34" charset="0"/>
        </a:defRPr>
      </a:lvl1pPr>
    </p:titleStyle>
    <p:bodyStyle>
      <a:lvl1pPr marL="548640" indent="-548640" algn="l" defTabSz="731520" rtl="0" eaLnBrk="1" latinLnBrk="0" hangingPunct="1">
        <a:lnSpc>
          <a:spcPct val="110000"/>
        </a:lnSpc>
        <a:spcBef>
          <a:spcPct val="20000"/>
        </a:spcBef>
        <a:buClr>
          <a:schemeClr val="accent1"/>
        </a:buClr>
        <a:buFont typeface="Arial"/>
        <a:buChar char="•"/>
        <a:defRPr sz="4000" b="0" i="0" kern="1200">
          <a:solidFill>
            <a:schemeClr val="bg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chemeClr val="accent2"/>
        </a:buClr>
        <a:buFont typeface="Arial"/>
        <a:buChar char="•"/>
        <a:defRPr sz="3200" b="0" i="0" kern="1200">
          <a:solidFill>
            <a:schemeClr val="bg1">
              <a:lumMod val="50000"/>
            </a:schemeClr>
          </a:solidFill>
          <a:latin typeface="Futura Lt BT" pitchFamily="34" charset="0"/>
          <a:ea typeface="+mn-ea"/>
          <a:cs typeface="Futura Lt BT" pitchFamily="34" charset="0"/>
        </a:defRPr>
      </a:lvl2pPr>
      <a:lvl3pPr marL="1828800" indent="-365760" algn="l" defTabSz="731520" rtl="0" eaLnBrk="1" latinLnBrk="0" hangingPunct="1">
        <a:lnSpc>
          <a:spcPct val="110000"/>
        </a:lnSpc>
        <a:spcBef>
          <a:spcPct val="20000"/>
        </a:spcBef>
        <a:buClr>
          <a:schemeClr val="accent4"/>
        </a:buClr>
        <a:buFont typeface="Arial"/>
        <a:buChar char="•"/>
        <a:defRPr sz="2900" b="0" i="0" kern="1200">
          <a:solidFill>
            <a:schemeClr val="bg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bg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bg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5.jpg"/><Relationship Id="rId7" Type="http://schemas.openxmlformats.org/officeDocument/2006/relationships/image" Target="../media/image189.jpg"/><Relationship Id="rId2" Type="http://schemas.openxmlformats.org/officeDocument/2006/relationships/image" Target="../media/image184.jp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jpg"/><Relationship Id="rId4" Type="http://schemas.openxmlformats.org/officeDocument/2006/relationships/image" Target="../media/image186.jpg"/></Relationships>
</file>

<file path=ppt/slides/_rels/slide104.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1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8.jpg"/></Relationships>
</file>

<file path=ppt/slides/_rels/slide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5.jpg"/></Relationships>
</file>

<file path=ppt/slides/_rels/slide11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20.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9.jpg"/></Relationships>
</file>

<file path=ppt/slides/_rels/slide12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13.jpg"/><Relationship Id="rId4" Type="http://schemas.openxmlformats.org/officeDocument/2006/relationships/image" Target="../media/image212.jpg"/></Relationships>
</file>

<file path=ppt/slides/_rels/slide123.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5.jpg"/></Relationships>
</file>

<file path=ppt/slides/_rels/slide12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jpeg"/><Relationship Id="rId21" Type="http://schemas.openxmlformats.org/officeDocument/2006/relationships/image" Target="../media/image53.jpe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jpeg"/><Relationship Id="rId50" Type="http://schemas.openxmlformats.org/officeDocument/2006/relationships/image" Target="../media/image82.gif"/><Relationship Id="rId55" Type="http://schemas.openxmlformats.org/officeDocument/2006/relationships/image" Target="../media/image87.jpeg"/><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gif"/><Relationship Id="rId46" Type="http://schemas.openxmlformats.org/officeDocument/2006/relationships/image" Target="../media/image78.png"/><Relationship Id="rId2" Type="http://schemas.openxmlformats.org/officeDocument/2006/relationships/notesSlide" Target="../notesSlides/notesSlide3.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jpeg"/><Relationship Id="rId41" Type="http://schemas.openxmlformats.org/officeDocument/2006/relationships/image" Target="../media/image73.gif"/><Relationship Id="rId54" Type="http://schemas.openxmlformats.org/officeDocument/2006/relationships/image" Target="../media/image86.png"/><Relationship Id="rId1" Type="http://schemas.openxmlformats.org/officeDocument/2006/relationships/slideLayout" Target="../slideLayouts/slideLayout16.xml"/><Relationship Id="rId6" Type="http://schemas.openxmlformats.org/officeDocument/2006/relationships/image" Target="../media/image38.jpeg"/><Relationship Id="rId11" Type="http://schemas.openxmlformats.org/officeDocument/2006/relationships/image" Target="../media/image43.gif"/><Relationship Id="rId24" Type="http://schemas.openxmlformats.org/officeDocument/2006/relationships/image" Target="../media/image56.png"/><Relationship Id="rId32" Type="http://schemas.openxmlformats.org/officeDocument/2006/relationships/image" Target="../media/image64.jpeg"/><Relationship Id="rId37" Type="http://schemas.openxmlformats.org/officeDocument/2006/relationships/image" Target="../media/image69.jpeg"/><Relationship Id="rId40" Type="http://schemas.openxmlformats.org/officeDocument/2006/relationships/image" Target="../media/image72.jpeg"/><Relationship Id="rId45" Type="http://schemas.openxmlformats.org/officeDocument/2006/relationships/image" Target="../media/image77.gif"/><Relationship Id="rId53" Type="http://schemas.openxmlformats.org/officeDocument/2006/relationships/image" Target="../media/image85.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gif"/><Relationship Id="rId10" Type="http://schemas.openxmlformats.org/officeDocument/2006/relationships/image" Target="../media/image42.jpg"/><Relationship Id="rId19" Type="http://schemas.openxmlformats.org/officeDocument/2006/relationships/image" Target="../media/image51.png"/><Relationship Id="rId31" Type="http://schemas.openxmlformats.org/officeDocument/2006/relationships/image" Target="../media/image63.jpeg"/><Relationship Id="rId44" Type="http://schemas.openxmlformats.org/officeDocument/2006/relationships/image" Target="../media/image76.jpeg"/><Relationship Id="rId52" Type="http://schemas.openxmlformats.org/officeDocument/2006/relationships/image" Target="../media/image84.png"/><Relationship Id="rId4" Type="http://schemas.openxmlformats.org/officeDocument/2006/relationships/image" Target="../media/image36.jpg"/><Relationship Id="rId9" Type="http://schemas.openxmlformats.org/officeDocument/2006/relationships/image" Target="../media/image41.gif"/><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jpeg"/><Relationship Id="rId48" Type="http://schemas.openxmlformats.org/officeDocument/2006/relationships/image" Target="../media/image80.png"/><Relationship Id="rId56" Type="http://schemas.openxmlformats.org/officeDocument/2006/relationships/image" Target="../media/image88.jpg"/><Relationship Id="rId8" Type="http://schemas.openxmlformats.org/officeDocument/2006/relationships/image" Target="../media/image40.jpeg"/><Relationship Id="rId51" Type="http://schemas.openxmlformats.org/officeDocument/2006/relationships/image" Target="../media/image83.png"/><Relationship Id="rId3" Type="http://schemas.openxmlformats.org/officeDocument/2006/relationships/image" Target="../media/image35.jpg"/></Relationships>
</file>

<file path=ppt/slides/_rels/slide130.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33.xml.rels><?xml version="1.0" encoding="UTF-8" standalone="yes"?>
<Relationships xmlns="http://schemas.openxmlformats.org/package/2006/relationships"><Relationship Id="rId8" Type="http://schemas.openxmlformats.org/officeDocument/2006/relationships/image" Target="../media/image227.jpeg"/><Relationship Id="rId3" Type="http://schemas.openxmlformats.org/officeDocument/2006/relationships/image" Target="../media/image222.jpeg"/><Relationship Id="rId7" Type="http://schemas.openxmlformats.org/officeDocument/2006/relationships/image" Target="../media/image226.jpeg"/><Relationship Id="rId2" Type="http://schemas.openxmlformats.org/officeDocument/2006/relationships/image" Target="../media/image221.jpg"/><Relationship Id="rId1" Type="http://schemas.openxmlformats.org/officeDocument/2006/relationships/slideLayout" Target="../slideLayouts/slideLayout2.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jpeg"/><Relationship Id="rId9" Type="http://schemas.openxmlformats.org/officeDocument/2006/relationships/image" Target="../media/image228.jpeg"/></Relationships>
</file>

<file path=ppt/slides/_rels/slide134.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0.jpg"/></Relationships>
</file>

<file path=ppt/slides/_rels/slide135.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image" Target="../media/image231.jpg"/><Relationship Id="rId1" Type="http://schemas.openxmlformats.org/officeDocument/2006/relationships/slideLayout" Target="../slideLayouts/slideLayout2.xml"/><Relationship Id="rId4" Type="http://schemas.openxmlformats.org/officeDocument/2006/relationships/image" Target="../media/image233.jpg"/></Relationships>
</file>

<file path=ppt/slides/_rels/slide136.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236.jpg"/><Relationship Id="rId1" Type="http://schemas.openxmlformats.org/officeDocument/2006/relationships/slideLayout" Target="../slideLayouts/slideLayout2.xml"/><Relationship Id="rId6" Type="http://schemas.openxmlformats.org/officeDocument/2006/relationships/image" Target="../media/image229.jpg"/><Relationship Id="rId5" Type="http://schemas.openxmlformats.org/officeDocument/2006/relationships/image" Target="../media/image239.jpg"/><Relationship Id="rId4" Type="http://schemas.openxmlformats.org/officeDocument/2006/relationships/image" Target="../media/image238.jpg"/></Relationships>
</file>

<file path=ppt/slides/_rels/slide139.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40.jpg"/></Relationships>
</file>

<file path=ppt/slides/_rels/slide1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2.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8.jpg"/></Relationships>
</file>

<file path=ppt/slides/_rels/slide3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9.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32.jpeg"/></Relationships>
</file>

<file path=ppt/slides/_rels/slide5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8.jpg"/><Relationship Id="rId4" Type="http://schemas.openxmlformats.org/officeDocument/2006/relationships/image" Target="../media/image137.jpg"/></Relationships>
</file>

<file path=ppt/slides/_rels/slide5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1.jpg"/></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8.jp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90.jp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2.jp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74.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7.jpg"/></Relationships>
</file>

<file path=ppt/slides/_rels/slide7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2.jp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0.jpg"/></Relationships>
</file>

<file path=ppt/slides/_rels/slide87.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3.jpg"/></Relationships>
</file>

<file path=ppt/slides/_rels/slide89.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1339" y="6602897"/>
            <a:ext cx="13213080" cy="1159500"/>
          </a:xfrm>
        </p:spPr>
        <p:txBody>
          <a:bodyPr/>
          <a:lstStyle/>
          <a:p>
            <a:r>
              <a:rPr lang="en-US" dirty="0" smtClean="0"/>
              <a:t>Welcome</a:t>
            </a:r>
            <a:endParaRPr lang="en-US" dirty="0"/>
          </a:p>
        </p:txBody>
      </p:sp>
      <p:sp>
        <p:nvSpPr>
          <p:cNvPr id="2" name="Slide Number Placeholder 1"/>
          <p:cNvSpPr>
            <a:spLocks noGrp="1"/>
          </p:cNvSpPr>
          <p:nvPr>
            <p:ph type="sldNum" sz="quarter" idx="4294967295"/>
          </p:nvPr>
        </p:nvSpPr>
        <p:spPr>
          <a:xfrm>
            <a:off x="11918950" y="9567863"/>
            <a:ext cx="3625850" cy="396875"/>
          </a:xfrm>
          <a:prstGeom prst="rect">
            <a:avLst/>
          </a:prstGeom>
        </p:spPr>
        <p:txBody>
          <a:bodyPr/>
          <a:lstStyle/>
          <a:p>
            <a:fld id="{59FBCBD5-A728-384D-A41B-B8C6FE40EEBE}" type="slidenum">
              <a:rPr lang="en-US" smtClean="0"/>
              <a:pPr/>
              <a:t>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812" y="7762397"/>
            <a:ext cx="2605067" cy="2127803"/>
          </a:xfrm>
          <a:prstGeom prst="rect">
            <a:avLst/>
          </a:prstGeom>
        </p:spPr>
      </p:pic>
      <p:sp>
        <p:nvSpPr>
          <p:cNvPr id="6" name="TextBox 5"/>
          <p:cNvSpPr txBox="1"/>
          <p:nvPr/>
        </p:nvSpPr>
        <p:spPr>
          <a:xfrm>
            <a:off x="4272811" y="2645753"/>
            <a:ext cx="3058851" cy="830997"/>
          </a:xfrm>
          <a:prstGeom prst="rect">
            <a:avLst/>
          </a:prstGeom>
          <a:noFill/>
        </p:spPr>
        <p:txBody>
          <a:bodyPr wrap="none" rtlCol="0">
            <a:spAutoFit/>
          </a:bodyPr>
          <a:lstStyle/>
          <a:p>
            <a:r>
              <a:rPr lang="en-US" sz="4800" b="1" dirty="0" smtClean="0">
                <a:solidFill>
                  <a:schemeClr val="bg2">
                    <a:lumMod val="10000"/>
                  </a:schemeClr>
                </a:solidFill>
                <a:latin typeface="Futura Lt BT" panose="020B0402020204020303"/>
              </a:rPr>
              <a:t>Boot camp</a:t>
            </a:r>
            <a:endParaRPr lang="en-US" sz="4800" b="1" dirty="0">
              <a:solidFill>
                <a:schemeClr val="bg2">
                  <a:lumMod val="10000"/>
                </a:schemeClr>
              </a:solidFill>
              <a:latin typeface="Futura Lt BT" panose="020B0402020204020303"/>
            </a:endParaRPr>
          </a:p>
        </p:txBody>
      </p:sp>
    </p:spTree>
    <p:extLst>
      <p:ext uri="{BB962C8B-B14F-4D97-AF65-F5344CB8AC3E}">
        <p14:creationId xmlns:p14="http://schemas.microsoft.com/office/powerpoint/2010/main" val="1781591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10</a:t>
            </a:fld>
            <a:endParaRPr lang="en-US" dirty="0"/>
          </a:p>
        </p:txBody>
      </p:sp>
      <p:sp>
        <p:nvSpPr>
          <p:cNvPr id="3" name="Title 2"/>
          <p:cNvSpPr>
            <a:spLocks noGrp="1"/>
          </p:cNvSpPr>
          <p:nvPr>
            <p:ph type="title"/>
          </p:nvPr>
        </p:nvSpPr>
        <p:spPr/>
        <p:txBody>
          <a:bodyPr/>
          <a:lstStyle/>
          <a:p>
            <a:r>
              <a:rPr lang="en-US" dirty="0" smtClean="0">
                <a:solidFill>
                  <a:schemeClr val="bg2">
                    <a:lumMod val="10000"/>
                  </a:schemeClr>
                </a:solidFill>
              </a:rPr>
              <a:t>Day 1 Agenda</a:t>
            </a:r>
            <a:endParaRPr lang="en-US" dirty="0">
              <a:solidFill>
                <a:schemeClr val="bg2">
                  <a:lumMod val="1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979214377"/>
              </p:ext>
            </p:extLst>
          </p:nvPr>
        </p:nvGraphicFramePr>
        <p:xfrm>
          <a:off x="1649896" y="1292086"/>
          <a:ext cx="12165495" cy="7832035"/>
        </p:xfrm>
        <a:graphic>
          <a:graphicData uri="http://schemas.openxmlformats.org/drawingml/2006/table">
            <a:tbl>
              <a:tblPr firstRow="1" firstCol="1" bandRow="1">
                <a:tableStyleId>{5C22544A-7EE6-4342-B048-85BDC9FD1C3A}</a:tableStyleId>
              </a:tblPr>
              <a:tblGrid>
                <a:gridCol w="3427156"/>
                <a:gridCol w="4945567"/>
                <a:gridCol w="3792772"/>
              </a:tblGrid>
              <a:tr h="290422">
                <a:tc>
                  <a:txBody>
                    <a:bodyPr/>
                    <a:lstStyle/>
                    <a:p>
                      <a:pPr marL="0" marR="0" algn="ctr">
                        <a:spcBef>
                          <a:spcPts val="0"/>
                        </a:spcBef>
                        <a:spcAft>
                          <a:spcPts val="0"/>
                        </a:spcAft>
                      </a:pPr>
                      <a:r>
                        <a:rPr lang="en-US" sz="1600" kern="50" dirty="0">
                          <a:effectLst/>
                          <a:latin typeface="Futura Lt BT"/>
                        </a:rPr>
                        <a:t>Topic</a:t>
                      </a:r>
                      <a:endParaRPr lang="en-US" sz="1600" kern="50" dirty="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1600" kern="50">
                          <a:effectLst/>
                          <a:latin typeface="Futura Lt BT"/>
                        </a:rPr>
                        <a:t>Topic Description</a:t>
                      </a:r>
                      <a:endParaRPr lang="en-US" sz="1600" kern="5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1600" kern="50">
                          <a:effectLst/>
                          <a:latin typeface="Futura Lt BT"/>
                        </a:rPr>
                        <a:t>Estimated time</a:t>
                      </a:r>
                      <a:endParaRPr lang="en-US" sz="1600" kern="50">
                        <a:effectLst/>
                        <a:latin typeface="Futura Lt BT"/>
                        <a:ea typeface="DejaVu Sans"/>
                        <a:cs typeface="DejaVu Sans"/>
                      </a:endParaRPr>
                    </a:p>
                  </a:txBody>
                  <a:tcPr marL="68580" marR="68580" marT="0" marB="0"/>
                </a:tc>
              </a:tr>
              <a:tr h="383067">
                <a:tc>
                  <a:txBody>
                    <a:bodyPr/>
                    <a:lstStyle/>
                    <a:p>
                      <a:pPr marL="0" marR="0">
                        <a:spcBef>
                          <a:spcPts val="0"/>
                        </a:spcBef>
                        <a:spcAft>
                          <a:spcPts val="0"/>
                        </a:spcAft>
                      </a:pPr>
                      <a:r>
                        <a:rPr lang="en-US" sz="1600" kern="50" dirty="0">
                          <a:effectLst/>
                          <a:latin typeface="Futura Lt BT"/>
                        </a:rPr>
                        <a:t>EM7 Intro</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Overview of Sciencelogic Platform</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9am - 9:15</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499652">
                <a:tc>
                  <a:txBody>
                    <a:bodyPr/>
                    <a:lstStyle/>
                    <a:p>
                      <a:r>
                        <a:rPr lang="en-US" sz="1600">
                          <a:effectLst/>
                          <a:latin typeface="Futura Lt BT"/>
                        </a:rPr>
                        <a:t>ScienceLogic architectures</a:t>
                      </a:r>
                    </a:p>
                    <a:p>
                      <a:pPr marL="0" marR="0">
                        <a:spcBef>
                          <a:spcPts val="0"/>
                        </a:spcBef>
                        <a:spcAft>
                          <a:spcPts val="0"/>
                        </a:spcAft>
                      </a:pPr>
                      <a:r>
                        <a:rPr lang="en-US" sz="1600" kern="50">
                          <a:effectLst/>
                          <a:latin typeface="Futura Lt BT"/>
                        </a:rPr>
                        <a:t> </a:t>
                      </a:r>
                      <a:endParaRPr lang="en-US" sz="16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Appliances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Architectures supported</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9:15 – 10:15</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383067">
                <a:tc>
                  <a:txBody>
                    <a:bodyPr/>
                    <a:lstStyle/>
                    <a:p>
                      <a:r>
                        <a:rPr lang="en-US" sz="1600" dirty="0">
                          <a:effectLst/>
                          <a:latin typeface="Futura Lt BT"/>
                        </a:rPr>
                        <a:t>BREAK</a:t>
                      </a: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 </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10:15 – 10:30</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1249128">
                <a:tc>
                  <a:txBody>
                    <a:bodyPr/>
                    <a:lstStyle/>
                    <a:p>
                      <a:pPr marL="0" marR="0">
                        <a:spcBef>
                          <a:spcPts val="0"/>
                        </a:spcBef>
                        <a:spcAft>
                          <a:spcPts val="0"/>
                        </a:spcAft>
                      </a:pPr>
                      <a:r>
                        <a:rPr lang="en-US" sz="1600" kern="50" dirty="0">
                          <a:effectLst/>
                          <a:latin typeface="Futura Lt BT"/>
                        </a:rPr>
                        <a:t>Adding and removing devices</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Credentials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Organizations / Customization</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Users / hooks / Keys / vendors / external contacts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Discovery</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10:30 – 12:00</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757805">
                <a:tc>
                  <a:txBody>
                    <a:bodyPr/>
                    <a:lstStyle/>
                    <a:p>
                      <a:pPr marL="0" marR="0">
                        <a:spcBef>
                          <a:spcPts val="0"/>
                        </a:spcBef>
                        <a:spcAft>
                          <a:spcPts val="0"/>
                        </a:spcAft>
                      </a:pPr>
                      <a:r>
                        <a:rPr lang="en-US" sz="1600" kern="50" dirty="0">
                          <a:effectLst/>
                          <a:latin typeface="Futura Lt BT"/>
                        </a:rPr>
                        <a:t>LUNCH</a:t>
                      </a:r>
                      <a:endParaRPr lang="en-US" sz="1600" kern="50" dirty="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 </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12:00 – 1:00</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999303">
                <a:tc>
                  <a:txBody>
                    <a:bodyPr/>
                    <a:lstStyle/>
                    <a:p>
                      <a:pPr marL="0" marR="0">
                        <a:spcBef>
                          <a:spcPts val="0"/>
                        </a:spcBef>
                        <a:spcAft>
                          <a:spcPts val="0"/>
                        </a:spcAft>
                      </a:pPr>
                      <a:r>
                        <a:rPr lang="en-US" sz="1600" kern="50" dirty="0">
                          <a:effectLst/>
                          <a:latin typeface="Futura Lt BT"/>
                        </a:rPr>
                        <a:t>Device Administration</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Device Reports Panel (Graph) Tabs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Device Administration Panel (Wrench) tabs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Global Views of devices</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1:00 – 2:00</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1998604">
                <a:tc>
                  <a:txBody>
                    <a:bodyPr/>
                    <a:lstStyle/>
                    <a:p>
                      <a:pPr marL="0" marR="0">
                        <a:spcBef>
                          <a:spcPts val="0"/>
                        </a:spcBef>
                        <a:spcAft>
                          <a:spcPts val="0"/>
                        </a:spcAft>
                      </a:pPr>
                      <a:r>
                        <a:rPr lang="en-US" sz="1600" kern="50" dirty="0">
                          <a:effectLst/>
                          <a:latin typeface="Futura Lt BT"/>
                        </a:rPr>
                        <a:t>Device monitors</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Domain Name</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Email Round-Trip</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SOAP/XML Transaction</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SSL Certificates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System Process</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TCP/IP Port</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Web Content</a:t>
                      </a:r>
                    </a:p>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Windows Service</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a:solidFill>
                            <a:schemeClr val="bg2">
                              <a:lumMod val="10000"/>
                            </a:schemeClr>
                          </a:solidFill>
                          <a:effectLst/>
                          <a:latin typeface="Futura Lt BT"/>
                        </a:rPr>
                        <a:t>2:00 – 2:30</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392434">
                <a:tc>
                  <a:txBody>
                    <a:bodyPr/>
                    <a:lstStyle/>
                    <a:p>
                      <a:pPr marL="0" marR="0">
                        <a:spcBef>
                          <a:spcPts val="0"/>
                        </a:spcBef>
                        <a:spcAft>
                          <a:spcPts val="0"/>
                        </a:spcAft>
                      </a:pPr>
                      <a:r>
                        <a:rPr lang="en-US" sz="1600" kern="50" dirty="0">
                          <a:effectLst/>
                          <a:latin typeface="Futura Lt BT"/>
                        </a:rPr>
                        <a:t>BREAK</a:t>
                      </a:r>
                      <a:endParaRPr lang="en-US" sz="1600" kern="50" dirty="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 </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2:30 – 2:45</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r h="392434">
                <a:tc>
                  <a:txBody>
                    <a:bodyPr/>
                    <a:lstStyle/>
                    <a:p>
                      <a:pPr marL="0" marR="0">
                        <a:spcBef>
                          <a:spcPts val="0"/>
                        </a:spcBef>
                        <a:spcAft>
                          <a:spcPts val="0"/>
                        </a:spcAft>
                      </a:pPr>
                      <a:r>
                        <a:rPr lang="en-US" sz="1600" kern="50" dirty="0">
                          <a:effectLst/>
                          <a:latin typeface="Futura Lt BT"/>
                        </a:rPr>
                        <a:t>Templates</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a:solidFill>
                            <a:schemeClr val="bg2">
                              <a:lumMod val="10000"/>
                            </a:schemeClr>
                          </a:solidFill>
                          <a:effectLst/>
                          <a:latin typeface="Futura Lt BT"/>
                        </a:rPr>
                        <a:t>Create/Apply device templates</a:t>
                      </a:r>
                      <a:endParaRPr lang="en-US" sz="1600" kern="5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2:45 – 3:20</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r h="486119">
                <a:tc>
                  <a:txBody>
                    <a:bodyPr/>
                    <a:lstStyle/>
                    <a:p>
                      <a:pPr marL="0" marR="0">
                        <a:spcBef>
                          <a:spcPts val="0"/>
                        </a:spcBef>
                        <a:spcAft>
                          <a:spcPts val="0"/>
                        </a:spcAft>
                      </a:pPr>
                      <a:r>
                        <a:rPr lang="en-US" sz="1600" kern="50" dirty="0">
                          <a:effectLst/>
                          <a:latin typeface="Futura Lt BT"/>
                        </a:rPr>
                        <a:t>Device Groups</a:t>
                      </a:r>
                      <a:endParaRPr lang="en-US" sz="16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1600" kern="50" dirty="0">
                          <a:solidFill>
                            <a:schemeClr val="bg2">
                              <a:lumMod val="10000"/>
                            </a:schemeClr>
                          </a:solidFill>
                          <a:effectLst/>
                          <a:latin typeface="Futura Lt BT"/>
                        </a:rPr>
                        <a:t>Create/Rules/Uses</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600" kern="50" dirty="0">
                          <a:solidFill>
                            <a:schemeClr val="bg2">
                              <a:lumMod val="10000"/>
                            </a:schemeClr>
                          </a:solidFill>
                          <a:effectLst/>
                          <a:latin typeface="Futura Lt BT"/>
                        </a:rPr>
                        <a:t>3:20 – 4:00</a:t>
                      </a:r>
                      <a:endParaRPr lang="en-US" sz="16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153659418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3254693" y="2924387"/>
            <a:ext cx="9035415" cy="1222376"/>
          </a:xfrm>
        </p:spPr>
        <p:txBody>
          <a:bodyPr>
            <a:normAutofit/>
          </a:bodyPr>
          <a:lstStyle/>
          <a:p>
            <a:pPr algn="ctr"/>
            <a:r>
              <a:rPr lang="en-US" sz="5100" dirty="0" smtClean="0">
                <a:solidFill>
                  <a:schemeClr val="tx1">
                    <a:lumMod val="50000"/>
                  </a:schemeClr>
                </a:solidFill>
              </a:rPr>
              <a:t>Device Monitors</a:t>
            </a:r>
            <a:endParaRPr lang="en-US" sz="5100" dirty="0">
              <a:solidFill>
                <a:schemeClr val="tx1">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392" y="3979189"/>
            <a:ext cx="3832016" cy="3469651"/>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100</a:t>
            </a:fld>
            <a:endParaRPr lang="en-US" dirty="0"/>
          </a:p>
        </p:txBody>
      </p:sp>
    </p:spTree>
    <p:extLst>
      <p:ext uri="{BB962C8B-B14F-4D97-AF65-F5344CB8AC3E}">
        <p14:creationId xmlns:p14="http://schemas.microsoft.com/office/powerpoint/2010/main" val="293767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247"/>
          <a:stretch/>
        </p:blipFill>
        <p:spPr>
          <a:xfrm>
            <a:off x="8613913" y="1135898"/>
            <a:ext cx="6912892" cy="8251501"/>
          </a:xfrm>
          <a:prstGeom prst="rect">
            <a:avLst/>
          </a:prstGeom>
        </p:spPr>
      </p:pic>
      <p:sp>
        <p:nvSpPr>
          <p:cNvPr id="3" name="Content Placeholder 2"/>
          <p:cNvSpPr>
            <a:spLocks noGrp="1"/>
          </p:cNvSpPr>
          <p:nvPr>
            <p:ph idx="1"/>
          </p:nvPr>
        </p:nvSpPr>
        <p:spPr>
          <a:xfrm>
            <a:off x="475968" y="1085042"/>
            <a:ext cx="10907649" cy="7749249"/>
          </a:xfrm>
        </p:spPr>
        <p:txBody>
          <a:bodyPr>
            <a:normAutofit/>
          </a:bodyPr>
          <a:lstStyle/>
          <a:p>
            <a:pPr>
              <a:buFont typeface="Arial" panose="020B0604020202020204" pitchFamily="34" charset="0"/>
              <a:buChar char="•"/>
            </a:pPr>
            <a:r>
              <a:rPr lang="en-US" sz="3600" dirty="0" smtClean="0"/>
              <a:t>What is a Monitoring Policy?</a:t>
            </a:r>
          </a:p>
          <a:p>
            <a:pPr>
              <a:buFont typeface="Arial" panose="020B0604020202020204" pitchFamily="34" charset="0"/>
              <a:buChar char="•"/>
            </a:pPr>
            <a:r>
              <a:rPr lang="en-US" sz="3600" dirty="0" smtClean="0"/>
              <a:t>Create </a:t>
            </a:r>
            <a:r>
              <a:rPr lang="en-US" sz="3600" dirty="0"/>
              <a:t>different monitoring policies on a </a:t>
            </a:r>
            <a:r>
              <a:rPr lang="en-US" sz="3600" dirty="0" smtClean="0"/>
              <a:t>device</a:t>
            </a:r>
          </a:p>
          <a:p>
            <a:pPr>
              <a:buFont typeface="Arial" panose="020B0604020202020204" pitchFamily="34" charset="0"/>
              <a:buChar char="•"/>
            </a:pPr>
            <a:r>
              <a:rPr lang="en-US" sz="3600" dirty="0" smtClean="0"/>
              <a:t>Bulk Creation of monitoring policies</a:t>
            </a:r>
            <a:endParaRPr lang="en-US" sz="3600" dirty="0"/>
          </a:p>
          <a:p>
            <a:pPr>
              <a:buFont typeface="Arial" panose="020B0604020202020204" pitchFamily="34" charset="0"/>
              <a:buChar char="•"/>
            </a:pPr>
            <a:r>
              <a:rPr lang="en-US" sz="3600" dirty="0" smtClean="0"/>
              <a:t>View the monitoring policies</a:t>
            </a:r>
          </a:p>
          <a:p>
            <a:pPr>
              <a:buFont typeface="Arial" panose="020B0604020202020204" pitchFamily="34" charset="0"/>
              <a:buChar char="•"/>
            </a:pPr>
            <a:r>
              <a:rPr lang="en-US" sz="3600" dirty="0" smtClean="0"/>
              <a:t>Delete monitoring policies</a:t>
            </a:r>
          </a:p>
          <a:p>
            <a:pPr marL="0" indent="0">
              <a:buNone/>
            </a:pPr>
            <a:endParaRPr lang="en-US" sz="3600" dirty="0" smtClean="0"/>
          </a:p>
          <a:p>
            <a:endParaRPr lang="en-US" sz="3600" dirty="0" smtClean="0"/>
          </a:p>
          <a:p>
            <a:endParaRPr lang="en-US" sz="3600"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1954277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Clr>
                <a:srgbClr val="C00000"/>
              </a:buClr>
              <a:buNone/>
            </a:pPr>
            <a:r>
              <a:rPr lang="en-US" sz="3200" dirty="0"/>
              <a:t>For each device in EM7 you can define the following types of monitoring policies:</a:t>
            </a:r>
          </a:p>
          <a:p>
            <a:pPr lvl="1">
              <a:buClr>
                <a:schemeClr val="accent1"/>
              </a:buClr>
            </a:pPr>
            <a:r>
              <a:rPr lang="en-US" sz="2600" dirty="0"/>
              <a:t>Domain Name</a:t>
            </a:r>
          </a:p>
          <a:p>
            <a:pPr lvl="1">
              <a:buClr>
                <a:schemeClr val="accent1"/>
              </a:buClr>
            </a:pPr>
            <a:r>
              <a:rPr lang="en-US" sz="2600" dirty="0"/>
              <a:t>Email Round-Trip</a:t>
            </a:r>
          </a:p>
          <a:p>
            <a:pPr lvl="1">
              <a:buClr>
                <a:schemeClr val="accent1"/>
              </a:buClr>
            </a:pPr>
            <a:r>
              <a:rPr lang="en-US" sz="2600" dirty="0"/>
              <a:t>SOAP/XML Transaction</a:t>
            </a:r>
          </a:p>
          <a:p>
            <a:pPr lvl="1">
              <a:buClr>
                <a:schemeClr val="accent1"/>
              </a:buClr>
            </a:pPr>
            <a:r>
              <a:rPr lang="en-US" sz="2600" dirty="0"/>
              <a:t>SSL Certificates</a:t>
            </a:r>
          </a:p>
          <a:p>
            <a:pPr lvl="1">
              <a:buClr>
                <a:schemeClr val="accent1"/>
              </a:buClr>
            </a:pPr>
            <a:r>
              <a:rPr lang="en-US" sz="2600" dirty="0"/>
              <a:t>System Process</a:t>
            </a:r>
          </a:p>
          <a:p>
            <a:pPr lvl="1">
              <a:buClr>
                <a:schemeClr val="accent1"/>
              </a:buClr>
            </a:pPr>
            <a:r>
              <a:rPr lang="en-US" sz="2600" dirty="0"/>
              <a:t>TCP/IP Port</a:t>
            </a:r>
          </a:p>
          <a:p>
            <a:pPr lvl="1">
              <a:buClr>
                <a:schemeClr val="accent1"/>
              </a:buClr>
            </a:pPr>
            <a:r>
              <a:rPr lang="en-US" sz="2600" dirty="0"/>
              <a:t>Web Content</a:t>
            </a:r>
          </a:p>
          <a:p>
            <a:pPr lvl="1">
              <a:buClr>
                <a:schemeClr val="accent1"/>
              </a:buClr>
            </a:pPr>
            <a:r>
              <a:rPr lang="en-US" sz="2600" dirty="0"/>
              <a:t>Windows Service</a:t>
            </a:r>
          </a:p>
          <a:p>
            <a:pPr marL="0" indent="0">
              <a:buClr>
                <a:srgbClr val="C00000"/>
              </a:buClr>
              <a:buNone/>
            </a:pPr>
            <a:r>
              <a:rPr lang="en-US" sz="3200" dirty="0"/>
              <a:t>3 Methods to Create a Monitoring Policy:</a:t>
            </a:r>
          </a:p>
          <a:p>
            <a:pPr lvl="1">
              <a:buClr>
                <a:schemeClr val="accent1"/>
              </a:buClr>
            </a:pPr>
            <a:r>
              <a:rPr lang="en-US" sz="2600" dirty="0"/>
              <a:t>Device Administration &gt; Monitors</a:t>
            </a:r>
          </a:p>
          <a:p>
            <a:pPr lvl="1">
              <a:buClr>
                <a:schemeClr val="accent1"/>
              </a:buClr>
            </a:pPr>
            <a:r>
              <a:rPr lang="en-US" sz="2600" dirty="0"/>
              <a:t>Registry &gt; Monitors</a:t>
            </a:r>
          </a:p>
          <a:p>
            <a:pPr lvl="1">
              <a:buClr>
                <a:schemeClr val="accent1"/>
              </a:buClr>
            </a:pPr>
            <a:r>
              <a:rPr lang="en-US" sz="2600" dirty="0"/>
              <a:t>Device Templates</a:t>
            </a:r>
          </a:p>
          <a:p>
            <a:pPr marL="0" indent="0">
              <a:buClr>
                <a:srgbClr val="C00000"/>
              </a:buClr>
              <a:buNone/>
            </a:pPr>
            <a:r>
              <a:rPr lang="en-US" sz="3200" dirty="0">
                <a:cs typeface="+mn-cs"/>
              </a:rPr>
              <a:t>All Monitoring Policies have built-in “Internal” events for healthy and fault</a:t>
            </a:r>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What is a Monitoring Policy?</a:t>
            </a:r>
            <a:endParaRPr lang="en-US" dirty="0">
              <a:solidFill>
                <a:schemeClr val="tx1">
                  <a:lumMod val="50000"/>
                </a:schemeClr>
              </a:solidFill>
            </a:endParaRPr>
          </a:p>
        </p:txBody>
      </p:sp>
      <p:pic>
        <p:nvPicPr>
          <p:cNvPr id="6" name="Picture 5" descr="monitoring.jpg"/>
          <p:cNvPicPr>
            <a:picLocks noChangeAspect="1"/>
          </p:cNvPicPr>
          <p:nvPr/>
        </p:nvPicPr>
        <p:blipFill>
          <a:blip r:embed="rId3" cstate="print"/>
          <a:stretch>
            <a:fillRect/>
          </a:stretch>
        </p:blipFill>
        <p:spPr>
          <a:xfrm>
            <a:off x="10109932" y="3085436"/>
            <a:ext cx="4225564" cy="2730669"/>
          </a:xfrm>
          <a:prstGeom prst="rect">
            <a:avLst/>
          </a:prstGeom>
        </p:spPr>
      </p:pic>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102</a:t>
            </a:fld>
            <a:endParaRPr lang="en-US" dirty="0"/>
          </a:p>
        </p:txBody>
      </p:sp>
    </p:spTree>
    <p:extLst>
      <p:ext uri="{BB962C8B-B14F-4D97-AF65-F5344CB8AC3E}">
        <p14:creationId xmlns:p14="http://schemas.microsoft.com/office/powerpoint/2010/main" val="33727793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Creating Monitoring Policy</a:t>
            </a:r>
          </a:p>
        </p:txBody>
      </p:sp>
      <p:sp>
        <p:nvSpPr>
          <p:cNvPr id="4" name="Text Placeholder 3"/>
          <p:cNvSpPr txBox="1">
            <a:spLocks/>
          </p:cNvSpPr>
          <p:nvPr/>
        </p:nvSpPr>
        <p:spPr>
          <a:xfrm>
            <a:off x="475970" y="1324333"/>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Administration &gt; Monitors &gt; Create</a:t>
            </a:r>
          </a:p>
        </p:txBody>
      </p:sp>
      <p:grpSp>
        <p:nvGrpSpPr>
          <p:cNvPr id="18" name="Group 17"/>
          <p:cNvGrpSpPr/>
          <p:nvPr/>
        </p:nvGrpSpPr>
        <p:grpSpPr>
          <a:xfrm>
            <a:off x="10942863" y="3539916"/>
            <a:ext cx="4218620" cy="3251693"/>
            <a:chOff x="11266420" y="2589478"/>
            <a:chExt cx="4218620" cy="325169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8450" y="2673260"/>
              <a:ext cx="454102" cy="416261"/>
            </a:xfrm>
            <a:prstGeom prst="rect">
              <a:avLst/>
            </a:prstGeom>
          </p:spPr>
        </p:pic>
        <p:sp>
          <p:nvSpPr>
            <p:cNvPr id="6" name="TextBox 5"/>
            <p:cNvSpPr txBox="1"/>
            <p:nvPr/>
          </p:nvSpPr>
          <p:spPr>
            <a:xfrm>
              <a:off x="11827077" y="2589478"/>
              <a:ext cx="2241319" cy="538609"/>
            </a:xfrm>
            <a:prstGeom prst="rect">
              <a:avLst/>
            </a:prstGeom>
            <a:noFill/>
          </p:spPr>
          <p:txBody>
            <a:bodyPr wrap="none" rtlCol="0">
              <a:spAutoFit/>
            </a:bodyPr>
            <a:lstStyle/>
            <a:p>
              <a:r>
                <a:rPr lang="en-US" dirty="0" smtClean="0">
                  <a:solidFill>
                    <a:srgbClr val="4C5455"/>
                  </a:solidFill>
                  <a:latin typeface="Futura Lt BT" panose="020B0402020204020303" pitchFamily="34" charset="0"/>
                </a:rPr>
                <a:t>= Edit Policy</a:t>
              </a:r>
              <a:endParaRPr lang="en-US" dirty="0">
                <a:solidFill>
                  <a:srgbClr val="4C5455"/>
                </a:solidFill>
                <a:latin typeface="Futura Lt BT" panose="020B0402020204020303" pitchFamily="34" charset="0"/>
              </a:endParaRPr>
            </a:p>
          </p:txBody>
        </p:sp>
        <p:sp>
          <p:nvSpPr>
            <p:cNvPr id="7" name="TextBox 6"/>
            <p:cNvSpPr txBox="1"/>
            <p:nvPr/>
          </p:nvSpPr>
          <p:spPr>
            <a:xfrm>
              <a:off x="11827077" y="3299782"/>
              <a:ext cx="3657963" cy="541687"/>
            </a:xfrm>
            <a:prstGeom prst="rect">
              <a:avLst/>
            </a:prstGeom>
            <a:noFill/>
          </p:spPr>
          <p:txBody>
            <a:bodyPr wrap="none" rtlCol="0">
              <a:spAutoFit/>
            </a:bodyPr>
            <a:lstStyle/>
            <a:p>
              <a:r>
                <a:rPr lang="en-US" dirty="0" smtClean="0">
                  <a:solidFill>
                    <a:srgbClr val="4C5455"/>
                  </a:solidFill>
                  <a:latin typeface="Futura Lt BT" panose="020B0402020204020303" pitchFamily="34" charset="0"/>
                </a:rPr>
                <a:t>= Performance View</a:t>
              </a:r>
              <a:endParaRPr lang="en-US" dirty="0">
                <a:solidFill>
                  <a:srgbClr val="4C5455"/>
                </a:solidFill>
                <a:latin typeface="Futura Lt BT" panose="020B04020202040203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8450" y="3415979"/>
              <a:ext cx="454102" cy="3092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6420" y="4029118"/>
              <a:ext cx="486132" cy="445622"/>
            </a:xfrm>
            <a:prstGeom prst="rect">
              <a:avLst/>
            </a:prstGeom>
          </p:spPr>
        </p:pic>
        <p:sp>
          <p:nvSpPr>
            <p:cNvPr id="10" name="TextBox 9"/>
            <p:cNvSpPr txBox="1"/>
            <p:nvPr/>
          </p:nvSpPr>
          <p:spPr>
            <a:xfrm>
              <a:off x="11752552" y="3981084"/>
              <a:ext cx="2632452" cy="538609"/>
            </a:xfrm>
            <a:prstGeom prst="rect">
              <a:avLst/>
            </a:prstGeom>
            <a:noFill/>
          </p:spPr>
          <p:txBody>
            <a:bodyPr wrap="none" rtlCol="0">
              <a:spAutoFit/>
            </a:bodyPr>
            <a:lstStyle/>
            <a:p>
              <a:r>
                <a:rPr lang="en-US" dirty="0" smtClean="0">
                  <a:solidFill>
                    <a:srgbClr val="4C5455"/>
                  </a:solidFill>
                  <a:latin typeface="Futura Lt BT" panose="020B0402020204020303" pitchFamily="34" charset="0"/>
                </a:rPr>
                <a:t>= Execute now</a:t>
              </a:r>
              <a:endParaRPr lang="en-US" dirty="0">
                <a:solidFill>
                  <a:srgbClr val="4C5455"/>
                </a:solidFill>
                <a:latin typeface="Futura Lt BT" panose="020B0402020204020303"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9427" y="4714031"/>
              <a:ext cx="453125" cy="367935"/>
            </a:xfrm>
            <a:prstGeom prst="rect">
              <a:avLst/>
            </a:prstGeom>
          </p:spPr>
        </p:pic>
        <p:sp>
          <p:nvSpPr>
            <p:cNvPr id="12" name="TextBox 11"/>
            <p:cNvSpPr txBox="1"/>
            <p:nvPr/>
          </p:nvSpPr>
          <p:spPr>
            <a:xfrm>
              <a:off x="11752552" y="4627154"/>
              <a:ext cx="2920993" cy="538609"/>
            </a:xfrm>
            <a:prstGeom prst="rect">
              <a:avLst/>
            </a:prstGeom>
            <a:noFill/>
          </p:spPr>
          <p:txBody>
            <a:bodyPr wrap="none" rtlCol="0">
              <a:spAutoFit/>
            </a:bodyPr>
            <a:lstStyle/>
            <a:p>
              <a:r>
                <a:rPr lang="en-US" dirty="0" smtClean="0">
                  <a:solidFill>
                    <a:srgbClr val="4C5455"/>
                  </a:solidFill>
                  <a:latin typeface="Futura Lt BT" panose="020B0402020204020303" pitchFamily="34" charset="0"/>
                </a:rPr>
                <a:t>= Delete Monitor</a:t>
              </a:r>
              <a:endParaRPr lang="en-US" dirty="0">
                <a:solidFill>
                  <a:srgbClr val="4C5455"/>
                </a:solidFill>
                <a:latin typeface="Futura Lt BT" panose="020B0402020204020303" pitchFamily="34" charset="0"/>
              </a:endParaRPr>
            </a:p>
          </p:txBody>
        </p:sp>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6420" y="5475725"/>
              <a:ext cx="1505903" cy="26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2835112" y="5302562"/>
              <a:ext cx="1619354" cy="538609"/>
            </a:xfrm>
            <a:prstGeom prst="rect">
              <a:avLst/>
            </a:prstGeom>
            <a:noFill/>
          </p:spPr>
          <p:txBody>
            <a:bodyPr wrap="none" rtlCol="0">
              <a:spAutoFit/>
            </a:bodyPr>
            <a:lstStyle/>
            <a:p>
              <a:r>
                <a:rPr lang="en-US" dirty="0" smtClean="0">
                  <a:solidFill>
                    <a:srgbClr val="4C5455"/>
                  </a:solidFill>
                  <a:latin typeface="Futura Lt BT" panose="020B0402020204020303" pitchFamily="34" charset="0"/>
                </a:rPr>
                <a:t>= Create</a:t>
              </a:r>
              <a:endParaRPr lang="en-US" dirty="0">
                <a:solidFill>
                  <a:srgbClr val="4C5455"/>
                </a:solidFill>
                <a:latin typeface="Futura Lt BT" panose="020B0402020204020303" pitchFamily="34" charset="0"/>
              </a:endParaRPr>
            </a:p>
          </p:txBody>
        </p:sp>
      </p:grpSp>
      <p:sp>
        <p:nvSpPr>
          <p:cNvPr id="19" name="TextBox 1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686" y="2182961"/>
            <a:ext cx="9515475" cy="6734175"/>
          </a:xfrm>
          <a:prstGeom prst="rect">
            <a:avLst/>
          </a:prstGeom>
        </p:spPr>
      </p:pic>
      <p:sp>
        <p:nvSpPr>
          <p:cNvPr id="16" name="Oval 15"/>
          <p:cNvSpPr/>
          <p:nvPr/>
        </p:nvSpPr>
        <p:spPr>
          <a:xfrm>
            <a:off x="7157943" y="4963481"/>
            <a:ext cx="1816445" cy="4045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4"/>
          </p:nvPr>
        </p:nvSpPr>
        <p:spPr/>
        <p:txBody>
          <a:bodyPr/>
          <a:lstStyle/>
          <a:p>
            <a:fld id="{59FBCBD5-A728-384D-A41B-B8C6FE40EEBE}" type="slidenum">
              <a:rPr lang="en-US" smtClean="0"/>
              <a:pPr/>
              <a:t>103</a:t>
            </a:fld>
            <a:endParaRPr lang="en-US" dirty="0"/>
          </a:p>
        </p:txBody>
      </p:sp>
    </p:spTree>
    <p:extLst>
      <p:ext uri="{BB962C8B-B14F-4D97-AF65-F5344CB8AC3E}">
        <p14:creationId xmlns:p14="http://schemas.microsoft.com/office/powerpoint/2010/main" val="10918653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TCP/IP Port Monitor: Per Device Create</a:t>
            </a:r>
          </a:p>
        </p:txBody>
      </p:sp>
      <p:sp>
        <p:nvSpPr>
          <p:cNvPr id="4" name="Text Placeholder 3"/>
          <p:cNvSpPr txBox="1">
            <a:spLocks/>
          </p:cNvSpPr>
          <p:nvPr/>
        </p:nvSpPr>
        <p:spPr>
          <a:xfrm>
            <a:off x="475969" y="1311597"/>
            <a:ext cx="14742737" cy="728218"/>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solidFill>
                  <a:schemeClr val="accent1"/>
                </a:solidFill>
              </a:rPr>
              <a:t>Device Administration &gt; Monitors &gt; Create &gt; Create TCP/IP </a:t>
            </a:r>
            <a:r>
              <a:rPr lang="en-US" sz="3200" dirty="0" smtClean="0">
                <a:solidFill>
                  <a:schemeClr val="accent1"/>
                </a:solidFill>
              </a:rPr>
              <a:t>Port Policy</a:t>
            </a:r>
            <a:endParaRPr lang="en-US" sz="3200" dirty="0">
              <a:solidFill>
                <a:schemeClr val="accent1"/>
              </a:solidFill>
            </a:endParaRPr>
          </a:p>
        </p:txBody>
      </p:sp>
      <p:sp>
        <p:nvSpPr>
          <p:cNvPr id="21" name="TextBox 20"/>
          <p:cNvSpPr txBox="1"/>
          <p:nvPr/>
        </p:nvSpPr>
        <p:spPr>
          <a:xfrm>
            <a:off x="478300" y="2952757"/>
            <a:ext cx="3746695" cy="1348061"/>
          </a:xfrm>
          <a:prstGeom prst="rect">
            <a:avLst/>
          </a:prstGeom>
          <a:noFill/>
        </p:spPr>
        <p:txBody>
          <a:bodyPr wrap="square" lIns="146304" tIns="73152" rIns="146304" bIns="73152" rtlCol="0">
            <a:spAutoFit/>
          </a:bodyPr>
          <a:lstStyle/>
          <a:p>
            <a:pPr>
              <a:buClr>
                <a:srgbClr val="C00000"/>
              </a:buClr>
              <a:buSzPct val="65000"/>
            </a:pPr>
            <a:r>
              <a:rPr lang="en-US" sz="2600" dirty="0">
                <a:solidFill>
                  <a:schemeClr val="tx1">
                    <a:lumMod val="50000"/>
                  </a:schemeClr>
                </a:solidFill>
                <a:latin typeface="Futura Lt BT" panose="020B0402020204020303" pitchFamily="34" charset="0"/>
              </a:rPr>
              <a:t>All monitoring policy checks run every 5 minutes</a:t>
            </a: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810" y="2157489"/>
            <a:ext cx="9515475" cy="6734175"/>
          </a:xfrm>
          <a:prstGeom prst="rect">
            <a:avLst/>
          </a:prstGeom>
        </p:spPr>
      </p:pic>
      <p:sp>
        <p:nvSpPr>
          <p:cNvPr id="19" name="Rectangle 18"/>
          <p:cNvSpPr/>
          <p:nvPr/>
        </p:nvSpPr>
        <p:spPr>
          <a:xfrm>
            <a:off x="11808894" y="5028122"/>
            <a:ext cx="2244192" cy="2394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055" y="4928575"/>
            <a:ext cx="8188204" cy="3737123"/>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104</a:t>
            </a:fld>
            <a:endParaRPr lang="en-US" dirty="0"/>
          </a:p>
        </p:txBody>
      </p:sp>
    </p:spTree>
    <p:extLst>
      <p:ext uri="{BB962C8B-B14F-4D97-AF65-F5344CB8AC3E}">
        <p14:creationId xmlns:p14="http://schemas.microsoft.com/office/powerpoint/2010/main" val="12734452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TCP/IP Port Monitor: Bulk Create</a:t>
            </a:r>
          </a:p>
        </p:txBody>
      </p:sp>
      <p:sp>
        <p:nvSpPr>
          <p:cNvPr id="4" name="Text Placeholder 4"/>
          <p:cNvSpPr txBox="1">
            <a:spLocks/>
          </p:cNvSpPr>
          <p:nvPr/>
        </p:nvSpPr>
        <p:spPr>
          <a:xfrm>
            <a:off x="475970" y="1311597"/>
            <a:ext cx="13962877" cy="742286"/>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Network &gt; IP Ports</a:t>
            </a:r>
          </a:p>
          <a:p>
            <a:endParaRPr lang="en-US" sz="3800" dirty="0"/>
          </a:p>
        </p:txBody>
      </p:sp>
      <p:sp>
        <p:nvSpPr>
          <p:cNvPr id="5" name="TextBox 4"/>
          <p:cNvSpPr txBox="1"/>
          <p:nvPr/>
        </p:nvSpPr>
        <p:spPr>
          <a:xfrm>
            <a:off x="475969" y="4893309"/>
            <a:ext cx="9016911" cy="1409617"/>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800" dirty="0">
                <a:solidFill>
                  <a:schemeClr val="tx1">
                    <a:lumMod val="50000"/>
                  </a:schemeClr>
                </a:solidFill>
                <a:latin typeface="Futura Lt BT" panose="020B0402020204020303" pitchFamily="34" charset="0"/>
              </a:rPr>
              <a:t>Create or Delete TCP/IP Port policies in bulk</a:t>
            </a:r>
          </a:p>
          <a:p>
            <a:pPr marL="457200" indent="-457200">
              <a:buClr>
                <a:schemeClr val="accent1"/>
              </a:buClr>
              <a:buSzPct val="100000"/>
              <a:buFont typeface="Arial" panose="020B0604020202020204" pitchFamily="34" charset="0"/>
              <a:buChar char="•"/>
            </a:pPr>
            <a:r>
              <a:rPr lang="en-US" sz="2800" dirty="0">
                <a:solidFill>
                  <a:schemeClr val="tx1">
                    <a:lumMod val="50000"/>
                  </a:schemeClr>
                </a:solidFill>
                <a:latin typeface="Futura Lt BT" panose="020B0402020204020303" pitchFamily="34" charset="0"/>
              </a:rPr>
              <a:t>Filter &amp; Find while you type search</a:t>
            </a:r>
          </a:p>
          <a:p>
            <a:pPr marL="457200" indent="-457200">
              <a:buClr>
                <a:schemeClr val="accent1"/>
              </a:buClr>
              <a:buSzPct val="100000"/>
              <a:buFont typeface="Arial" panose="020B0604020202020204" pitchFamily="34" charset="0"/>
              <a:buChar char="•"/>
            </a:pPr>
            <a:endParaRPr lang="en-US" sz="2600" dirty="0">
              <a:solidFill>
                <a:srgbClr val="4D4D4D"/>
              </a:solidFill>
              <a:latin typeface="Futura Lt BT" panose="020B0402020204020303"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381" y="5978796"/>
            <a:ext cx="3918585" cy="162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48" y="2428228"/>
            <a:ext cx="14273304" cy="2238949"/>
          </a:xfrm>
          <a:prstGeom prst="rect">
            <a:avLst/>
          </a:prstGeom>
        </p:spPr>
      </p:pic>
      <p:sp>
        <p:nvSpPr>
          <p:cNvPr id="2" name="Slide Number Placeholder 1"/>
          <p:cNvSpPr>
            <a:spLocks noGrp="1"/>
          </p:cNvSpPr>
          <p:nvPr>
            <p:ph type="sldNum" sz="quarter" idx="4"/>
          </p:nvPr>
        </p:nvSpPr>
        <p:spPr/>
        <p:txBody>
          <a:bodyPr/>
          <a:lstStyle/>
          <a:p>
            <a:fld id="{59FBCBD5-A728-384D-A41B-B8C6FE40EEBE}" type="slidenum">
              <a:rPr lang="en-US" smtClean="0"/>
              <a:pPr/>
              <a:t>105</a:t>
            </a:fld>
            <a:endParaRPr lang="en-US" dirty="0"/>
          </a:p>
        </p:txBody>
      </p:sp>
    </p:spTree>
    <p:extLst>
      <p:ext uri="{BB962C8B-B14F-4D97-AF65-F5344CB8AC3E}">
        <p14:creationId xmlns:p14="http://schemas.microsoft.com/office/powerpoint/2010/main" val="10076180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TCP/IP Port Policies: View</a:t>
            </a:r>
          </a:p>
        </p:txBody>
      </p:sp>
      <p:sp>
        <p:nvSpPr>
          <p:cNvPr id="4" name="Text Placeholder 7"/>
          <p:cNvSpPr txBox="1">
            <a:spLocks/>
          </p:cNvSpPr>
          <p:nvPr/>
        </p:nvSpPr>
        <p:spPr bwMode="auto">
          <a:xfrm>
            <a:off x="399532" y="1203031"/>
            <a:ext cx="13962877" cy="619337"/>
          </a:xfrm>
          <a:prstGeom prst="rect">
            <a:avLst/>
          </a:prstGeom>
          <a:noFill/>
          <a:ln w="9525">
            <a:noFill/>
            <a:miter lim="800000"/>
            <a:headEnd/>
            <a:tailEnd/>
          </a:ln>
        </p:spPr>
        <p:txBody>
          <a:bodyPr vert="horz" wrap="square" lIns="146304" tIns="73152" rIns="146304" bIns="73152"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Tx/>
              <a:buNone/>
              <a:defRPr sz="2000">
                <a:solidFill>
                  <a:srgbClr val="4D4D4D"/>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eaLnBrk="1" fontAlgn="base" hangingPunct="1">
              <a:spcBef>
                <a:spcPct val="20000"/>
              </a:spcBef>
              <a:spcAft>
                <a:spcPct val="0"/>
              </a:spcAft>
              <a:buClr>
                <a:srgbClr val="4D4D4D"/>
              </a:buClr>
              <a:buSzPct val="70000"/>
              <a:buFont typeface="Wingdings" pitchFamily="2" charset="2"/>
              <a:buChar char="l"/>
              <a:defRPr sz="1800">
                <a:solidFill>
                  <a:schemeClr val="tx1"/>
                </a:solidFill>
                <a:latin typeface="+mn-lt"/>
              </a:defRPr>
            </a:lvl3pPr>
            <a:lvl4pPr marL="1281113" indent="-292100" algn="l" rtl="0" eaLnBrk="1" fontAlgn="base" hangingPunct="1">
              <a:spcBef>
                <a:spcPct val="20000"/>
              </a:spcBef>
              <a:spcAft>
                <a:spcPct val="0"/>
              </a:spcAft>
              <a:buClr>
                <a:srgbClr val="4D4D4D"/>
              </a:buClr>
              <a:buSzPct val="75000"/>
              <a:buFont typeface="Wingdings" pitchFamily="2" charset="2"/>
              <a:buChar char="§"/>
              <a:defRPr sz="18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9pPr>
          </a:lstStyle>
          <a:p>
            <a:r>
              <a:rPr lang="en-US" sz="3600" dirty="0">
                <a:solidFill>
                  <a:schemeClr val="accent1"/>
                </a:solidFill>
                <a:latin typeface="Futura Lt BT" panose="020B0402020204020303" pitchFamily="34" charset="0"/>
              </a:rPr>
              <a:t>Device Administration &gt; Monitors</a:t>
            </a:r>
          </a:p>
          <a:p>
            <a:endParaRPr lang="en-US" dirty="0"/>
          </a:p>
        </p:txBody>
      </p:sp>
      <p:sp>
        <p:nvSpPr>
          <p:cNvPr id="5" name="Text Placeholder 7"/>
          <p:cNvSpPr txBox="1">
            <a:spLocks/>
          </p:cNvSpPr>
          <p:nvPr/>
        </p:nvSpPr>
        <p:spPr>
          <a:xfrm>
            <a:off x="399535" y="5603926"/>
            <a:ext cx="13962877" cy="619337"/>
          </a:xfrm>
          <a:prstGeom prst="rect">
            <a:avLst/>
          </a:prstGeom>
        </p:spPr>
        <p:txBody>
          <a:bodyPr lIns="146304" tIns="73152" rIns="146304" bIns="73152">
            <a:normAutofit fontScale="77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200" dirty="0">
                <a:solidFill>
                  <a:schemeClr val="accent1"/>
                </a:solidFill>
              </a:rPr>
              <a:t>Registry &gt; Monitors &gt; TCP-IP Ports</a:t>
            </a:r>
          </a:p>
          <a:p>
            <a:endParaRPr lang="en-US" dirty="0"/>
          </a:p>
        </p:txBody>
      </p:sp>
      <p:sp>
        <p:nvSpPr>
          <p:cNvPr id="7" name="TextBox 6"/>
          <p:cNvSpPr txBox="1"/>
          <p:nvPr/>
        </p:nvSpPr>
        <p:spPr>
          <a:xfrm>
            <a:off x="399532" y="8308647"/>
            <a:ext cx="11558357" cy="732508"/>
          </a:xfrm>
          <a:prstGeom prst="rect">
            <a:avLst/>
          </a:prstGeom>
          <a:noFill/>
        </p:spPr>
        <p:txBody>
          <a:bodyPr wrap="none" lIns="146304" tIns="73152" rIns="146304" bIns="73152" rtlCol="0">
            <a:spAutoFit/>
          </a:bodyPr>
          <a:lstStyle/>
          <a:p>
            <a:r>
              <a:rPr lang="en-US" sz="3800" dirty="0">
                <a:solidFill>
                  <a:schemeClr val="tx1">
                    <a:lumMod val="50000"/>
                  </a:schemeClr>
                </a:solidFill>
                <a:latin typeface="Futura Lt BT" panose="020B0402020204020303" pitchFamily="34" charset="0"/>
              </a:rPr>
              <a:t>Shows all TCP/IP Port monitoring policies system wide</a:t>
            </a:r>
          </a:p>
        </p:txBody>
      </p:sp>
      <p:sp>
        <p:nvSpPr>
          <p:cNvPr id="10" name="TextBox 9"/>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382" y="2016084"/>
            <a:ext cx="10260037" cy="3330375"/>
          </a:xfrm>
          <a:prstGeom prst="rect">
            <a:avLst/>
          </a:prstGeom>
          <a:ln>
            <a:solidFill>
              <a:schemeClr val="tx2"/>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50" y="6480730"/>
            <a:ext cx="13864300" cy="1415489"/>
          </a:xfrm>
          <a:prstGeom prst="rect">
            <a:avLst/>
          </a:prstGeom>
          <a:ln>
            <a:solidFill>
              <a:schemeClr val="tx2"/>
            </a:solidFill>
          </a:ln>
        </p:spPr>
      </p:pic>
      <p:sp>
        <p:nvSpPr>
          <p:cNvPr id="6" name="Slide Number Placeholder 5"/>
          <p:cNvSpPr>
            <a:spLocks noGrp="1"/>
          </p:cNvSpPr>
          <p:nvPr>
            <p:ph type="sldNum" sz="quarter" idx="4"/>
          </p:nvPr>
        </p:nvSpPr>
        <p:spPr/>
        <p:txBody>
          <a:bodyPr/>
          <a:lstStyle/>
          <a:p>
            <a:fld id="{59FBCBD5-A728-384D-A41B-B8C6FE40EEBE}" type="slidenum">
              <a:rPr lang="en-US" smtClean="0"/>
              <a:pPr/>
              <a:t>106</a:t>
            </a:fld>
            <a:endParaRPr lang="en-US" dirty="0"/>
          </a:p>
        </p:txBody>
      </p:sp>
    </p:spTree>
    <p:extLst>
      <p:ext uri="{BB962C8B-B14F-4D97-AF65-F5344CB8AC3E}">
        <p14:creationId xmlns:p14="http://schemas.microsoft.com/office/powerpoint/2010/main" val="17343923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TCP/IP Monitor Policy: Performance View</a:t>
            </a:r>
          </a:p>
        </p:txBody>
      </p:sp>
      <p:sp>
        <p:nvSpPr>
          <p:cNvPr id="4" name="Text Placeholder 3"/>
          <p:cNvSpPr txBox="1">
            <a:spLocks/>
          </p:cNvSpPr>
          <p:nvPr/>
        </p:nvSpPr>
        <p:spPr>
          <a:xfrm>
            <a:off x="475970" y="1134071"/>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Reports &gt; Performance &gt; TCP/IP Port Monitor</a:t>
            </a:r>
          </a:p>
        </p:txBody>
      </p:sp>
      <p:sp>
        <p:nvSpPr>
          <p:cNvPr id="7" name="TextBox 6"/>
          <p:cNvSpPr txBox="1"/>
          <p:nvPr/>
        </p:nvSpPr>
        <p:spPr>
          <a:xfrm>
            <a:off x="318868" y="3978468"/>
            <a:ext cx="3746696" cy="1748171"/>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All Monitor policies are available on the Performance tab for availability trending</a:t>
            </a: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797" y="2007389"/>
            <a:ext cx="9925050" cy="7258050"/>
          </a:xfrm>
          <a:prstGeom prst="rect">
            <a:avLst/>
          </a:prstGeom>
          <a:ln>
            <a:solidFill>
              <a:schemeClr val="tx2"/>
            </a:solidFill>
          </a:ln>
        </p:spPr>
      </p:pic>
      <p:sp>
        <p:nvSpPr>
          <p:cNvPr id="6" name="Oval 5"/>
          <p:cNvSpPr/>
          <p:nvPr/>
        </p:nvSpPr>
        <p:spPr>
          <a:xfrm>
            <a:off x="4339102" y="4500620"/>
            <a:ext cx="2117968" cy="49289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5" name="Slide Number Placeholder 4"/>
          <p:cNvSpPr>
            <a:spLocks noGrp="1"/>
          </p:cNvSpPr>
          <p:nvPr>
            <p:ph type="sldNum" sz="quarter" idx="4"/>
          </p:nvPr>
        </p:nvSpPr>
        <p:spPr/>
        <p:txBody>
          <a:bodyPr/>
          <a:lstStyle/>
          <a:p>
            <a:fld id="{59FBCBD5-A728-384D-A41B-B8C6FE40EEBE}" type="slidenum">
              <a:rPr lang="en-US" smtClean="0"/>
              <a:pPr/>
              <a:t>107</a:t>
            </a:fld>
            <a:endParaRPr lang="en-US" dirty="0"/>
          </a:p>
        </p:txBody>
      </p:sp>
    </p:spTree>
    <p:extLst>
      <p:ext uri="{BB962C8B-B14F-4D97-AF65-F5344CB8AC3E}">
        <p14:creationId xmlns:p14="http://schemas.microsoft.com/office/powerpoint/2010/main" val="22346075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Deleting Monitoring Policies</a:t>
            </a:r>
          </a:p>
        </p:txBody>
      </p:sp>
      <p:sp>
        <p:nvSpPr>
          <p:cNvPr id="5" name="Text Placeholder 6"/>
          <p:cNvSpPr txBox="1">
            <a:spLocks/>
          </p:cNvSpPr>
          <p:nvPr/>
        </p:nvSpPr>
        <p:spPr>
          <a:xfrm>
            <a:off x="475970" y="1283883"/>
            <a:ext cx="13962877" cy="630355"/>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Monitors </a:t>
            </a:r>
          </a:p>
          <a:p>
            <a:endParaRPr lang="en-US" sz="3800" dirty="0"/>
          </a:p>
        </p:txBody>
      </p:sp>
      <p:sp>
        <p:nvSpPr>
          <p:cNvPr id="6" name="TextBox 5"/>
          <p:cNvSpPr txBox="1"/>
          <p:nvPr/>
        </p:nvSpPr>
        <p:spPr>
          <a:xfrm>
            <a:off x="475970" y="3917082"/>
            <a:ext cx="6293711" cy="1794337"/>
          </a:xfrm>
          <a:prstGeom prst="rect">
            <a:avLst/>
          </a:prstGeom>
          <a:noFill/>
        </p:spPr>
        <p:txBody>
          <a:bodyPr wrap="none" lIns="146304" tIns="73152" rIns="146304" bIns="73152" rtlCol="0">
            <a:spAutoFit/>
          </a:bodyPr>
          <a:lstStyle/>
          <a:p>
            <a:pPr marL="548640" indent="-548640">
              <a:buClr>
                <a:schemeClr val="accent1"/>
              </a:buClr>
              <a:buSzPct val="100000"/>
              <a:buAutoNum type="arabicPeriod"/>
            </a:pPr>
            <a:r>
              <a:rPr lang="en-US" sz="2600" dirty="0">
                <a:solidFill>
                  <a:schemeClr val="tx1">
                    <a:lumMod val="50000"/>
                  </a:schemeClr>
                </a:solidFill>
              </a:rPr>
              <a:t>Select the Checkbox next to the monitor</a:t>
            </a:r>
          </a:p>
          <a:p>
            <a:pPr marL="548640" indent="-548640">
              <a:buClr>
                <a:schemeClr val="accent1"/>
              </a:buClr>
              <a:buSzPct val="100000"/>
              <a:buAutoNum type="arabicPeriod"/>
            </a:pPr>
            <a:r>
              <a:rPr lang="en-US" sz="2600" i="1" dirty="0">
                <a:solidFill>
                  <a:schemeClr val="tx1">
                    <a:lumMod val="50000"/>
                  </a:schemeClr>
                </a:solidFill>
              </a:rPr>
              <a:t>Select Action: Delete Monitors</a:t>
            </a:r>
          </a:p>
          <a:p>
            <a:pPr marL="548640" indent="-548640">
              <a:buClr>
                <a:schemeClr val="accent1"/>
              </a:buClr>
              <a:buSzPct val="100000"/>
              <a:buAutoNum type="arabicPeriod"/>
            </a:pPr>
            <a:r>
              <a:rPr lang="en-US" sz="2600" dirty="0">
                <a:solidFill>
                  <a:schemeClr val="tx1">
                    <a:lumMod val="50000"/>
                  </a:schemeClr>
                </a:solidFill>
              </a:rPr>
              <a:t> </a:t>
            </a:r>
            <a:r>
              <a:rPr lang="en-US" sz="2600" b="1" dirty="0">
                <a:solidFill>
                  <a:schemeClr val="tx1">
                    <a:lumMod val="50000"/>
                  </a:schemeClr>
                </a:solidFill>
              </a:rPr>
              <a:t>[Go]</a:t>
            </a:r>
          </a:p>
          <a:p>
            <a:endParaRPr lang="en-US" dirty="0"/>
          </a:p>
        </p:txBody>
      </p:sp>
      <p:sp>
        <p:nvSpPr>
          <p:cNvPr id="11" name="Rectangle 10"/>
          <p:cNvSpPr/>
          <p:nvPr/>
        </p:nvSpPr>
        <p:spPr>
          <a:xfrm>
            <a:off x="475970" y="5609151"/>
            <a:ext cx="7403565" cy="732508"/>
          </a:xfrm>
          <a:prstGeom prst="rect">
            <a:avLst/>
          </a:prstGeom>
        </p:spPr>
        <p:txBody>
          <a:bodyPr wrap="none" lIns="146304" tIns="73152" rIns="146304" bIns="73152">
            <a:spAutoFit/>
          </a:bodyPr>
          <a:lstStyle/>
          <a:p>
            <a:r>
              <a:rPr lang="en-US" sz="3800" dirty="0">
                <a:solidFill>
                  <a:schemeClr val="accent1"/>
                </a:solidFill>
                <a:latin typeface="Futura Lt BT" panose="020B0402020204020303" pitchFamily="34" charset="0"/>
              </a:rPr>
              <a:t>Device Administration &gt; Monitors</a:t>
            </a:r>
          </a:p>
        </p:txBody>
      </p:sp>
      <p:sp>
        <p:nvSpPr>
          <p:cNvPr id="15" name="TextBox 1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867" y="2254493"/>
            <a:ext cx="13743067" cy="12738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663" y="6543663"/>
            <a:ext cx="9515475" cy="2571750"/>
          </a:xfrm>
          <a:prstGeom prst="rect">
            <a:avLst/>
          </a:prstGeom>
        </p:spPr>
      </p:pic>
      <p:grpSp>
        <p:nvGrpSpPr>
          <p:cNvPr id="14" name="Group 13"/>
          <p:cNvGrpSpPr/>
          <p:nvPr/>
        </p:nvGrpSpPr>
        <p:grpSpPr>
          <a:xfrm>
            <a:off x="11986859" y="8466984"/>
            <a:ext cx="1895369" cy="648429"/>
            <a:chOff x="6880215" y="5240215"/>
            <a:chExt cx="1114923" cy="442111"/>
          </a:xfrm>
        </p:grpSpPr>
        <p:sp>
          <p:nvSpPr>
            <p:cNvPr id="12" name="Oval 11"/>
            <p:cNvSpPr/>
            <p:nvPr/>
          </p:nvSpPr>
          <p:spPr>
            <a:xfrm>
              <a:off x="6880215" y="5369169"/>
              <a:ext cx="259139" cy="3131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7233138" y="5240215"/>
              <a:ext cx="762000" cy="2662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136" y="4026691"/>
            <a:ext cx="4310798" cy="1081993"/>
          </a:xfrm>
          <a:prstGeom prst="rect">
            <a:avLst/>
          </a:prstGeom>
        </p:spPr>
      </p:pic>
      <p:sp>
        <p:nvSpPr>
          <p:cNvPr id="18" name="Oval 17"/>
          <p:cNvSpPr/>
          <p:nvPr/>
        </p:nvSpPr>
        <p:spPr>
          <a:xfrm>
            <a:off x="14320377" y="2771498"/>
            <a:ext cx="393896" cy="36625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4"/>
          </p:nvPr>
        </p:nvSpPr>
        <p:spPr/>
        <p:txBody>
          <a:bodyPr/>
          <a:lstStyle/>
          <a:p>
            <a:fld id="{59FBCBD5-A728-384D-A41B-B8C6FE40EEBE}" type="slidenum">
              <a:rPr lang="en-US" smtClean="0"/>
              <a:pPr/>
              <a:t>108</a:t>
            </a:fld>
            <a:endParaRPr lang="en-US" dirty="0"/>
          </a:p>
        </p:txBody>
      </p:sp>
    </p:spTree>
    <p:extLst>
      <p:ext uri="{BB962C8B-B14F-4D97-AF65-F5344CB8AC3E}">
        <p14:creationId xmlns:p14="http://schemas.microsoft.com/office/powerpoint/2010/main" val="333284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5"/>
            <a:ext cx="14291592" cy="4221295"/>
          </a:xfrm>
        </p:spPr>
        <p:txBody>
          <a:bodyPr>
            <a:normAutofit fontScale="92500" lnSpcReduction="10000"/>
          </a:bodyPr>
          <a:lstStyle/>
          <a:p>
            <a:pPr marL="0" indent="0">
              <a:buNone/>
            </a:pPr>
            <a:r>
              <a:rPr lang="en-US" sz="3800" dirty="0"/>
              <a:t>EM7 comes with plenty of out-of-the-box monitoring.  Device Monitors give you another layer of monitoring that can be configured for different device types. Device Monitors can be implemented on a single device, in bulk via the Registry &gt; Device Manager or by a Device Template.</a:t>
            </a:r>
          </a:p>
          <a:p>
            <a:pPr marL="0" indent="0">
              <a:buNone/>
            </a:pPr>
            <a:endParaRPr lang="en-US" sz="3800" dirty="0"/>
          </a:p>
          <a:p>
            <a:pPr marL="0" indent="0">
              <a:buNone/>
            </a:pPr>
            <a:r>
              <a:rPr lang="en-US" sz="3800" dirty="0"/>
              <a:t>Monitoring Policies are considered internal checks.  All related event definitions will be “internal” for their source</a:t>
            </a:r>
          </a:p>
          <a:p>
            <a:pPr marL="0" indent="0">
              <a:buNone/>
            </a:pPr>
            <a:endParaRPr lang="en-US" sz="3800" dirty="0"/>
          </a:p>
          <a:p>
            <a:pPr marL="0" indent="0">
              <a:buNone/>
            </a:pPr>
            <a:endParaRPr lang="en-US" sz="3800" dirty="0"/>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7018" y="6956768"/>
            <a:ext cx="2101076" cy="1830819"/>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5" y="7366889"/>
            <a:ext cx="11444296" cy="56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
        <p:nvSpPr>
          <p:cNvPr id="3" name="Rectangle 2"/>
          <p:cNvSpPr/>
          <p:nvPr/>
        </p:nvSpPr>
        <p:spPr>
          <a:xfrm>
            <a:off x="858129" y="7366889"/>
            <a:ext cx="295422" cy="563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p:txBody>
          <a:bodyPr/>
          <a:lstStyle/>
          <a:p>
            <a:fld id="{59FBCBD5-A728-384D-A41B-B8C6FE40EEBE}" type="slidenum">
              <a:rPr lang="en-US" smtClean="0"/>
              <a:pPr/>
              <a:t>109</a:t>
            </a:fld>
            <a:endParaRPr lang="en-US" dirty="0"/>
          </a:p>
        </p:txBody>
      </p:sp>
    </p:spTree>
    <p:extLst>
      <p:ext uri="{BB962C8B-B14F-4D97-AF65-F5344CB8AC3E}">
        <p14:creationId xmlns:p14="http://schemas.microsoft.com/office/powerpoint/2010/main" val="110677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1476589" y="1266616"/>
            <a:ext cx="11713846" cy="805603"/>
          </a:xfrm>
        </p:spPr>
        <p:txBody>
          <a:bodyPr>
            <a:normAutofit fontScale="90000"/>
          </a:bodyPr>
          <a:lstStyle/>
          <a:p>
            <a:pPr eaLnBrk="1" hangingPunct="1"/>
            <a:endParaRPr lang="en-US" altLang="en-US" smtClean="0">
              <a:latin typeface="Arial" panose="020B0604020202020204" pitchFamily="34" charset="0"/>
              <a:cs typeface="Arial" panose="020B0604020202020204" pitchFamily="34" charset="0"/>
            </a:endParaRPr>
          </a:p>
        </p:txBody>
      </p:sp>
      <p:pic>
        <p:nvPicPr>
          <p:cNvPr id="21507" name="Picture 3" descr="company_banner_jr_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24705"/>
            <a:ext cx="13581169" cy="254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Content Placeholder 2"/>
          <p:cNvSpPr>
            <a:spLocks noGrp="1"/>
          </p:cNvSpPr>
          <p:nvPr>
            <p:ph idx="1"/>
          </p:nvPr>
        </p:nvSpPr>
        <p:spPr>
          <a:xfrm>
            <a:off x="1274162" y="4285597"/>
            <a:ext cx="7018675" cy="4786323"/>
          </a:xfrm>
        </p:spPr>
        <p:txBody>
          <a:bodyPr>
            <a:normAutofit/>
          </a:bodyPr>
          <a:lstStyle/>
          <a:p>
            <a:pPr>
              <a:buFont typeface="Arial" panose="020B0604020202020204" pitchFamily="34" charset="0"/>
              <a:buChar char="•"/>
            </a:pPr>
            <a:r>
              <a:rPr lang="en-US" altLang="en-US" sz="3520" dirty="0">
                <a:solidFill>
                  <a:schemeClr val="bg2">
                    <a:lumMod val="10000"/>
                  </a:schemeClr>
                </a:solidFill>
                <a:latin typeface="Futura Lt BT"/>
                <a:cs typeface="Arial" panose="020B0604020202020204" pitchFamily="34" charset="0"/>
              </a:rPr>
              <a:t>Founded 2003</a:t>
            </a:r>
          </a:p>
          <a:p>
            <a:pPr>
              <a:buFont typeface="Arial" panose="020B0604020202020204" pitchFamily="34" charset="0"/>
              <a:buChar char="•"/>
            </a:pPr>
            <a:r>
              <a:rPr lang="en-US" altLang="en-US" sz="3520" dirty="0">
                <a:solidFill>
                  <a:schemeClr val="bg2">
                    <a:lumMod val="10000"/>
                  </a:schemeClr>
                </a:solidFill>
                <a:latin typeface="Futura Lt BT"/>
                <a:cs typeface="Arial" panose="020B0604020202020204" pitchFamily="34" charset="0"/>
              </a:rPr>
              <a:t>69% year over year growth</a:t>
            </a:r>
          </a:p>
          <a:p>
            <a:pPr>
              <a:buFont typeface="Arial" panose="020B0604020202020204" pitchFamily="34" charset="0"/>
              <a:buChar char="•"/>
            </a:pPr>
            <a:r>
              <a:rPr lang="en-US" altLang="en-US" sz="3520" dirty="0">
                <a:solidFill>
                  <a:schemeClr val="bg2">
                    <a:lumMod val="10000"/>
                  </a:schemeClr>
                </a:solidFill>
                <a:latin typeface="Futura Lt BT"/>
                <a:cs typeface="Arial" panose="020B0604020202020204" pitchFamily="34" charset="0"/>
              </a:rPr>
              <a:t>HQ in Virginia</a:t>
            </a:r>
          </a:p>
          <a:p>
            <a:pPr>
              <a:buFont typeface="Arial" panose="020B0604020202020204" pitchFamily="34" charset="0"/>
              <a:buChar char="•"/>
            </a:pPr>
            <a:r>
              <a:rPr lang="en-US" altLang="en-US" sz="3520" dirty="0">
                <a:solidFill>
                  <a:schemeClr val="bg2">
                    <a:lumMod val="10000"/>
                  </a:schemeClr>
                </a:solidFill>
                <a:latin typeface="Futura Lt BT"/>
                <a:cs typeface="Arial" panose="020B0604020202020204" pitchFamily="34" charset="0"/>
              </a:rPr>
              <a:t>Sales offices – London, Sydney, Singapore</a:t>
            </a:r>
          </a:p>
          <a:p>
            <a:pPr>
              <a:buFont typeface="Arial" panose="020B0604020202020204" pitchFamily="34" charset="0"/>
              <a:buChar char="•"/>
            </a:pPr>
            <a:r>
              <a:rPr lang="en-US" altLang="en-US" sz="3520" dirty="0">
                <a:solidFill>
                  <a:schemeClr val="bg2">
                    <a:lumMod val="10000"/>
                  </a:schemeClr>
                </a:solidFill>
                <a:latin typeface="Futura Lt BT"/>
                <a:cs typeface="Arial" panose="020B0604020202020204" pitchFamily="34" charset="0"/>
              </a:rPr>
              <a:t>120 Employees</a:t>
            </a:r>
          </a:p>
          <a:p>
            <a:pPr>
              <a:buFont typeface="Arial" panose="020B0604020202020204" pitchFamily="34" charset="0"/>
              <a:buChar char="•"/>
            </a:pPr>
            <a:endParaRPr lang="en-US" altLang="en-US" sz="2933" dirty="0">
              <a:solidFill>
                <a:srgbClr val="404040"/>
              </a:solidFill>
              <a:latin typeface="Futura Lt BT"/>
              <a:cs typeface="Arial" panose="020B0604020202020204" pitchFamily="34" charset="0"/>
            </a:endParaRPr>
          </a:p>
          <a:p>
            <a:pPr>
              <a:buFont typeface="Arial" panose="020B0604020202020204" pitchFamily="34" charset="0"/>
              <a:buChar char="•"/>
            </a:pPr>
            <a:endParaRPr lang="en-US" altLang="en-US" sz="2933" dirty="0">
              <a:solidFill>
                <a:srgbClr val="404040"/>
              </a:solidFill>
              <a:latin typeface="Futura Lt BT"/>
              <a:cs typeface="Arial" panose="020B0604020202020204" pitchFamily="34" charset="0"/>
            </a:endParaRPr>
          </a:p>
          <a:p>
            <a:pPr>
              <a:buFont typeface="Arial" panose="020B0604020202020204" pitchFamily="34" charset="0"/>
              <a:buChar char="•"/>
            </a:pPr>
            <a:endParaRPr lang="en-US" altLang="en-US" sz="2933" dirty="0">
              <a:latin typeface="Futura Book"/>
              <a:cs typeface="Arial" panose="020B0604020202020204" pitchFamily="34" charset="0"/>
            </a:endParaRPr>
          </a:p>
        </p:txBody>
      </p:sp>
      <p:sp>
        <p:nvSpPr>
          <p:cNvPr id="10" name="Content Placeholder 2"/>
          <p:cNvSpPr txBox="1">
            <a:spLocks/>
          </p:cNvSpPr>
          <p:nvPr/>
        </p:nvSpPr>
        <p:spPr>
          <a:xfrm>
            <a:off x="7857385" y="4267600"/>
            <a:ext cx="6620615" cy="4786323"/>
          </a:xfrm>
          <a:prstGeom prst="rect">
            <a:avLst/>
          </a:prstGeom>
        </p:spPr>
        <p:txBody>
          <a:bodyPr vert="horz" lIns="134112" tIns="67056" rIns="134112" bIns="67056"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520" dirty="0">
                <a:solidFill>
                  <a:schemeClr val="bg2">
                    <a:lumMod val="10000"/>
                  </a:schemeClr>
                </a:solidFill>
              </a:rPr>
              <a:t>Support:</a:t>
            </a:r>
          </a:p>
          <a:p>
            <a:pPr>
              <a:buSzPct val="100000"/>
              <a:buFont typeface="Arial" panose="020B0604020202020204" pitchFamily="34" charset="0"/>
              <a:buChar char="•"/>
            </a:pPr>
            <a:r>
              <a:rPr lang="en-US" sz="3520" dirty="0">
                <a:solidFill>
                  <a:schemeClr val="bg2">
                    <a:lumMod val="10000"/>
                  </a:schemeClr>
                </a:solidFill>
              </a:rPr>
              <a:t>Create a ticket by email:</a:t>
            </a:r>
          </a:p>
          <a:p>
            <a:pPr marL="1183297" lvl="1" indent="-473319">
              <a:buSzPct val="100000"/>
              <a:buFont typeface="Arial" panose="020B0604020202020204" pitchFamily="34" charset="0"/>
              <a:buChar char="•"/>
            </a:pPr>
            <a:r>
              <a:rPr lang="en-US" sz="2589" dirty="0">
                <a:solidFill>
                  <a:schemeClr val="accent1"/>
                </a:solidFill>
              </a:rPr>
              <a:t>support@sciencelogic.com</a:t>
            </a:r>
            <a:endParaRPr lang="en-US" sz="3278" dirty="0">
              <a:solidFill>
                <a:srgbClr val="4D4D4D"/>
              </a:solidFill>
            </a:endParaRPr>
          </a:p>
          <a:p>
            <a:pPr>
              <a:buSzPct val="100000"/>
              <a:buFont typeface="Arial" panose="020B0604020202020204" pitchFamily="34" charset="0"/>
              <a:buChar char="•"/>
            </a:pPr>
            <a:r>
              <a:rPr lang="en-US" sz="3278" dirty="0">
                <a:solidFill>
                  <a:srgbClr val="4D4D4D"/>
                </a:solidFill>
              </a:rPr>
              <a:t> </a:t>
            </a:r>
            <a:r>
              <a:rPr lang="en-US" sz="3520" dirty="0">
                <a:solidFill>
                  <a:schemeClr val="bg2">
                    <a:lumMod val="10000"/>
                  </a:schemeClr>
                </a:solidFill>
              </a:rPr>
              <a:t>Enter a ticket directly: </a:t>
            </a:r>
            <a:r>
              <a:rPr lang="en-US" sz="3278" dirty="0">
                <a:solidFill>
                  <a:srgbClr val="4D4D4D"/>
                </a:solidFill>
              </a:rPr>
              <a:t>	</a:t>
            </a:r>
          </a:p>
          <a:p>
            <a:pPr marL="1183297" lvl="1" indent="-473319">
              <a:buSzPct val="100000"/>
              <a:buFont typeface="Arial" panose="020B0604020202020204" pitchFamily="34" charset="0"/>
              <a:buChar char="•"/>
            </a:pPr>
            <a:r>
              <a:rPr lang="en-US" sz="2589" dirty="0">
                <a:solidFill>
                  <a:schemeClr val="accent1"/>
                </a:solidFill>
              </a:rPr>
              <a:t>https://portal.sciencelogic.com</a:t>
            </a:r>
            <a:endParaRPr lang="en-US" sz="3278" dirty="0">
              <a:solidFill>
                <a:srgbClr val="4D4D4D"/>
              </a:solidFill>
            </a:endParaRPr>
          </a:p>
          <a:p>
            <a:pPr>
              <a:buSzPct val="100000"/>
              <a:buFont typeface="Arial" panose="020B0604020202020204" pitchFamily="34" charset="0"/>
              <a:buChar char="•"/>
            </a:pPr>
            <a:r>
              <a:rPr lang="en-US" sz="3520" dirty="0">
                <a:solidFill>
                  <a:srgbClr val="4D4D4D"/>
                </a:solidFill>
              </a:rPr>
              <a:t> </a:t>
            </a:r>
            <a:r>
              <a:rPr lang="en-US" sz="3520" dirty="0">
                <a:solidFill>
                  <a:schemeClr val="bg2">
                    <a:lumMod val="10000"/>
                  </a:schemeClr>
                </a:solidFill>
              </a:rPr>
              <a:t>Call</a:t>
            </a:r>
            <a:r>
              <a:rPr lang="en-US" sz="3520" dirty="0">
                <a:solidFill>
                  <a:srgbClr val="4D4D4D"/>
                </a:solidFill>
              </a:rPr>
              <a:t> </a:t>
            </a:r>
            <a:r>
              <a:rPr lang="en-US" sz="3520" dirty="0">
                <a:solidFill>
                  <a:schemeClr val="accent1"/>
                </a:solidFill>
              </a:rPr>
              <a:t>800-SCI-LOGIC </a:t>
            </a:r>
            <a:r>
              <a:rPr lang="en-US" sz="3520" dirty="0">
                <a:solidFill>
                  <a:schemeClr val="bg2">
                    <a:lumMod val="10000"/>
                  </a:schemeClr>
                </a:solidFill>
              </a:rPr>
              <a:t>(800-724-5644)</a:t>
            </a:r>
          </a:p>
          <a:p>
            <a:pPr>
              <a:buFont typeface="Arial" panose="020B0604020202020204" pitchFamily="34" charset="0"/>
              <a:buChar char="•"/>
            </a:pPr>
            <a:endParaRPr lang="en-US" altLang="en-US" sz="2933" dirty="0">
              <a:solidFill>
                <a:srgbClr val="404040"/>
              </a:solidFill>
              <a:latin typeface="Futura Lt BT"/>
              <a:cs typeface="Arial" panose="020B0604020202020204" pitchFamily="34" charset="0"/>
            </a:endParaRPr>
          </a:p>
          <a:p>
            <a:pPr>
              <a:buFont typeface="Arial" panose="020B0604020202020204" pitchFamily="34" charset="0"/>
              <a:buChar char="•"/>
            </a:pPr>
            <a:endParaRPr lang="en-US" altLang="en-US" sz="2933" dirty="0">
              <a:solidFill>
                <a:srgbClr val="404040"/>
              </a:solidFill>
              <a:latin typeface="Futura Lt BT"/>
              <a:cs typeface="Arial" panose="020B0604020202020204" pitchFamily="34" charset="0"/>
            </a:endParaRPr>
          </a:p>
          <a:p>
            <a:pPr>
              <a:buFont typeface="Arial" panose="020B0604020202020204" pitchFamily="34" charset="0"/>
              <a:buChar char="•"/>
            </a:pPr>
            <a:endParaRPr lang="en-US" altLang="en-US" sz="2933" dirty="0">
              <a:latin typeface="Futura Book"/>
              <a:cs typeface="Arial" panose="020B0604020202020204" pitchFamily="34" charset="0"/>
            </a:endParaRPr>
          </a:p>
        </p:txBody>
      </p:sp>
    </p:spTree>
    <p:extLst>
      <p:ext uri="{BB962C8B-B14F-4D97-AF65-F5344CB8AC3E}">
        <p14:creationId xmlns:p14="http://schemas.microsoft.com/office/powerpoint/2010/main" val="36996158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p:txBody>
          <a:bodyPr/>
          <a:lstStyle/>
          <a:p>
            <a:pPr>
              <a:buNone/>
            </a:pPr>
            <a:endParaRPr lang="en-US" sz="3800" dirty="0"/>
          </a:p>
          <a:p>
            <a:pPr>
              <a:buFont typeface="Arial" panose="020B0604020202020204" pitchFamily="34" charset="0"/>
              <a:buChar char="•"/>
            </a:pPr>
            <a:r>
              <a:rPr lang="pt-BR" dirty="0"/>
              <a:t>Monitoring Policies</a:t>
            </a:r>
          </a:p>
          <a:p>
            <a:pPr>
              <a:buFont typeface="Arial" panose="020B0604020202020204" pitchFamily="34" charset="0"/>
              <a:buChar char="•"/>
            </a:pPr>
            <a:r>
              <a:rPr lang="pt-BR" dirty="0"/>
              <a:t>Guide button within EM7</a:t>
            </a:r>
          </a:p>
          <a:p>
            <a:pPr>
              <a:buClrTx/>
              <a:buSzPct val="100000"/>
              <a:buNone/>
            </a:pPr>
            <a:endParaRPr lang="en-US" dirty="0"/>
          </a:p>
          <a:p>
            <a:pPr>
              <a:buFont typeface="Wingdings" pitchFamily="26" charset="2"/>
              <a:buNone/>
            </a:pPr>
            <a:r>
              <a:rPr lang="en-US" dirty="0">
                <a:ea typeface="ＭＳ ゴシック" pitchFamily="26" charset="-128"/>
              </a:rPr>
              <a:t>All manuals are available on the Customer Portal:</a:t>
            </a:r>
          </a:p>
          <a:p>
            <a:pPr>
              <a:buFont typeface="Wingdings" pitchFamily="26" charset="2"/>
              <a:buNone/>
            </a:pPr>
            <a:r>
              <a:rPr lang="en-US" dirty="0">
                <a:ea typeface="ＭＳ ゴシック" pitchFamily="26" charset="-128"/>
              </a:rPr>
              <a:t>http://portal.sciencelogic.com</a:t>
            </a:r>
          </a:p>
          <a:p>
            <a:pPr>
              <a:buFont typeface="Wingdings" pitchFamily="26" charset="2"/>
              <a:buNone/>
            </a:pPr>
            <a:endParaRPr lang="en-US" sz="3800" dirty="0">
              <a:ea typeface="ＭＳ ゴシック" pitchFamily="26" charset="-128"/>
            </a:endParaRPr>
          </a:p>
          <a:p>
            <a:pPr>
              <a:buClrTx/>
              <a:buSzPct val="100000"/>
              <a:buFont typeface="Wingdings" pitchFamily="26" charset="2"/>
              <a:buNone/>
            </a:pPr>
            <a:endParaRPr lang="en-US" dirty="0" smtClean="0"/>
          </a:p>
          <a:p>
            <a:pPr>
              <a:buFont typeface="Wingdings" pitchFamily="26" charset="2"/>
              <a:buNone/>
            </a:pPr>
            <a:endParaRPr lang="en-US" dirty="0" smtClean="0"/>
          </a:p>
          <a:p>
            <a:pPr>
              <a:buFont typeface="Wingdings" pitchFamily="26" charset="2"/>
              <a:buNone/>
            </a:pPr>
            <a:endParaRPr lang="en-US" dirty="0" smtClean="0">
              <a:latin typeface="Wingdings" pitchFamily="26" charset="2"/>
            </a:endParaRPr>
          </a:p>
          <a:p>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68" y="1232958"/>
            <a:ext cx="13963333"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dirty="0"/>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071765" y="1542627"/>
            <a:ext cx="1766455" cy="1693334"/>
          </a:xfrm>
          <a:prstGeom prst="rect">
            <a:avLst/>
          </a:prstGeom>
        </p:spPr>
      </p:pic>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3962" y="5889674"/>
            <a:ext cx="2143125" cy="2133600"/>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110</a:t>
            </a:fld>
            <a:endParaRPr lang="en-US" dirty="0"/>
          </a:p>
        </p:txBody>
      </p:sp>
    </p:spTree>
    <p:extLst>
      <p:ext uri="{BB962C8B-B14F-4D97-AF65-F5344CB8AC3E}">
        <p14:creationId xmlns:p14="http://schemas.microsoft.com/office/powerpoint/2010/main" val="1457665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Create a TCP/IP Monitor Policy</a:t>
            </a:r>
          </a:p>
          <a:p>
            <a:r>
              <a:rPr lang="en-US" dirty="0"/>
              <a:t>Create a </a:t>
            </a:r>
            <a:r>
              <a:rPr lang="en-US" dirty="0" smtClean="0"/>
              <a:t>Windows Service Policy</a:t>
            </a:r>
            <a:endParaRPr lang="en-US" dirty="0"/>
          </a:p>
          <a:p>
            <a:r>
              <a:rPr lang="en-US" dirty="0" smtClean="0"/>
              <a:t>Delete a </a:t>
            </a:r>
            <a:r>
              <a:rPr lang="en-US" dirty="0"/>
              <a:t>Monitor Policy</a:t>
            </a:r>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Lab Goals</a:t>
            </a:r>
            <a:endParaRPr lang="en-US" dirty="0">
              <a:solidFill>
                <a:schemeClr val="tx1">
                  <a:lumMod val="50000"/>
                </a:schemeClr>
              </a:solidFill>
            </a:endParaRPr>
          </a:p>
        </p:txBody>
      </p:sp>
      <p:sp>
        <p:nvSpPr>
          <p:cNvPr id="5" name="TextBox 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64528" y="105041"/>
            <a:ext cx="1032273" cy="886631"/>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111</a:t>
            </a:fld>
            <a:endParaRPr lang="en-US" dirty="0"/>
          </a:p>
        </p:txBody>
      </p:sp>
    </p:spTree>
    <p:extLst>
      <p:ext uri="{BB962C8B-B14F-4D97-AF65-F5344CB8AC3E}">
        <p14:creationId xmlns:p14="http://schemas.microsoft.com/office/powerpoint/2010/main" val="335705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Lab: Create a Monitor Policy</a:t>
            </a:r>
            <a:endParaRPr lang="en-US" dirty="0">
              <a:solidFill>
                <a:schemeClr val="tx1">
                  <a:lumMod val="50000"/>
                </a:schemeClr>
              </a:solidFill>
            </a:endParaRPr>
          </a:p>
        </p:txBody>
      </p:sp>
      <p:sp>
        <p:nvSpPr>
          <p:cNvPr id="3" name="Content Placeholder 2"/>
          <p:cNvSpPr>
            <a:spLocks noGrp="1"/>
          </p:cNvSpPr>
          <p:nvPr>
            <p:ph idx="1"/>
          </p:nvPr>
        </p:nvSpPr>
        <p:spPr/>
        <p:txBody>
          <a:bodyPr/>
          <a:lstStyle/>
          <a:p>
            <a:pPr marL="0" indent="0">
              <a:buNone/>
            </a:pPr>
            <a:r>
              <a:rPr lang="en-US" dirty="0"/>
              <a:t>Create TCP/IP Port Monitor</a:t>
            </a:r>
          </a:p>
          <a:p>
            <a:pPr>
              <a:buFont typeface="+mj-lt"/>
              <a:buAutoNum type="arabicPeriod"/>
            </a:pPr>
            <a:r>
              <a:rPr lang="en-US" sz="3200" dirty="0"/>
              <a:t>Go to </a:t>
            </a:r>
            <a:r>
              <a:rPr lang="en-US" sz="3200" b="1" dirty="0"/>
              <a:t>Registry &gt; Device Manager</a:t>
            </a:r>
          </a:p>
          <a:p>
            <a:pPr>
              <a:buFont typeface="+mj-lt"/>
              <a:buAutoNum type="arabicPeriod"/>
            </a:pPr>
            <a:r>
              <a:rPr lang="en-US" sz="3200" dirty="0"/>
              <a:t>Select the 192.168.33.203 device and click the </a:t>
            </a:r>
            <a:r>
              <a:rPr lang="en-US" sz="3200" b="1" dirty="0"/>
              <a:t>[Wrench]</a:t>
            </a:r>
            <a:r>
              <a:rPr lang="en-US" sz="3200" dirty="0"/>
              <a:t> to bring up the </a:t>
            </a:r>
            <a:r>
              <a:rPr lang="en-US" sz="3200" b="1" dirty="0"/>
              <a:t>Device Administration </a:t>
            </a:r>
            <a:r>
              <a:rPr lang="en-US" sz="3200" dirty="0"/>
              <a:t>page</a:t>
            </a:r>
          </a:p>
          <a:p>
            <a:pPr>
              <a:buFont typeface="+mj-lt"/>
              <a:buAutoNum type="arabicPeriod"/>
            </a:pPr>
            <a:r>
              <a:rPr lang="en-US" sz="3200" dirty="0"/>
              <a:t>Select the </a:t>
            </a:r>
            <a:r>
              <a:rPr lang="en-US" sz="3200" b="1" dirty="0"/>
              <a:t>[Monitors] </a:t>
            </a:r>
            <a:r>
              <a:rPr lang="en-US" sz="3200" dirty="0"/>
              <a:t>tab</a:t>
            </a:r>
          </a:p>
          <a:p>
            <a:pPr>
              <a:buFont typeface="+mj-lt"/>
              <a:buAutoNum type="arabicPeriod"/>
            </a:pPr>
            <a:r>
              <a:rPr lang="en-US" sz="3200" dirty="0"/>
              <a:t>Select the </a:t>
            </a:r>
            <a:r>
              <a:rPr lang="en-US" sz="3200" b="1" dirty="0"/>
              <a:t>[Create]</a:t>
            </a:r>
            <a:r>
              <a:rPr lang="en-US" sz="3200" dirty="0"/>
              <a:t> button</a:t>
            </a:r>
          </a:p>
          <a:p>
            <a:pPr>
              <a:buFont typeface="+mj-lt"/>
              <a:buAutoNum type="arabicPeriod"/>
            </a:pPr>
            <a:r>
              <a:rPr lang="en-US" sz="3200" dirty="0"/>
              <a:t>From the drop down select </a:t>
            </a:r>
            <a:r>
              <a:rPr lang="en-US" sz="3200" i="1" dirty="0"/>
              <a:t>Create TCP/IP Port Policy</a:t>
            </a:r>
            <a:endParaRPr lang="en-US" sz="3200" dirty="0"/>
          </a:p>
          <a:p>
            <a:pPr>
              <a:buFont typeface="+mj-lt"/>
              <a:buAutoNum type="arabicPeriod"/>
            </a:pPr>
            <a:r>
              <a:rPr lang="en-US" sz="3200" dirty="0"/>
              <a:t>Select port 80 from the drop down field </a:t>
            </a:r>
            <a:r>
              <a:rPr lang="en-US" sz="3200" b="1" i="1" dirty="0"/>
              <a:t>Port/Service</a:t>
            </a:r>
          </a:p>
          <a:p>
            <a:pPr>
              <a:buFont typeface="+mj-lt"/>
              <a:buAutoNum type="arabicPeriod"/>
            </a:pPr>
            <a:r>
              <a:rPr lang="en-US" sz="3200" dirty="0"/>
              <a:t>Click </a:t>
            </a:r>
            <a:r>
              <a:rPr lang="en-US" sz="3200" b="1" dirty="0"/>
              <a:t>[Save]</a:t>
            </a:r>
            <a:endParaRPr lang="en-US" sz="3200" dirty="0"/>
          </a:p>
          <a:p>
            <a:endParaRPr lang="en-US" dirty="0"/>
          </a:p>
        </p:txBody>
      </p:sp>
      <p:sp>
        <p:nvSpPr>
          <p:cNvPr id="5" name="TextBox 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112</a:t>
            </a:fld>
            <a:endParaRPr lang="en-US" dirty="0"/>
          </a:p>
        </p:txBody>
      </p:sp>
    </p:spTree>
    <p:extLst>
      <p:ext uri="{BB962C8B-B14F-4D97-AF65-F5344CB8AC3E}">
        <p14:creationId xmlns:p14="http://schemas.microsoft.com/office/powerpoint/2010/main" val="223667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sz="3200" dirty="0" smtClean="0"/>
              <a:t>Create Windows Service Policy</a:t>
            </a:r>
          </a:p>
          <a:p>
            <a:pPr>
              <a:buFont typeface="+mj-lt"/>
              <a:buAutoNum type="arabicPeriod"/>
            </a:pPr>
            <a:r>
              <a:rPr lang="en-US" sz="3200" dirty="0"/>
              <a:t>Go to </a:t>
            </a:r>
            <a:r>
              <a:rPr lang="en-US" sz="3200" b="1" dirty="0"/>
              <a:t>Registry &gt; Device Manager</a:t>
            </a:r>
          </a:p>
          <a:p>
            <a:pPr>
              <a:buFont typeface="+mj-lt"/>
              <a:buAutoNum type="arabicPeriod"/>
            </a:pPr>
            <a:r>
              <a:rPr lang="en-US" sz="3200" dirty="0"/>
              <a:t>Select the 192.168.33.203 device and click the </a:t>
            </a:r>
            <a:r>
              <a:rPr lang="en-US" sz="3200" b="1" dirty="0"/>
              <a:t>[Wrench]</a:t>
            </a:r>
            <a:r>
              <a:rPr lang="en-US" sz="3200" dirty="0"/>
              <a:t> to bring up the </a:t>
            </a:r>
            <a:r>
              <a:rPr lang="en-US" sz="3200" b="1" dirty="0"/>
              <a:t>Device Administration </a:t>
            </a:r>
            <a:r>
              <a:rPr lang="en-US" sz="3200" dirty="0"/>
              <a:t>page</a:t>
            </a:r>
          </a:p>
          <a:p>
            <a:pPr>
              <a:buFont typeface="+mj-lt"/>
              <a:buAutoNum type="arabicPeriod"/>
            </a:pPr>
            <a:r>
              <a:rPr lang="en-US" sz="3200" dirty="0"/>
              <a:t>Select the </a:t>
            </a:r>
            <a:r>
              <a:rPr lang="en-US" sz="3200" b="1" dirty="0"/>
              <a:t>[Monitors] </a:t>
            </a:r>
            <a:r>
              <a:rPr lang="en-US" sz="3200" dirty="0"/>
              <a:t>tab</a:t>
            </a:r>
          </a:p>
          <a:p>
            <a:pPr>
              <a:buFont typeface="+mj-lt"/>
              <a:buAutoNum type="arabicPeriod"/>
            </a:pPr>
            <a:r>
              <a:rPr lang="en-US" sz="3200" dirty="0"/>
              <a:t>Select the </a:t>
            </a:r>
            <a:r>
              <a:rPr lang="en-US" sz="3200" b="1" dirty="0"/>
              <a:t>[Create]</a:t>
            </a:r>
            <a:r>
              <a:rPr lang="en-US" sz="3200" dirty="0"/>
              <a:t> button</a:t>
            </a:r>
          </a:p>
          <a:p>
            <a:pPr>
              <a:buFont typeface="+mj-lt"/>
              <a:buAutoNum type="arabicPeriod"/>
            </a:pPr>
            <a:r>
              <a:rPr lang="en-US" sz="3200" dirty="0"/>
              <a:t>From the drop down select </a:t>
            </a:r>
            <a:r>
              <a:rPr lang="en-US" sz="3200" i="1" dirty="0"/>
              <a:t>Create Windows Service Policy</a:t>
            </a:r>
            <a:endParaRPr lang="en-US" sz="3200" dirty="0"/>
          </a:p>
          <a:p>
            <a:pPr>
              <a:buFont typeface="+mj-lt"/>
              <a:buAutoNum type="arabicPeriod"/>
            </a:pPr>
            <a:r>
              <a:rPr lang="en-US" sz="3200" dirty="0"/>
              <a:t>Select </a:t>
            </a:r>
            <a:r>
              <a:rPr lang="en-US" sz="3200" i="1" dirty="0"/>
              <a:t>Windows Update </a:t>
            </a:r>
            <a:r>
              <a:rPr lang="en-US" sz="3200" dirty="0"/>
              <a:t>from the drop down field </a:t>
            </a:r>
            <a:r>
              <a:rPr lang="en-US" sz="3200" b="1" i="1" dirty="0"/>
              <a:t>Service Name</a:t>
            </a:r>
          </a:p>
          <a:p>
            <a:pPr>
              <a:buFont typeface="+mj-lt"/>
              <a:buAutoNum type="arabicPeriod"/>
            </a:pPr>
            <a:r>
              <a:rPr lang="en-US" sz="3200" dirty="0"/>
              <a:t>Click </a:t>
            </a:r>
            <a:r>
              <a:rPr lang="en-US" sz="3200" b="1" dirty="0"/>
              <a:t>[Save]</a:t>
            </a:r>
          </a:p>
          <a:p>
            <a:pPr>
              <a:buFont typeface="+mj-lt"/>
              <a:buAutoNum type="arabicPeriod"/>
            </a:pPr>
            <a:r>
              <a:rPr lang="en-US" sz="3200" dirty="0"/>
              <a:t>Click on      from the </a:t>
            </a:r>
            <a:r>
              <a:rPr lang="en-US" sz="3200" b="1" dirty="0"/>
              <a:t>Device Icon </a:t>
            </a:r>
            <a:r>
              <a:rPr lang="en-US" sz="3200" dirty="0"/>
              <a:t>in upper right corner</a:t>
            </a:r>
          </a:p>
          <a:p>
            <a:pPr>
              <a:buFont typeface="+mj-lt"/>
              <a:buAutoNum type="arabicPeriod"/>
            </a:pPr>
            <a:r>
              <a:rPr lang="en-US" sz="3200" dirty="0"/>
              <a:t>Instructor will stop the service on the server</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Create a Monitor Policy</a:t>
            </a:r>
            <a:endParaRPr lang="en-US" dirty="0">
              <a:solidFill>
                <a:schemeClr val="tx1">
                  <a:lumMod val="50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046" y="7161733"/>
            <a:ext cx="439897" cy="379519"/>
          </a:xfrm>
          <a:prstGeom prst="rect">
            <a:avLst/>
          </a:prstGeom>
        </p:spPr>
      </p:pic>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113</a:t>
            </a:fld>
            <a:endParaRPr lang="en-US" dirty="0"/>
          </a:p>
        </p:txBody>
      </p:sp>
    </p:spTree>
    <p:extLst>
      <p:ext uri="{BB962C8B-B14F-4D97-AF65-F5344CB8AC3E}">
        <p14:creationId xmlns:p14="http://schemas.microsoft.com/office/powerpoint/2010/main" val="36475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idx="1"/>
          </p:nvPr>
        </p:nvSpPr>
        <p:spPr/>
        <p:txBody>
          <a:bodyPr>
            <a:noAutofit/>
          </a:bodyPr>
          <a:lstStyle/>
          <a:p>
            <a:pPr marL="0" indent="0">
              <a:buNone/>
            </a:pPr>
            <a:r>
              <a:rPr lang="en-US" sz="3800" dirty="0"/>
              <a:t>Delete a Monitoring </a:t>
            </a:r>
            <a:r>
              <a:rPr lang="en-US" sz="3800" dirty="0" smtClean="0"/>
              <a:t>Policy</a:t>
            </a:r>
          </a:p>
          <a:p>
            <a:pPr>
              <a:buFont typeface="+mj-lt"/>
              <a:buAutoNum type="arabicPeriod"/>
            </a:pPr>
            <a:r>
              <a:rPr lang="en-US" sz="3600" dirty="0"/>
              <a:t>Go to </a:t>
            </a:r>
            <a:r>
              <a:rPr lang="en-US" sz="3600" b="1" dirty="0"/>
              <a:t>Registry &gt; Device Manager</a:t>
            </a:r>
          </a:p>
          <a:p>
            <a:pPr>
              <a:buFont typeface="+mj-lt"/>
              <a:buAutoNum type="arabicPeriod"/>
            </a:pPr>
            <a:r>
              <a:rPr lang="en-US" sz="3600" dirty="0"/>
              <a:t>Select 192.168.33.203 and click the </a:t>
            </a:r>
            <a:r>
              <a:rPr lang="en-US" sz="3600" b="1" dirty="0"/>
              <a:t>[Wrench]</a:t>
            </a:r>
            <a:r>
              <a:rPr lang="en-US" sz="3600" dirty="0"/>
              <a:t> to bring up the </a:t>
            </a:r>
            <a:r>
              <a:rPr lang="en-US" sz="3600" b="1" dirty="0"/>
              <a:t>Device Administration </a:t>
            </a:r>
            <a:r>
              <a:rPr lang="en-US" sz="3600" dirty="0"/>
              <a:t>page</a:t>
            </a:r>
          </a:p>
          <a:p>
            <a:pPr>
              <a:buFont typeface="+mj-lt"/>
              <a:buAutoNum type="arabicPeriod"/>
            </a:pPr>
            <a:r>
              <a:rPr lang="en-US" sz="3600" dirty="0"/>
              <a:t>Select the </a:t>
            </a:r>
            <a:r>
              <a:rPr lang="en-US" sz="3600" b="1" dirty="0"/>
              <a:t>[Monitors] </a:t>
            </a:r>
            <a:r>
              <a:rPr lang="en-US" sz="3600" dirty="0"/>
              <a:t>tab</a:t>
            </a:r>
          </a:p>
          <a:p>
            <a:pPr>
              <a:buFont typeface="+mj-lt"/>
              <a:buAutoNum type="arabicPeriod"/>
            </a:pPr>
            <a:r>
              <a:rPr lang="en-US" sz="3600" dirty="0"/>
              <a:t>Click the 	   bomb icon next to the policies</a:t>
            </a:r>
            <a:endParaRPr lang="en-US" sz="3600" i="1" dirty="0"/>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Lab: Create a Monitor Policy</a:t>
            </a:r>
            <a:endParaRPr lang="en-US" dirty="0">
              <a:solidFill>
                <a:schemeClr val="tx1">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397" y="5095722"/>
            <a:ext cx="439598" cy="33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a:t>
            </a:r>
            <a:r>
              <a:rPr lang="en-US" sz="1900" dirty="0" smtClean="0">
                <a:solidFill>
                  <a:schemeClr val="bg1"/>
                </a:solidFill>
                <a:latin typeface="Futura Bk BT" panose="020B0502020204020303" pitchFamily="34" charset="0"/>
              </a:rPr>
              <a:t>Monitors</a:t>
            </a:r>
            <a:endParaRPr lang="en-US" sz="1900" dirty="0">
              <a:solidFill>
                <a:schemeClr val="bg1"/>
              </a:solidFill>
              <a:latin typeface="Futura Bk BT" panose="020B0502020204020303" pitchFamily="34" charset="0"/>
            </a:endParaRPr>
          </a:p>
        </p:txBody>
      </p:sp>
      <p:sp>
        <p:nvSpPr>
          <p:cNvPr id="3" name="Slide Number Placeholder 2"/>
          <p:cNvSpPr>
            <a:spLocks noGrp="1"/>
          </p:cNvSpPr>
          <p:nvPr>
            <p:ph type="sldNum" sz="quarter" idx="4"/>
          </p:nvPr>
        </p:nvSpPr>
        <p:spPr/>
        <p:txBody>
          <a:bodyPr/>
          <a:lstStyle/>
          <a:p>
            <a:fld id="{59FBCBD5-A728-384D-A41B-B8C6FE40EEBE}" type="slidenum">
              <a:rPr lang="en-US" smtClean="0"/>
              <a:pPr/>
              <a:t>114</a:t>
            </a:fld>
            <a:endParaRPr lang="en-US" dirty="0"/>
          </a:p>
        </p:txBody>
      </p:sp>
    </p:spTree>
    <p:extLst>
      <p:ext uri="{BB962C8B-B14F-4D97-AF65-F5344CB8AC3E}">
        <p14:creationId xmlns:p14="http://schemas.microsoft.com/office/powerpoint/2010/main" val="344909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64420" y="2652542"/>
            <a:ext cx="10615961" cy="2116454"/>
          </a:xfrm>
        </p:spPr>
        <p:txBody>
          <a:bodyPr>
            <a:normAutofit/>
          </a:bodyPr>
          <a:lstStyle/>
          <a:p>
            <a:pPr algn="ctr"/>
            <a:r>
              <a:rPr lang="en-US" sz="5100" dirty="0" smtClean="0">
                <a:solidFill>
                  <a:schemeClr val="tx1">
                    <a:lumMod val="50000"/>
                  </a:schemeClr>
                </a:solidFill>
              </a:rPr>
              <a:t>Device Templates</a:t>
            </a:r>
            <a:endParaRPr lang="en-US" sz="5100" dirty="0">
              <a:solidFill>
                <a:schemeClr val="tx1">
                  <a:lumMod val="50000"/>
                </a:schemeClr>
              </a:solidFill>
            </a:endParaRPr>
          </a:p>
        </p:txBody>
      </p:sp>
      <p:pic>
        <p:nvPicPr>
          <p:cNvPr id="4" name="Picture 3" descr="imagesCAFPKE0K.jpg"/>
          <p:cNvPicPr>
            <a:picLocks noChangeAspect="1"/>
          </p:cNvPicPr>
          <p:nvPr/>
        </p:nvPicPr>
        <p:blipFill>
          <a:blip r:embed="rId2" cstate="print"/>
          <a:stretch>
            <a:fillRect/>
          </a:stretch>
        </p:blipFill>
        <p:spPr>
          <a:xfrm>
            <a:off x="6347460" y="4908763"/>
            <a:ext cx="2849880" cy="2559304"/>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115</a:t>
            </a:fld>
            <a:endParaRPr lang="en-US" dirty="0"/>
          </a:p>
        </p:txBody>
      </p:sp>
    </p:spTree>
    <p:extLst>
      <p:ext uri="{BB962C8B-B14F-4D97-AF65-F5344CB8AC3E}">
        <p14:creationId xmlns:p14="http://schemas.microsoft.com/office/powerpoint/2010/main" val="41552584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247"/>
          <a:stretch/>
        </p:blipFill>
        <p:spPr>
          <a:xfrm>
            <a:off x="7434469" y="1144290"/>
            <a:ext cx="8092336" cy="8251501"/>
          </a:xfrm>
          <a:prstGeom prst="rect">
            <a:avLst/>
          </a:prstGeom>
        </p:spPr>
      </p:pic>
      <p:sp>
        <p:nvSpPr>
          <p:cNvPr id="3" name="Content Placeholder 2"/>
          <p:cNvSpPr>
            <a:spLocks noGrp="1"/>
          </p:cNvSpPr>
          <p:nvPr>
            <p:ph idx="1"/>
          </p:nvPr>
        </p:nvSpPr>
        <p:spPr>
          <a:xfrm>
            <a:off x="475969" y="1387025"/>
            <a:ext cx="7104274" cy="7749249"/>
          </a:xfrm>
        </p:spPr>
        <p:txBody>
          <a:bodyPr>
            <a:normAutofit/>
          </a:bodyPr>
          <a:lstStyle/>
          <a:p>
            <a:r>
              <a:rPr lang="en-US" sz="3600" dirty="0" smtClean="0"/>
              <a:t>Describe Device Templates</a:t>
            </a:r>
          </a:p>
          <a:p>
            <a:r>
              <a:rPr lang="en-US" sz="3600" dirty="0" smtClean="0"/>
              <a:t>Create Device Templates</a:t>
            </a:r>
          </a:p>
          <a:p>
            <a:r>
              <a:rPr lang="en-US" sz="3600" dirty="0" smtClean="0"/>
              <a:t>Apply Device Templates</a:t>
            </a:r>
          </a:p>
          <a:p>
            <a:r>
              <a:rPr lang="en-US" sz="3600" dirty="0" smtClean="0"/>
              <a:t>View / Delete Device Templates</a:t>
            </a:r>
          </a:p>
          <a:p>
            <a:pPr marL="0" indent="0">
              <a:buNone/>
            </a:pPr>
            <a:endParaRPr lang="en-US" sz="3600" dirty="0"/>
          </a:p>
          <a:p>
            <a:pPr>
              <a:buNone/>
            </a:pPr>
            <a:endParaRPr lang="en-US" sz="3600" dirty="0" smtClean="0"/>
          </a:p>
          <a:p>
            <a:endParaRPr lang="en-US" sz="3600" dirty="0" smtClean="0"/>
          </a:p>
          <a:p>
            <a:pPr marL="0" indent="0">
              <a:buNone/>
            </a:pPr>
            <a:endParaRPr lang="en-US" sz="3600"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9" name="TextBox 8"/>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Tree>
    <p:extLst>
      <p:ext uri="{BB962C8B-B14F-4D97-AF65-F5344CB8AC3E}">
        <p14:creationId xmlns:p14="http://schemas.microsoft.com/office/powerpoint/2010/main" val="25029473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200" dirty="0"/>
              <a:t>Allows you to save a device configuration, apply it to one or more devices, and reuse the same configuration over and over again</a:t>
            </a:r>
          </a:p>
          <a:p>
            <a:r>
              <a:rPr lang="en-US" sz="3200" dirty="0"/>
              <a:t>Can be applied:</a:t>
            </a:r>
          </a:p>
          <a:p>
            <a:pPr lvl="1">
              <a:buClr>
                <a:schemeClr val="accent2"/>
              </a:buClr>
            </a:pPr>
            <a:r>
              <a:rPr lang="en-US" sz="2900" dirty="0"/>
              <a:t>In Discovery Sessions</a:t>
            </a:r>
          </a:p>
          <a:p>
            <a:pPr lvl="1">
              <a:buClr>
                <a:schemeClr val="accent2"/>
              </a:buClr>
            </a:pPr>
            <a:r>
              <a:rPr lang="en-US" sz="2900" dirty="0"/>
              <a:t>In Bulk in the Device Manager</a:t>
            </a:r>
          </a:p>
          <a:p>
            <a:pPr lvl="1">
              <a:buClr>
                <a:schemeClr val="accent2"/>
              </a:buClr>
            </a:pPr>
            <a:r>
              <a:rPr lang="en-US" sz="2900" dirty="0"/>
              <a:t>To Device Groups</a:t>
            </a:r>
          </a:p>
          <a:p>
            <a:r>
              <a:rPr lang="en-US" sz="3200" dirty="0"/>
              <a:t>Template Tabs and Settings:</a:t>
            </a:r>
          </a:p>
          <a:p>
            <a:pPr lvl="1">
              <a:buClr>
                <a:schemeClr val="accent2"/>
              </a:buClr>
            </a:pPr>
            <a:r>
              <a:rPr lang="en-US" sz="2900" dirty="0"/>
              <a:t>Configuration (Device Properties settings)</a:t>
            </a:r>
          </a:p>
          <a:p>
            <a:pPr lvl="1">
              <a:buClr>
                <a:schemeClr val="accent2"/>
              </a:buClr>
            </a:pPr>
            <a:r>
              <a:rPr lang="en-US" sz="2900" dirty="0"/>
              <a:t>Interface settings</a:t>
            </a:r>
          </a:p>
          <a:p>
            <a:pPr lvl="1">
              <a:buClr>
                <a:schemeClr val="accent2"/>
              </a:buClr>
            </a:pPr>
            <a:r>
              <a:rPr lang="en-US" sz="2900" dirty="0"/>
              <a:t>Content Verification Policies</a:t>
            </a:r>
          </a:p>
          <a:p>
            <a:pPr lvl="1">
              <a:buClr>
                <a:schemeClr val="accent2"/>
              </a:buClr>
            </a:pPr>
            <a:r>
              <a:rPr lang="en-US" sz="2900" dirty="0"/>
              <a:t>TCP/IP Port Policies</a:t>
            </a:r>
          </a:p>
          <a:p>
            <a:pPr lvl="1">
              <a:buClr>
                <a:schemeClr val="accent2"/>
              </a:buClr>
            </a:pPr>
            <a:r>
              <a:rPr lang="en-US" sz="2900" dirty="0"/>
              <a:t>Windows Service Policies</a:t>
            </a:r>
          </a:p>
          <a:p>
            <a:pPr lvl="1">
              <a:buClr>
                <a:schemeClr val="accent2"/>
              </a:buClr>
            </a:pPr>
            <a:r>
              <a:rPr lang="en-US" sz="2900" dirty="0"/>
              <a:t>System Process Policies</a:t>
            </a:r>
          </a:p>
          <a:p>
            <a:pPr lvl="1">
              <a:buClr>
                <a:schemeClr val="accent2"/>
              </a:buClr>
            </a:pPr>
            <a:r>
              <a:rPr lang="en-US" sz="2900" dirty="0"/>
              <a:t>Dynamic Applications</a:t>
            </a:r>
          </a:p>
          <a:p>
            <a:pPr marL="551179" lvl="1" indent="0">
              <a:buClr>
                <a:srgbClr val="C00000"/>
              </a:buClr>
              <a:buNone/>
            </a:pPr>
            <a:endParaRPr lang="en-US" sz="2200" dirty="0">
              <a:solidFill>
                <a:srgbClr val="000000"/>
              </a:solidFill>
            </a:endParaRP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What is a Device Template?</a:t>
            </a:r>
            <a:endParaRPr lang="en-US" dirty="0">
              <a:solidFill>
                <a:schemeClr val="tx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7440" y="3918682"/>
            <a:ext cx="1753021" cy="1206622"/>
          </a:xfrm>
          <a:prstGeom prst="rect">
            <a:avLst/>
          </a:prstGeom>
        </p:spPr>
      </p:pic>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
        <p:nvSpPr>
          <p:cNvPr id="5" name="Slide Number Placeholder 4"/>
          <p:cNvSpPr>
            <a:spLocks noGrp="1"/>
          </p:cNvSpPr>
          <p:nvPr>
            <p:ph type="sldNum" sz="quarter" idx="4"/>
          </p:nvPr>
        </p:nvSpPr>
        <p:spPr/>
        <p:txBody>
          <a:bodyPr/>
          <a:lstStyle/>
          <a:p>
            <a:fld id="{59FBCBD5-A728-384D-A41B-B8C6FE40EEBE}" type="slidenum">
              <a:rPr lang="en-US" smtClean="0"/>
              <a:pPr/>
              <a:t>117</a:t>
            </a:fld>
            <a:endParaRPr lang="en-US" dirty="0"/>
          </a:p>
        </p:txBody>
      </p:sp>
    </p:spTree>
    <p:extLst>
      <p:ext uri="{BB962C8B-B14F-4D97-AF65-F5344CB8AC3E}">
        <p14:creationId xmlns:p14="http://schemas.microsoft.com/office/powerpoint/2010/main" val="37924922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Templates: Creating Templates</a:t>
            </a:r>
            <a:endParaRPr lang="en-US" dirty="0">
              <a:solidFill>
                <a:schemeClr val="tx1">
                  <a:lumMod val="5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11" y="4959177"/>
            <a:ext cx="1266485" cy="218530"/>
          </a:xfrm>
          <a:prstGeom prst="rect">
            <a:avLst/>
          </a:prstGeom>
        </p:spPr>
      </p:pic>
      <p:sp>
        <p:nvSpPr>
          <p:cNvPr id="8" name="Right Arrow 7"/>
          <p:cNvSpPr/>
          <p:nvPr/>
        </p:nvSpPr>
        <p:spPr>
          <a:xfrm>
            <a:off x="1988510" y="4959177"/>
            <a:ext cx="906780" cy="218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3" name="Oval 2"/>
          <p:cNvSpPr/>
          <p:nvPr/>
        </p:nvSpPr>
        <p:spPr>
          <a:xfrm>
            <a:off x="463465" y="4744216"/>
            <a:ext cx="1365374" cy="64845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9" name="Text Placeholder 5"/>
          <p:cNvSpPr txBox="1">
            <a:spLocks/>
          </p:cNvSpPr>
          <p:nvPr/>
        </p:nvSpPr>
        <p:spPr>
          <a:xfrm>
            <a:off x="545381" y="1311597"/>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Devices &gt; Templates &gt; Create</a:t>
            </a:r>
          </a:p>
        </p:txBody>
      </p:sp>
      <p:sp>
        <p:nvSpPr>
          <p:cNvPr id="11" name="TextBox 10"/>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961" y="3958502"/>
            <a:ext cx="12144246" cy="2001350"/>
          </a:xfrm>
          <a:prstGeom prst="rect">
            <a:avLst/>
          </a:prstGeom>
          <a:ln>
            <a:solidFill>
              <a:schemeClr val="tx2"/>
            </a:solidFill>
          </a:ln>
        </p:spPr>
      </p:pic>
      <p:sp>
        <p:nvSpPr>
          <p:cNvPr id="5" name="Slide Number Placeholder 4"/>
          <p:cNvSpPr>
            <a:spLocks noGrp="1"/>
          </p:cNvSpPr>
          <p:nvPr>
            <p:ph type="sldNum" sz="quarter" idx="4"/>
          </p:nvPr>
        </p:nvSpPr>
        <p:spPr/>
        <p:txBody>
          <a:bodyPr/>
          <a:lstStyle/>
          <a:p>
            <a:fld id="{59FBCBD5-A728-384D-A41B-B8C6FE40EEBE}" type="slidenum">
              <a:rPr lang="en-US" smtClean="0"/>
              <a:pPr/>
              <a:t>118</a:t>
            </a:fld>
            <a:endParaRPr lang="en-US" dirty="0"/>
          </a:p>
        </p:txBody>
      </p:sp>
    </p:spTree>
    <p:extLst>
      <p:ext uri="{BB962C8B-B14F-4D97-AF65-F5344CB8AC3E}">
        <p14:creationId xmlns:p14="http://schemas.microsoft.com/office/powerpoint/2010/main" val="13969714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5080186"/>
            <a:ext cx="14291592" cy="4056088"/>
          </a:xfrm>
        </p:spPr>
        <p:txBody>
          <a:bodyPr/>
          <a:lstStyle/>
          <a:p>
            <a:r>
              <a:rPr lang="en-US" sz="3800" dirty="0"/>
              <a:t>Click Field Title to activate the field for the Template</a:t>
            </a:r>
          </a:p>
          <a:p>
            <a:r>
              <a:rPr lang="en-US" sz="3800" dirty="0"/>
              <a:t>Greyed out fields are inactive and will not be part of the Template.</a:t>
            </a:r>
          </a:p>
          <a:p>
            <a:r>
              <a:rPr lang="en-US" sz="3800" dirty="0"/>
              <a:t>Only the Active fields will be applied via the Template</a:t>
            </a:r>
          </a:p>
        </p:txBody>
      </p:sp>
      <p:sp>
        <p:nvSpPr>
          <p:cNvPr id="2" name="Title 1"/>
          <p:cNvSpPr>
            <a:spLocks noGrp="1"/>
          </p:cNvSpPr>
          <p:nvPr>
            <p:ph type="title"/>
          </p:nvPr>
        </p:nvSpPr>
        <p:spPr/>
        <p:txBody>
          <a:bodyPr/>
          <a:lstStyle/>
          <a:p>
            <a:r>
              <a:rPr lang="en-US" dirty="0" smtClean="0">
                <a:solidFill>
                  <a:schemeClr val="tx1">
                    <a:lumMod val="50000"/>
                  </a:schemeClr>
                </a:solidFill>
              </a:rPr>
              <a:t>Active and Inactive Fields on Templates</a:t>
            </a:r>
            <a:endParaRPr lang="en-US" dirty="0">
              <a:solidFill>
                <a:schemeClr val="tx1">
                  <a:lumMod val="50000"/>
                </a:schemeClr>
              </a:solidFill>
            </a:endParaRPr>
          </a:p>
        </p:txBody>
      </p:sp>
      <p:sp>
        <p:nvSpPr>
          <p:cNvPr id="23" name="TextBox 22"/>
          <p:cNvSpPr txBox="1"/>
          <p:nvPr/>
        </p:nvSpPr>
        <p:spPr>
          <a:xfrm>
            <a:off x="1684022" y="3008423"/>
            <a:ext cx="1764983" cy="486287"/>
          </a:xfrm>
          <a:prstGeom prst="rect">
            <a:avLst/>
          </a:prstGeom>
          <a:noFill/>
        </p:spPr>
        <p:txBody>
          <a:bodyPr wrap="square" lIns="146304" tIns="73152" rIns="146304" bIns="73152" rtlCol="0">
            <a:spAutoFit/>
          </a:bodyPr>
          <a:lstStyle/>
          <a:p>
            <a:r>
              <a:rPr lang="en-US" sz="2200" dirty="0">
                <a:solidFill>
                  <a:schemeClr val="tx1">
                    <a:lumMod val="50000"/>
                  </a:schemeClr>
                </a:solidFill>
                <a:latin typeface="Futura Lt BT" panose="020B0402020204020303" pitchFamily="34" charset="0"/>
              </a:rPr>
              <a:t>Active</a:t>
            </a:r>
          </a:p>
        </p:txBody>
      </p:sp>
      <p:sp>
        <p:nvSpPr>
          <p:cNvPr id="26" name="TextBox 2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130" y="2300691"/>
            <a:ext cx="6177083" cy="2173418"/>
          </a:xfrm>
          <a:prstGeom prst="rect">
            <a:avLst/>
          </a:prstGeom>
          <a:ln>
            <a:solidFill>
              <a:schemeClr val="tx2"/>
            </a:solidFill>
          </a:ln>
        </p:spPr>
      </p:pic>
      <p:grpSp>
        <p:nvGrpSpPr>
          <p:cNvPr id="27" name="Group 26"/>
          <p:cNvGrpSpPr/>
          <p:nvPr/>
        </p:nvGrpSpPr>
        <p:grpSpPr>
          <a:xfrm>
            <a:off x="9488804" y="2494216"/>
            <a:ext cx="5262566" cy="1030006"/>
            <a:chOff x="5581649" y="1700602"/>
            <a:chExt cx="3095627" cy="702277"/>
          </a:xfrm>
        </p:grpSpPr>
        <p:grpSp>
          <p:nvGrpSpPr>
            <p:cNvPr id="6" name="Group 5"/>
            <p:cNvGrpSpPr/>
            <p:nvPr/>
          </p:nvGrpSpPr>
          <p:grpSpPr>
            <a:xfrm>
              <a:off x="5581649" y="1700602"/>
              <a:ext cx="2876551" cy="702277"/>
              <a:chOff x="3733116" y="1369618"/>
              <a:chExt cx="2404623" cy="426565"/>
            </a:xfrm>
          </p:grpSpPr>
          <p:sp>
            <p:nvSpPr>
              <p:cNvPr id="7" name="Rectangle 6"/>
              <p:cNvSpPr/>
              <p:nvPr/>
            </p:nvSpPr>
            <p:spPr>
              <a:xfrm>
                <a:off x="5452979" y="1582571"/>
                <a:ext cx="684760" cy="21361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endParaRPr lang="en-US"/>
              </a:p>
            </p:txBody>
          </p:sp>
          <p:cxnSp>
            <p:nvCxnSpPr>
              <p:cNvPr id="8" name="Straight Arrow Connector 7"/>
              <p:cNvCxnSpPr>
                <a:stCxn id="7" idx="1"/>
              </p:cNvCxnSpPr>
              <p:nvPr/>
            </p:nvCxnSpPr>
            <p:spPr>
              <a:xfrm flipH="1" flipV="1">
                <a:off x="3733116" y="1369618"/>
                <a:ext cx="1719863" cy="31975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639051" y="2088542"/>
              <a:ext cx="1038225" cy="293787"/>
            </a:xfrm>
            <a:prstGeom prst="rect">
              <a:avLst/>
            </a:prstGeom>
            <a:noFill/>
          </p:spPr>
          <p:txBody>
            <a:bodyPr wrap="square" rtlCol="0">
              <a:spAutoFit/>
            </a:bodyPr>
            <a:lstStyle/>
            <a:p>
              <a:r>
                <a:rPr lang="en-US" sz="2200" dirty="0">
                  <a:solidFill>
                    <a:schemeClr val="tx1">
                      <a:lumMod val="50000"/>
                    </a:schemeClr>
                  </a:solidFill>
                  <a:latin typeface="Futura Lt BT" panose="020B0402020204020303"/>
                </a:rPr>
                <a:t>Inactive</a:t>
              </a:r>
            </a:p>
          </p:txBody>
        </p:sp>
        <p:cxnSp>
          <p:nvCxnSpPr>
            <p:cNvPr id="14" name="Straight Arrow Connector 13"/>
            <p:cNvCxnSpPr>
              <a:stCxn id="10" idx="1"/>
            </p:cNvCxnSpPr>
            <p:nvPr/>
          </p:nvCxnSpPr>
          <p:spPr>
            <a:xfrm flipH="1" flipV="1">
              <a:off x="5581650" y="2213041"/>
              <a:ext cx="2057401" cy="2239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684020" y="2894124"/>
            <a:ext cx="3789046" cy="1108299"/>
            <a:chOff x="1684020" y="2894124"/>
            <a:chExt cx="3789046" cy="1108299"/>
          </a:xfrm>
        </p:grpSpPr>
        <p:cxnSp>
          <p:nvCxnSpPr>
            <p:cNvPr id="22" name="Straight Arrow Connector 21"/>
            <p:cNvCxnSpPr/>
            <p:nvPr/>
          </p:nvCxnSpPr>
          <p:spPr>
            <a:xfrm>
              <a:off x="3076577" y="3266321"/>
              <a:ext cx="2340171" cy="73610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684020" y="2953660"/>
              <a:ext cx="1392555" cy="51579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endParaRPr lang="en-US"/>
            </a:p>
          </p:txBody>
        </p:sp>
        <p:cxnSp>
          <p:nvCxnSpPr>
            <p:cNvPr id="24" name="Straight Arrow Connector 23"/>
            <p:cNvCxnSpPr/>
            <p:nvPr/>
          </p:nvCxnSpPr>
          <p:spPr>
            <a:xfrm flipV="1">
              <a:off x="3076578" y="2894124"/>
              <a:ext cx="2396488" cy="36809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4"/>
          </p:nvPr>
        </p:nvSpPr>
        <p:spPr/>
        <p:txBody>
          <a:bodyPr/>
          <a:lstStyle/>
          <a:p>
            <a:fld id="{59FBCBD5-A728-384D-A41B-B8C6FE40EEBE}" type="slidenum">
              <a:rPr lang="en-US" smtClean="0"/>
              <a:pPr/>
              <a:t>119</a:t>
            </a:fld>
            <a:endParaRPr lang="en-US" dirty="0"/>
          </a:p>
        </p:txBody>
      </p:sp>
    </p:spTree>
    <p:extLst>
      <p:ext uri="{BB962C8B-B14F-4D97-AF65-F5344CB8AC3E}">
        <p14:creationId xmlns:p14="http://schemas.microsoft.com/office/powerpoint/2010/main" val="256108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le 2"/>
          <p:cNvSpPr>
            <a:spLocks noGrp="1"/>
          </p:cNvSpPr>
          <p:nvPr>
            <p:ph type="title"/>
          </p:nvPr>
        </p:nvSpPr>
        <p:spPr>
          <a:xfrm>
            <a:off x="370064" y="106275"/>
            <a:ext cx="13577412" cy="933768"/>
          </a:xfrm>
        </p:spPr>
        <p:txBody>
          <a:bodyPr>
            <a:normAutofit/>
          </a:bodyPr>
          <a:lstStyle/>
          <a:p>
            <a:r>
              <a:rPr lang="en-US" sz="4500" dirty="0">
                <a:solidFill>
                  <a:schemeClr val="tx1">
                    <a:lumMod val="50000"/>
                  </a:schemeClr>
                </a:solidFill>
                <a:latin typeface="Futura Bk BT"/>
              </a:rPr>
              <a:t>The Ultimate Monitoring Platform</a:t>
            </a:r>
          </a:p>
        </p:txBody>
      </p:sp>
      <p:sp>
        <p:nvSpPr>
          <p:cNvPr id="147" name="Slide Number Placeholder 5"/>
          <p:cNvSpPr>
            <a:spLocks noGrp="1"/>
          </p:cNvSpPr>
          <p:nvPr>
            <p:ph type="sldNum" sz="quarter" idx="10"/>
          </p:nvPr>
        </p:nvSpPr>
        <p:spPr>
          <a:xfrm>
            <a:off x="11140440" y="8974917"/>
            <a:ext cx="3627120" cy="344716"/>
          </a:xfrm>
          <a:prstGeom prst="rect">
            <a:avLst/>
          </a:prstGeom>
        </p:spPr>
        <p:txBody>
          <a:bodyPr vert="horz" lIns="155448" tIns="77724" rIns="155448" bIns="77724" rtlCol="0" anchor="ctr"/>
          <a:lstStyle>
            <a:lvl1pPr algn="r">
              <a:defRPr sz="1530" b="0" i="0">
                <a:solidFill>
                  <a:schemeClr val="bg1">
                    <a:lumMod val="75000"/>
                  </a:schemeClr>
                </a:solidFill>
                <a:latin typeface="Arial"/>
                <a:cs typeface="Arial"/>
              </a:defRPr>
            </a:lvl1pPr>
          </a:lstStyle>
          <a:p>
            <a:fld id="{59FBCBD5-A728-384D-A41B-B8C6FE40EEBE}" type="slidenum">
              <a:rPr lang="en-US" smtClean="0"/>
              <a:pPr/>
              <a:t>12</a:t>
            </a:fld>
            <a:endParaRPr lang="en-US" dirty="0"/>
          </a:p>
        </p:txBody>
      </p:sp>
      <p:grpSp>
        <p:nvGrpSpPr>
          <p:cNvPr id="149" name="Group 148"/>
          <p:cNvGrpSpPr/>
          <p:nvPr/>
        </p:nvGrpSpPr>
        <p:grpSpPr>
          <a:xfrm>
            <a:off x="921819" y="8396286"/>
            <a:ext cx="13227858" cy="381405"/>
            <a:chOff x="761110" y="5626751"/>
            <a:chExt cx="7781093" cy="224356"/>
          </a:xfrm>
        </p:grpSpPr>
        <p:sp>
          <p:nvSpPr>
            <p:cNvPr id="176" name="TextBox 175"/>
            <p:cNvSpPr txBox="1"/>
            <p:nvPr/>
          </p:nvSpPr>
          <p:spPr>
            <a:xfrm>
              <a:off x="1921150" y="5626751"/>
              <a:ext cx="1037479"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AWS - Cloud</a:t>
              </a:r>
            </a:p>
          </p:txBody>
        </p:sp>
        <p:sp>
          <p:nvSpPr>
            <p:cNvPr id="171" name="TextBox 170"/>
            <p:cNvSpPr txBox="1"/>
            <p:nvPr/>
          </p:nvSpPr>
          <p:spPr>
            <a:xfrm>
              <a:off x="761110" y="5642905"/>
              <a:ext cx="1029172"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Application</a:t>
              </a:r>
            </a:p>
          </p:txBody>
        </p:sp>
        <p:sp>
          <p:nvSpPr>
            <p:cNvPr id="169" name="TextBox 168"/>
            <p:cNvSpPr txBox="1"/>
            <p:nvPr/>
          </p:nvSpPr>
          <p:spPr>
            <a:xfrm>
              <a:off x="3004966" y="5642905"/>
              <a:ext cx="1055816"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Virtualization</a:t>
              </a:r>
            </a:p>
          </p:txBody>
        </p:sp>
        <p:sp>
          <p:nvSpPr>
            <p:cNvPr id="167" name="TextBox 166"/>
            <p:cNvSpPr txBox="1"/>
            <p:nvPr/>
          </p:nvSpPr>
          <p:spPr>
            <a:xfrm>
              <a:off x="5265641" y="5642905"/>
              <a:ext cx="861895"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Compute</a:t>
              </a:r>
            </a:p>
          </p:txBody>
        </p:sp>
        <p:sp>
          <p:nvSpPr>
            <p:cNvPr id="165" name="TextBox 164"/>
            <p:cNvSpPr txBox="1"/>
            <p:nvPr/>
          </p:nvSpPr>
          <p:spPr>
            <a:xfrm>
              <a:off x="4195228" y="5642905"/>
              <a:ext cx="860552"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Network</a:t>
              </a:r>
            </a:p>
          </p:txBody>
        </p:sp>
        <p:sp>
          <p:nvSpPr>
            <p:cNvPr id="163" name="TextBox 162"/>
            <p:cNvSpPr txBox="1"/>
            <p:nvPr/>
          </p:nvSpPr>
          <p:spPr>
            <a:xfrm>
              <a:off x="6532259" y="5642905"/>
              <a:ext cx="770829"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Storage</a:t>
              </a:r>
            </a:p>
          </p:txBody>
        </p:sp>
        <p:sp>
          <p:nvSpPr>
            <p:cNvPr id="161" name="TextBox 160"/>
            <p:cNvSpPr txBox="1"/>
            <p:nvPr/>
          </p:nvSpPr>
          <p:spPr>
            <a:xfrm>
              <a:off x="7602155" y="5642905"/>
              <a:ext cx="940048" cy="208202"/>
            </a:xfrm>
            <a:prstGeom prst="rect">
              <a:avLst/>
            </a:prstGeom>
            <a:noFill/>
            <a:ln>
              <a:noFill/>
            </a:ln>
          </p:spPr>
          <p:txBody>
            <a:bodyPr wrap="square" rtlCol="0">
              <a:spAutoFit/>
            </a:bodyPr>
            <a:lstStyle/>
            <a:p>
              <a:pPr algn="ctr"/>
              <a:r>
                <a:rPr lang="en-US" sz="1700" dirty="0">
                  <a:ln w="1270">
                    <a:noFill/>
                  </a:ln>
                  <a:solidFill>
                    <a:schemeClr val="accent2"/>
                  </a:solidFill>
                  <a:latin typeface="Arial"/>
                  <a:cs typeface="Arial"/>
                </a:rPr>
                <a:t>Physical</a:t>
              </a:r>
            </a:p>
          </p:txBody>
        </p:sp>
      </p:grpSp>
      <p:grpSp>
        <p:nvGrpSpPr>
          <p:cNvPr id="245" name="Group 244"/>
          <p:cNvGrpSpPr/>
          <p:nvPr/>
        </p:nvGrpSpPr>
        <p:grpSpPr>
          <a:xfrm>
            <a:off x="1792586" y="5960617"/>
            <a:ext cx="11548935" cy="1530462"/>
            <a:chOff x="1273326" y="4313685"/>
            <a:chExt cx="6793491" cy="616707"/>
          </a:xfrm>
        </p:grpSpPr>
        <p:cxnSp>
          <p:nvCxnSpPr>
            <p:cNvPr id="246" name="Straight Connector 245"/>
            <p:cNvCxnSpPr/>
            <p:nvPr/>
          </p:nvCxnSpPr>
          <p:spPr>
            <a:xfrm>
              <a:off x="1273326" y="4713238"/>
              <a:ext cx="679349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286522" y="4710978"/>
              <a:ext cx="1552" cy="21715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2439890" y="4713238"/>
              <a:ext cx="0" cy="21715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533177" y="4713238"/>
              <a:ext cx="3104" cy="21715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5686200" y="4713238"/>
              <a:ext cx="0" cy="21715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6898223" y="4713238"/>
              <a:ext cx="0" cy="21715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8059416" y="4706458"/>
              <a:ext cx="0" cy="219414"/>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609035" y="4313685"/>
              <a:ext cx="0" cy="616707"/>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255" name="Group 254"/>
          <p:cNvGrpSpPr/>
          <p:nvPr/>
        </p:nvGrpSpPr>
        <p:grpSpPr>
          <a:xfrm>
            <a:off x="874839" y="2508962"/>
            <a:ext cx="13729254" cy="2177414"/>
            <a:chOff x="733475" y="1493431"/>
            <a:chExt cx="8076032" cy="1280832"/>
          </a:xfrm>
        </p:grpSpPr>
        <p:grpSp>
          <p:nvGrpSpPr>
            <p:cNvPr id="256" name="Group 255"/>
            <p:cNvGrpSpPr/>
            <p:nvPr/>
          </p:nvGrpSpPr>
          <p:grpSpPr>
            <a:xfrm>
              <a:off x="733475" y="1493431"/>
              <a:ext cx="8076032" cy="233740"/>
              <a:chOff x="733475" y="1493431"/>
              <a:chExt cx="8076032" cy="233740"/>
            </a:xfrm>
          </p:grpSpPr>
          <p:sp>
            <p:nvSpPr>
              <p:cNvPr id="290" name="TextBox 289"/>
              <p:cNvSpPr txBox="1"/>
              <p:nvPr/>
            </p:nvSpPr>
            <p:spPr>
              <a:xfrm>
                <a:off x="733475" y="1493431"/>
                <a:ext cx="1134443"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Assets</a:t>
                </a:r>
              </a:p>
            </p:txBody>
          </p:sp>
          <p:sp>
            <p:nvSpPr>
              <p:cNvPr id="288" name="TextBox 287"/>
              <p:cNvSpPr txBox="1"/>
              <p:nvPr/>
            </p:nvSpPr>
            <p:spPr>
              <a:xfrm>
                <a:off x="6365351" y="1518969"/>
                <a:ext cx="1066392"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Events</a:t>
                </a:r>
              </a:p>
            </p:txBody>
          </p:sp>
          <p:sp>
            <p:nvSpPr>
              <p:cNvPr id="285" name="TextBox 284"/>
              <p:cNvSpPr txBox="1"/>
              <p:nvPr/>
            </p:nvSpPr>
            <p:spPr>
              <a:xfrm>
                <a:off x="1743278" y="1506582"/>
                <a:ext cx="1396323"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Automation</a:t>
                </a:r>
              </a:p>
            </p:txBody>
          </p:sp>
          <p:sp>
            <p:nvSpPr>
              <p:cNvPr id="280" name="TextBox 279"/>
              <p:cNvSpPr txBox="1"/>
              <p:nvPr/>
            </p:nvSpPr>
            <p:spPr>
              <a:xfrm>
                <a:off x="7349065" y="1511302"/>
                <a:ext cx="1460442"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Service Levels</a:t>
                </a:r>
              </a:p>
            </p:txBody>
          </p:sp>
          <p:sp>
            <p:nvSpPr>
              <p:cNvPr id="278" name="TextBox 277"/>
              <p:cNvSpPr txBox="1"/>
              <p:nvPr/>
            </p:nvSpPr>
            <p:spPr>
              <a:xfrm>
                <a:off x="2883837" y="1496149"/>
                <a:ext cx="1299241"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Reporting</a:t>
                </a:r>
              </a:p>
            </p:txBody>
          </p:sp>
          <p:sp>
            <p:nvSpPr>
              <p:cNvPr id="276" name="TextBox 275"/>
              <p:cNvSpPr txBox="1"/>
              <p:nvPr/>
            </p:nvSpPr>
            <p:spPr>
              <a:xfrm>
                <a:off x="3979332" y="1506611"/>
                <a:ext cx="1265103"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Performance</a:t>
                </a:r>
              </a:p>
            </p:txBody>
          </p:sp>
          <p:sp>
            <p:nvSpPr>
              <p:cNvPr id="274" name="TextBox 273"/>
              <p:cNvSpPr txBox="1"/>
              <p:nvPr/>
            </p:nvSpPr>
            <p:spPr>
              <a:xfrm>
                <a:off x="5130868" y="1510635"/>
                <a:ext cx="1115592" cy="208202"/>
              </a:xfrm>
              <a:prstGeom prst="rect">
                <a:avLst/>
              </a:prstGeom>
              <a:noFill/>
              <a:ln>
                <a:noFill/>
              </a:ln>
            </p:spPr>
            <p:txBody>
              <a:bodyPr wrap="square" rtlCol="0">
                <a:spAutoFit/>
              </a:bodyPr>
              <a:lstStyle/>
              <a:p>
                <a:pPr algn="ctr"/>
                <a:r>
                  <a:rPr lang="en-US" sz="1700" dirty="0">
                    <a:ln w="1270">
                      <a:noFill/>
                    </a:ln>
                    <a:solidFill>
                      <a:srgbClr val="52B749"/>
                    </a:solidFill>
                    <a:latin typeface="Arial"/>
                    <a:cs typeface="Arial"/>
                  </a:rPr>
                  <a:t>Customer Portal</a:t>
                </a:r>
              </a:p>
            </p:txBody>
          </p:sp>
        </p:grpSp>
        <p:grpSp>
          <p:nvGrpSpPr>
            <p:cNvPr id="257" name="Group 256"/>
            <p:cNvGrpSpPr/>
            <p:nvPr/>
          </p:nvGrpSpPr>
          <p:grpSpPr>
            <a:xfrm>
              <a:off x="1275449" y="1812217"/>
              <a:ext cx="6810871" cy="962046"/>
              <a:chOff x="1275449" y="1812217"/>
              <a:chExt cx="6810871" cy="962046"/>
            </a:xfrm>
          </p:grpSpPr>
          <p:cxnSp>
            <p:nvCxnSpPr>
              <p:cNvPr id="258" name="Straight Connector 257"/>
              <p:cNvCxnSpPr/>
              <p:nvPr/>
            </p:nvCxnSpPr>
            <p:spPr>
              <a:xfrm>
                <a:off x="4609035" y="1824917"/>
                <a:ext cx="0" cy="94934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1275449" y="2125119"/>
                <a:ext cx="681087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H="1">
                <a:off x="1288072" y="1812217"/>
                <a:ext cx="2" cy="312902"/>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441441" y="1812217"/>
                <a:ext cx="2" cy="312902"/>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H="1">
                <a:off x="3533177" y="1812217"/>
                <a:ext cx="3104" cy="312902"/>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H="1">
                <a:off x="5683096" y="1817233"/>
                <a:ext cx="3104" cy="30788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a:off x="6895119" y="1812217"/>
                <a:ext cx="3104" cy="312902"/>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8070492" y="1818567"/>
                <a:ext cx="0" cy="306552"/>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316" name="TextBox 315"/>
          <p:cNvSpPr txBox="1"/>
          <p:nvPr/>
        </p:nvSpPr>
        <p:spPr>
          <a:xfrm>
            <a:off x="6113814" y="3316865"/>
            <a:ext cx="2571538" cy="4062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40" dirty="0">
                <a:latin typeface="Arial"/>
                <a:cs typeface="Arial"/>
              </a:rPr>
              <a:t>Instant Management</a:t>
            </a:r>
          </a:p>
        </p:txBody>
      </p:sp>
      <p:pic>
        <p:nvPicPr>
          <p:cNvPr id="319" name="Picture 318" descr="new_ScienceLogic_Logo_dot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1994" y="4574402"/>
            <a:ext cx="1304320" cy="1155582"/>
          </a:xfrm>
          <a:prstGeom prst="rect">
            <a:avLst/>
          </a:prstGeom>
        </p:spPr>
      </p:pic>
      <p:grpSp>
        <p:nvGrpSpPr>
          <p:cNvPr id="224" name="Group 223"/>
          <p:cNvGrpSpPr/>
          <p:nvPr/>
        </p:nvGrpSpPr>
        <p:grpSpPr>
          <a:xfrm>
            <a:off x="1429034" y="1731723"/>
            <a:ext cx="12316520" cy="788911"/>
            <a:chOff x="840608" y="632057"/>
            <a:chExt cx="7245012" cy="464065"/>
          </a:xfrm>
        </p:grpSpPr>
        <p:pic>
          <p:nvPicPr>
            <p:cNvPr id="2" name="Picture 1" descr="asset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0608" y="638922"/>
              <a:ext cx="457200" cy="457200"/>
            </a:xfrm>
            <a:prstGeom prst="rect">
              <a:avLst/>
            </a:prstGeom>
          </p:spPr>
        </p:pic>
        <p:pic>
          <p:nvPicPr>
            <p:cNvPr id="3" name="Picture 2" descr="automati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2426" y="638197"/>
              <a:ext cx="457200" cy="457200"/>
            </a:xfrm>
            <a:prstGeom prst="rect">
              <a:avLst/>
            </a:prstGeom>
          </p:spPr>
        </p:pic>
        <p:pic>
          <p:nvPicPr>
            <p:cNvPr id="4" name="Picture 3" descr="reportin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91630" y="638197"/>
              <a:ext cx="457200" cy="457200"/>
            </a:xfrm>
            <a:prstGeom prst="rect">
              <a:avLst/>
            </a:prstGeom>
          </p:spPr>
        </p:pic>
        <p:pic>
          <p:nvPicPr>
            <p:cNvPr id="5" name="Picture 4" descr="performanc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5866" y="638197"/>
              <a:ext cx="457200" cy="457200"/>
            </a:xfrm>
            <a:prstGeom prst="rect">
              <a:avLst/>
            </a:prstGeom>
          </p:spPr>
        </p:pic>
        <p:pic>
          <p:nvPicPr>
            <p:cNvPr id="6" name="Picture 5" descr="event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47655" y="638197"/>
              <a:ext cx="457200" cy="457200"/>
            </a:xfrm>
            <a:prstGeom prst="rect">
              <a:avLst/>
            </a:prstGeom>
          </p:spPr>
        </p:pic>
        <p:pic>
          <p:nvPicPr>
            <p:cNvPr id="7" name="Picture 6" descr="porta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35632" y="632057"/>
              <a:ext cx="457200" cy="457200"/>
            </a:xfrm>
            <a:prstGeom prst="rect">
              <a:avLst/>
            </a:prstGeom>
          </p:spPr>
        </p:pic>
        <p:pic>
          <p:nvPicPr>
            <p:cNvPr id="18" name="Picture 17" descr="user-support.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8420" y="638197"/>
              <a:ext cx="457200" cy="457200"/>
            </a:xfrm>
            <a:prstGeom prst="rect">
              <a:avLst/>
            </a:prstGeom>
          </p:spPr>
        </p:pic>
      </p:grpSp>
      <p:grpSp>
        <p:nvGrpSpPr>
          <p:cNvPr id="31" name="Group 30"/>
          <p:cNvGrpSpPr/>
          <p:nvPr/>
        </p:nvGrpSpPr>
        <p:grpSpPr>
          <a:xfrm>
            <a:off x="1415636" y="7549005"/>
            <a:ext cx="12318248" cy="940627"/>
            <a:chOff x="832727" y="4053988"/>
            <a:chExt cx="7246028" cy="553310"/>
          </a:xfrm>
        </p:grpSpPr>
        <p:pic>
          <p:nvPicPr>
            <p:cNvPr id="8" name="Picture 7" descr="application.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2727" y="4150098"/>
              <a:ext cx="457200" cy="457200"/>
            </a:xfrm>
            <a:prstGeom prst="rect">
              <a:avLst/>
            </a:prstGeom>
          </p:spPr>
        </p:pic>
        <p:pic>
          <p:nvPicPr>
            <p:cNvPr id="11" name="Picture 10" descr="cloud.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93979" y="4150098"/>
              <a:ext cx="457200" cy="457200"/>
            </a:xfrm>
            <a:prstGeom prst="rect">
              <a:avLst/>
            </a:prstGeom>
          </p:spPr>
        </p:pic>
        <p:pic>
          <p:nvPicPr>
            <p:cNvPr id="12" name="Picture 11" descr="virtualization.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91630" y="4053988"/>
              <a:ext cx="457200" cy="457200"/>
            </a:xfrm>
            <a:prstGeom prst="rect">
              <a:avLst/>
            </a:prstGeom>
          </p:spPr>
        </p:pic>
        <p:pic>
          <p:nvPicPr>
            <p:cNvPr id="13" name="Picture 12" descr="network-one.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11041" y="4203576"/>
              <a:ext cx="364970" cy="364970"/>
            </a:xfrm>
            <a:prstGeom prst="rect">
              <a:avLst/>
            </a:prstGeom>
          </p:spPr>
        </p:pic>
        <p:pic>
          <p:nvPicPr>
            <p:cNvPr id="14" name="Picture 13" descr="compute.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244064" y="4150098"/>
              <a:ext cx="457200" cy="457200"/>
            </a:xfrm>
            <a:prstGeom prst="rect">
              <a:avLst/>
            </a:prstGeom>
          </p:spPr>
        </p:pic>
        <p:pic>
          <p:nvPicPr>
            <p:cNvPr id="15" name="Picture 14" descr="storage-volume.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448422" y="4150098"/>
              <a:ext cx="457200" cy="457200"/>
            </a:xfrm>
            <a:prstGeom prst="rect">
              <a:avLst/>
            </a:prstGeom>
          </p:spPr>
        </p:pic>
        <p:pic>
          <p:nvPicPr>
            <p:cNvPr id="19" name="Picture 18" descr="server-rack-devices.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21555" y="4150098"/>
              <a:ext cx="457200" cy="457200"/>
            </a:xfrm>
            <a:prstGeom prst="rect">
              <a:avLst/>
            </a:prstGeom>
          </p:spPr>
        </p:pic>
      </p:grpSp>
      <p:grpSp>
        <p:nvGrpSpPr>
          <p:cNvPr id="26" name="Group 25"/>
          <p:cNvGrpSpPr/>
          <p:nvPr/>
        </p:nvGrpSpPr>
        <p:grpSpPr>
          <a:xfrm>
            <a:off x="1446116" y="3969574"/>
            <a:ext cx="4945713" cy="2618666"/>
            <a:chOff x="850656" y="1948441"/>
            <a:chExt cx="2909243" cy="1540392"/>
          </a:xfrm>
        </p:grpSpPr>
        <p:grpSp>
          <p:nvGrpSpPr>
            <p:cNvPr id="194" name="Group 193"/>
            <p:cNvGrpSpPr/>
            <p:nvPr/>
          </p:nvGrpSpPr>
          <p:grpSpPr>
            <a:xfrm>
              <a:off x="1316078" y="2035012"/>
              <a:ext cx="2443821" cy="1413841"/>
              <a:chOff x="1534942" y="2688213"/>
              <a:chExt cx="2443821" cy="1413841"/>
            </a:xfrm>
          </p:grpSpPr>
          <p:grpSp>
            <p:nvGrpSpPr>
              <p:cNvPr id="195" name="Group 194"/>
              <p:cNvGrpSpPr/>
              <p:nvPr/>
            </p:nvGrpSpPr>
            <p:grpSpPr>
              <a:xfrm>
                <a:off x="1534942" y="2688213"/>
                <a:ext cx="567920" cy="1413841"/>
                <a:chOff x="1534942" y="2688213"/>
                <a:chExt cx="567920" cy="1413841"/>
              </a:xfrm>
            </p:grpSpPr>
            <p:sp>
              <p:nvSpPr>
                <p:cNvPr id="211" name="TextBox 210"/>
                <p:cNvSpPr txBox="1"/>
                <p:nvPr/>
              </p:nvSpPr>
              <p:spPr>
                <a:xfrm>
                  <a:off x="1534942" y="3294002"/>
                  <a:ext cx="567920" cy="223591"/>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Billing</a:t>
                  </a:r>
                </a:p>
              </p:txBody>
            </p:sp>
            <p:sp>
              <p:nvSpPr>
                <p:cNvPr id="206" name="TextBox 205"/>
                <p:cNvSpPr txBox="1"/>
                <p:nvPr/>
              </p:nvSpPr>
              <p:spPr>
                <a:xfrm>
                  <a:off x="1534942" y="2688213"/>
                  <a:ext cx="504484" cy="223591"/>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CRM</a:t>
                  </a:r>
                </a:p>
              </p:txBody>
            </p:sp>
            <p:sp>
              <p:nvSpPr>
                <p:cNvPr id="204" name="TextBox 203"/>
                <p:cNvSpPr txBox="1"/>
                <p:nvPr/>
              </p:nvSpPr>
              <p:spPr>
                <a:xfrm>
                  <a:off x="1534942" y="3709186"/>
                  <a:ext cx="517822" cy="392868"/>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3</a:t>
                  </a:r>
                  <a:r>
                    <a:rPr lang="en-US" sz="1870" baseline="30000" dirty="0">
                      <a:ln w="1270">
                        <a:noFill/>
                      </a:ln>
                      <a:solidFill>
                        <a:srgbClr val="52B749"/>
                      </a:solidFill>
                      <a:latin typeface="Arial"/>
                      <a:cs typeface="Arial"/>
                    </a:rPr>
                    <a:t>rd</a:t>
                  </a:r>
                  <a:r>
                    <a:rPr lang="en-US" sz="1870" dirty="0">
                      <a:ln w="1270">
                        <a:noFill/>
                      </a:ln>
                      <a:solidFill>
                        <a:srgbClr val="52B749"/>
                      </a:solidFill>
                      <a:latin typeface="Arial"/>
                      <a:cs typeface="Arial"/>
                    </a:rPr>
                    <a:t> </a:t>
                  </a:r>
                </a:p>
                <a:p>
                  <a:r>
                    <a:rPr lang="en-US" sz="1870" dirty="0">
                      <a:ln w="1270">
                        <a:noFill/>
                      </a:ln>
                      <a:solidFill>
                        <a:srgbClr val="52B749"/>
                      </a:solidFill>
                      <a:latin typeface="Arial"/>
                      <a:cs typeface="Arial"/>
                    </a:rPr>
                    <a:t>Party</a:t>
                  </a:r>
                </a:p>
              </p:txBody>
            </p:sp>
          </p:grpSp>
          <p:grpSp>
            <p:nvGrpSpPr>
              <p:cNvPr id="196" name="Group 195"/>
              <p:cNvGrpSpPr/>
              <p:nvPr/>
            </p:nvGrpSpPr>
            <p:grpSpPr>
              <a:xfrm>
                <a:off x="2236905" y="2818428"/>
                <a:ext cx="1741858" cy="1060482"/>
                <a:chOff x="2236905" y="2818428"/>
                <a:chExt cx="1741858" cy="1060482"/>
              </a:xfrm>
            </p:grpSpPr>
            <p:cxnSp>
              <p:nvCxnSpPr>
                <p:cNvPr id="199" name="Straight Connector 198"/>
                <p:cNvCxnSpPr/>
                <p:nvPr/>
              </p:nvCxnSpPr>
              <p:spPr>
                <a:xfrm flipV="1">
                  <a:off x="2236905" y="3416613"/>
                  <a:ext cx="1741858" cy="1"/>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2236905" y="3416614"/>
                  <a:ext cx="1741858" cy="46229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236905" y="2818428"/>
                  <a:ext cx="1741858" cy="598185"/>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pic>
          <p:nvPicPr>
            <p:cNvPr id="20" name="Picture 19" descr="billing.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50656" y="2490689"/>
              <a:ext cx="457200" cy="457200"/>
            </a:xfrm>
            <a:prstGeom prst="rect">
              <a:avLst/>
            </a:prstGeom>
          </p:spPr>
        </p:pic>
        <p:pic>
          <p:nvPicPr>
            <p:cNvPr id="21" name="Picture 20" descr="crm.pn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50656" y="1948441"/>
              <a:ext cx="457200" cy="457200"/>
            </a:xfrm>
            <a:prstGeom prst="rect">
              <a:avLst/>
            </a:prstGeom>
          </p:spPr>
        </p:pic>
        <p:pic>
          <p:nvPicPr>
            <p:cNvPr id="22" name="Picture 21" descr="application-third-party.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50656" y="3031633"/>
              <a:ext cx="457200" cy="457200"/>
            </a:xfrm>
            <a:prstGeom prst="rect">
              <a:avLst/>
            </a:prstGeom>
          </p:spPr>
        </p:pic>
      </p:grpSp>
      <p:grpSp>
        <p:nvGrpSpPr>
          <p:cNvPr id="27" name="Group 26"/>
          <p:cNvGrpSpPr/>
          <p:nvPr/>
        </p:nvGrpSpPr>
        <p:grpSpPr>
          <a:xfrm>
            <a:off x="8342966" y="3966533"/>
            <a:ext cx="5955600" cy="2513858"/>
            <a:chOff x="4907627" y="1946652"/>
            <a:chExt cx="3503294" cy="1478740"/>
          </a:xfrm>
        </p:grpSpPr>
        <p:grpSp>
          <p:nvGrpSpPr>
            <p:cNvPr id="177" name="Group 176"/>
            <p:cNvGrpSpPr/>
            <p:nvPr/>
          </p:nvGrpSpPr>
          <p:grpSpPr>
            <a:xfrm>
              <a:off x="4907627" y="2035012"/>
              <a:ext cx="3503294" cy="1330174"/>
              <a:chOff x="5126491" y="2680019"/>
              <a:chExt cx="3503294" cy="1330174"/>
            </a:xfrm>
          </p:grpSpPr>
          <p:grpSp>
            <p:nvGrpSpPr>
              <p:cNvPr id="179" name="Group 178"/>
              <p:cNvGrpSpPr/>
              <p:nvPr/>
            </p:nvGrpSpPr>
            <p:grpSpPr>
              <a:xfrm>
                <a:off x="7465579" y="2680019"/>
                <a:ext cx="1164206" cy="1330174"/>
                <a:chOff x="7465579" y="2680019"/>
                <a:chExt cx="1164206" cy="1330174"/>
              </a:xfrm>
            </p:grpSpPr>
            <p:sp>
              <p:nvSpPr>
                <p:cNvPr id="193" name="TextBox 192"/>
                <p:cNvSpPr txBox="1"/>
                <p:nvPr/>
              </p:nvSpPr>
              <p:spPr>
                <a:xfrm>
                  <a:off x="7465579" y="2680019"/>
                  <a:ext cx="1164206" cy="223591"/>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Orchestration</a:t>
                  </a:r>
                </a:p>
              </p:txBody>
            </p:sp>
            <p:sp>
              <p:nvSpPr>
                <p:cNvPr id="191" name="TextBox 190"/>
                <p:cNvSpPr txBox="1"/>
                <p:nvPr/>
              </p:nvSpPr>
              <p:spPr>
                <a:xfrm>
                  <a:off x="7465579" y="3786602"/>
                  <a:ext cx="1095614" cy="223591"/>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Provisioning</a:t>
                  </a:r>
                </a:p>
              </p:txBody>
            </p:sp>
            <p:sp>
              <p:nvSpPr>
                <p:cNvPr id="188" name="TextBox 187"/>
                <p:cNvSpPr txBox="1"/>
                <p:nvPr/>
              </p:nvSpPr>
              <p:spPr>
                <a:xfrm>
                  <a:off x="7465579" y="3283230"/>
                  <a:ext cx="1095614" cy="223591"/>
                </a:xfrm>
                <a:prstGeom prst="rect">
                  <a:avLst/>
                </a:prstGeom>
                <a:noFill/>
                <a:ln>
                  <a:noFill/>
                </a:ln>
              </p:spPr>
              <p:txBody>
                <a:bodyPr wrap="square" rtlCol="0">
                  <a:spAutoFit/>
                </a:bodyPr>
                <a:lstStyle/>
                <a:p>
                  <a:r>
                    <a:rPr lang="en-US" sz="1870" dirty="0">
                      <a:ln w="1270">
                        <a:noFill/>
                      </a:ln>
                      <a:solidFill>
                        <a:srgbClr val="52B749"/>
                      </a:solidFill>
                      <a:latin typeface="Arial"/>
                      <a:cs typeface="Arial"/>
                    </a:rPr>
                    <a:t>Service Desk</a:t>
                  </a:r>
                </a:p>
              </p:txBody>
            </p:sp>
          </p:grpSp>
          <p:grpSp>
            <p:nvGrpSpPr>
              <p:cNvPr id="180" name="Group 179"/>
              <p:cNvGrpSpPr/>
              <p:nvPr/>
            </p:nvGrpSpPr>
            <p:grpSpPr>
              <a:xfrm>
                <a:off x="5126491" y="2810234"/>
                <a:ext cx="1770179" cy="1068676"/>
                <a:chOff x="5126491" y="2810234"/>
                <a:chExt cx="1770179" cy="1068676"/>
              </a:xfrm>
            </p:grpSpPr>
            <p:cxnSp>
              <p:nvCxnSpPr>
                <p:cNvPr id="181" name="Straight Connector 180"/>
                <p:cNvCxnSpPr/>
                <p:nvPr/>
              </p:nvCxnSpPr>
              <p:spPr>
                <a:xfrm flipV="1">
                  <a:off x="5126491" y="2810234"/>
                  <a:ext cx="1768628" cy="606379"/>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5126491" y="3416613"/>
                  <a:ext cx="177017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5126491" y="3416613"/>
                  <a:ext cx="1770179" cy="462297"/>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pic>
          <p:nvPicPr>
            <p:cNvPr id="23" name="Picture 22" descr="orchestration.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789895" y="1946652"/>
              <a:ext cx="457200" cy="457200"/>
            </a:xfrm>
            <a:prstGeom prst="rect">
              <a:avLst/>
            </a:prstGeom>
          </p:spPr>
        </p:pic>
        <p:pic>
          <p:nvPicPr>
            <p:cNvPr id="24" name="Picture 23" descr="service-desk.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789895" y="2490689"/>
              <a:ext cx="457200" cy="457200"/>
            </a:xfrm>
            <a:prstGeom prst="rect">
              <a:avLst/>
            </a:prstGeom>
          </p:spPr>
        </p:pic>
        <p:grpSp>
          <p:nvGrpSpPr>
            <p:cNvPr id="25" name="Group 24"/>
            <p:cNvGrpSpPr/>
            <p:nvPr/>
          </p:nvGrpSpPr>
          <p:grpSpPr>
            <a:xfrm>
              <a:off x="6818159" y="2807605"/>
              <a:ext cx="400672" cy="617787"/>
              <a:chOff x="6846423" y="2823680"/>
              <a:chExt cx="400672" cy="617787"/>
            </a:xfrm>
          </p:grpSpPr>
          <p:pic>
            <p:nvPicPr>
              <p:cNvPr id="154" name="Picture 153" descr="network-device-one.png"/>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846423" y="3044922"/>
                <a:ext cx="396545" cy="396545"/>
              </a:xfrm>
              <a:prstGeom prst="rect">
                <a:avLst/>
              </a:prstGeom>
            </p:spPr>
          </p:pic>
          <p:pic>
            <p:nvPicPr>
              <p:cNvPr id="155" name="Picture 154" descr="network-device-one.png"/>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848325" y="2938958"/>
                <a:ext cx="396545" cy="396545"/>
              </a:xfrm>
              <a:prstGeom prst="rect">
                <a:avLst/>
              </a:prstGeom>
            </p:spPr>
          </p:pic>
          <p:pic>
            <p:nvPicPr>
              <p:cNvPr id="172" name="Picture 171" descr="network-device-one.png"/>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850550" y="2823680"/>
                <a:ext cx="396545" cy="396545"/>
              </a:xfrm>
              <a:prstGeom prst="rect">
                <a:avLst/>
              </a:prstGeom>
            </p:spPr>
          </p:pic>
        </p:grpSp>
      </p:grpSp>
      <p:sp>
        <p:nvSpPr>
          <p:cNvPr id="315" name="TextBox 314"/>
          <p:cNvSpPr txBox="1"/>
          <p:nvPr/>
        </p:nvSpPr>
        <p:spPr>
          <a:xfrm>
            <a:off x="5365199" y="6715789"/>
            <a:ext cx="4067139" cy="406265"/>
          </a:xfrm>
          <a:prstGeom prst="rect">
            <a:avLst/>
          </a:prstGeom>
          <a:solidFill>
            <a:schemeClr val="bg1"/>
          </a:solidFill>
          <a:ln w="19050">
            <a:solidFill>
              <a:schemeClr val="accent1"/>
            </a:solidFill>
          </a:ln>
        </p:spPr>
        <p:txBody>
          <a:bodyPr wrap="none" rtlCol="0">
            <a:spAutoFit/>
          </a:bodyPr>
          <a:lstStyle/>
          <a:p>
            <a:r>
              <a:rPr lang="en-US" sz="2040" dirty="0">
                <a:latin typeface="Arial"/>
                <a:cs typeface="Arial"/>
              </a:rPr>
              <a:t>Intelligent Discovery &amp; Monitoring</a:t>
            </a:r>
          </a:p>
        </p:txBody>
      </p:sp>
      <p:sp>
        <p:nvSpPr>
          <p:cNvPr id="318" name="TextBox 317"/>
          <p:cNvSpPr txBox="1"/>
          <p:nvPr/>
        </p:nvSpPr>
        <p:spPr>
          <a:xfrm rot="5400000">
            <a:off x="7243542" y="5048853"/>
            <a:ext cx="2632892" cy="380104"/>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70" dirty="0">
                <a:latin typeface="Arial"/>
                <a:cs typeface="Arial"/>
              </a:rPr>
              <a:t>REST API</a:t>
            </a:r>
          </a:p>
        </p:txBody>
      </p:sp>
      <p:sp>
        <p:nvSpPr>
          <p:cNvPr id="317" name="TextBox 316"/>
          <p:cNvSpPr txBox="1"/>
          <p:nvPr/>
        </p:nvSpPr>
        <p:spPr>
          <a:xfrm rot="16200000" flipH="1">
            <a:off x="4991047" y="5050099"/>
            <a:ext cx="2696190" cy="380104"/>
          </a:xfrm>
          <a:prstGeom prst="rect">
            <a:avLst/>
          </a:prstGeom>
          <a:solidFill>
            <a:srgbClr val="FFFFFF"/>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70" dirty="0">
                <a:latin typeface="Arial"/>
                <a:cs typeface="Arial"/>
              </a:rPr>
              <a:t>Integrated Datastore</a:t>
            </a:r>
          </a:p>
        </p:txBody>
      </p:sp>
    </p:spTree>
    <p:extLst>
      <p:ext uri="{BB962C8B-B14F-4D97-AF65-F5344CB8AC3E}">
        <p14:creationId xmlns:p14="http://schemas.microsoft.com/office/powerpoint/2010/main" val="2839621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up)">
                                      <p:cBhvr>
                                        <p:cTn id="7" dur="500"/>
                                        <p:tgtEl>
                                          <p:spTgt spid="2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500"/>
                                        <p:tgtEl>
                                          <p:spTgt spid="3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500"/>
                                        <p:tgtEl>
                                          <p:spTgt spid="26"/>
                                        </p:tgtEl>
                                      </p:cBhvr>
                                    </p:animEffect>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17"/>
                                        </p:tgtEl>
                                        <p:attrNameLst>
                                          <p:attrName>style.visibility</p:attrName>
                                        </p:attrNameLst>
                                      </p:cBhvr>
                                      <p:to>
                                        <p:strVal val="visible"/>
                                      </p:to>
                                    </p:set>
                                    <p:animEffect transition="in" filter="fade">
                                      <p:cBhvr>
                                        <p:cTn id="31" dur="500"/>
                                        <p:tgtEl>
                                          <p:spTgt spid="31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18"/>
                                        </p:tgtEl>
                                        <p:attrNameLst>
                                          <p:attrName>style.visibility</p:attrName>
                                        </p:attrNameLst>
                                      </p:cBhvr>
                                      <p:to>
                                        <p:strVal val="visible"/>
                                      </p:to>
                                    </p:set>
                                    <p:animEffect transition="in" filter="fade">
                                      <p:cBhvr>
                                        <p:cTn id="35" dur="500"/>
                                        <p:tgtEl>
                                          <p:spTgt spid="3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55"/>
                                        </p:tgtEl>
                                        <p:attrNameLst>
                                          <p:attrName>style.visibility</p:attrName>
                                        </p:attrNameLst>
                                      </p:cBhvr>
                                      <p:to>
                                        <p:strVal val="visible"/>
                                      </p:to>
                                    </p:set>
                                    <p:animEffect transition="in" filter="wipe(down)">
                                      <p:cBhvr>
                                        <p:cTn id="40" dur="500"/>
                                        <p:tgtEl>
                                          <p:spTgt spid="255"/>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224"/>
                                        </p:tgtEl>
                                        <p:attrNameLst>
                                          <p:attrName>style.visibility</p:attrName>
                                        </p:attrNameLst>
                                      </p:cBhvr>
                                      <p:to>
                                        <p:strVal val="visible"/>
                                      </p:to>
                                    </p:set>
                                    <p:animEffect transition="in" filter="wipe(down)">
                                      <p:cBhvr>
                                        <p:cTn id="44" dur="500"/>
                                        <p:tgtEl>
                                          <p:spTgt spid="224"/>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316"/>
                                        </p:tgtEl>
                                        <p:attrNameLst>
                                          <p:attrName>style.visibility</p:attrName>
                                        </p:attrNameLst>
                                      </p:cBhvr>
                                      <p:to>
                                        <p:strVal val="visible"/>
                                      </p:to>
                                    </p:set>
                                    <p:animEffect transition="in" filter="fade">
                                      <p:cBhvr>
                                        <p:cTn id="48"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5" grpId="0" animBg="1"/>
      <p:bldP spid="318" grpId="0" animBg="1"/>
      <p:bldP spid="31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2461762"/>
            <a:ext cx="14291592" cy="2100427"/>
          </a:xfrm>
        </p:spPr>
        <p:txBody>
          <a:bodyPr>
            <a:normAutofit/>
          </a:bodyPr>
          <a:lstStyle/>
          <a:p>
            <a:pPr>
              <a:buFont typeface="+mj-lt"/>
              <a:buAutoNum type="arabicPeriod"/>
            </a:pPr>
            <a:r>
              <a:rPr lang="en-US" sz="2800" dirty="0"/>
              <a:t>To add a Policy to a Template, select the Green Plus Sign next to </a:t>
            </a:r>
            <a:r>
              <a:rPr lang="en-US" sz="2800" b="1" i="1" dirty="0"/>
              <a:t>Add New …..</a:t>
            </a:r>
            <a:endParaRPr lang="en-US" sz="2800" dirty="0"/>
          </a:p>
          <a:p>
            <a:pPr>
              <a:buFont typeface="+mj-lt"/>
              <a:buAutoNum type="arabicPeriod"/>
            </a:pPr>
            <a:r>
              <a:rPr lang="en-US" sz="2800" dirty="0"/>
              <a:t>Policies have options to “Add Only to Devices…” that have that context</a:t>
            </a:r>
          </a:p>
          <a:p>
            <a:pPr>
              <a:buFont typeface="+mj-lt"/>
              <a:buAutoNum type="arabicPeriod"/>
            </a:pPr>
            <a:r>
              <a:rPr lang="en-US" sz="2800" dirty="0"/>
              <a:t>Select </a:t>
            </a:r>
            <a:r>
              <a:rPr lang="en-US" sz="2800" b="1" dirty="0"/>
              <a:t>[Save]</a:t>
            </a:r>
          </a:p>
        </p:txBody>
      </p:sp>
      <p:sp>
        <p:nvSpPr>
          <p:cNvPr id="2" name="Title 1"/>
          <p:cNvSpPr>
            <a:spLocks noGrp="1"/>
          </p:cNvSpPr>
          <p:nvPr>
            <p:ph type="title"/>
          </p:nvPr>
        </p:nvSpPr>
        <p:spPr/>
        <p:txBody>
          <a:bodyPr/>
          <a:lstStyle/>
          <a:p>
            <a:r>
              <a:rPr lang="en-US" dirty="0" smtClean="0">
                <a:solidFill>
                  <a:schemeClr val="tx1">
                    <a:lumMod val="50000"/>
                  </a:schemeClr>
                </a:solidFill>
              </a:rPr>
              <a:t>Templates: Adding Policies</a:t>
            </a:r>
            <a:endParaRPr lang="en-US" dirty="0">
              <a:solidFill>
                <a:schemeClr val="tx1">
                  <a:lumMod val="50000"/>
                </a:schemeClr>
              </a:solidFill>
            </a:endParaRPr>
          </a:p>
        </p:txBody>
      </p:sp>
      <p:sp>
        <p:nvSpPr>
          <p:cNvPr id="3" name="Text Placeholder 2"/>
          <p:cNvSpPr>
            <a:spLocks noGrp="1"/>
          </p:cNvSpPr>
          <p:nvPr>
            <p:ph type="body" sz="quarter" idx="4294967295"/>
          </p:nvPr>
        </p:nvSpPr>
        <p:spPr>
          <a:xfrm>
            <a:off x="475968" y="1310853"/>
            <a:ext cx="13963333" cy="619337"/>
          </a:xfrm>
        </p:spPr>
        <p:txBody>
          <a:bodyPr>
            <a:normAutofit fontScale="77500" lnSpcReduction="20000"/>
          </a:bodyPr>
          <a:lstStyle/>
          <a:p>
            <a:pPr marL="0" indent="0">
              <a:buNone/>
            </a:pPr>
            <a:r>
              <a:rPr lang="en-US" sz="4200" dirty="0">
                <a:solidFill>
                  <a:schemeClr val="accent1"/>
                </a:solidFill>
              </a:rPr>
              <a:t>Registry &gt; Devices &gt; Templates &gt; Create</a:t>
            </a:r>
          </a:p>
          <a:p>
            <a:endParaRPr lang="en-US" dirty="0"/>
          </a:p>
        </p:txBody>
      </p:sp>
      <p:sp>
        <p:nvSpPr>
          <p:cNvPr id="9" name="TextBox 8"/>
          <p:cNvSpPr txBox="1"/>
          <p:nvPr/>
        </p:nvSpPr>
        <p:spPr>
          <a:xfrm>
            <a:off x="729391" y="7402983"/>
            <a:ext cx="14038170" cy="1625060"/>
          </a:xfrm>
          <a:prstGeom prst="rect">
            <a:avLst/>
          </a:prstGeom>
          <a:noFill/>
        </p:spPr>
        <p:txBody>
          <a:bodyPr wrap="square" lIns="146304" tIns="73152" rIns="146304" bIns="73152" rtlCol="0">
            <a:spAutoFit/>
          </a:bodyPr>
          <a:lstStyle/>
          <a:p>
            <a:r>
              <a:rPr lang="en-GB" sz="3200" dirty="0">
                <a:solidFill>
                  <a:schemeClr val="tx1">
                    <a:lumMod val="50000"/>
                  </a:schemeClr>
                </a:solidFill>
                <a:latin typeface="Futura Lt BT" pitchFamily="34" charset="0"/>
                <a:cs typeface="Futura Lt BT" pitchFamily="34" charset="0"/>
              </a:rPr>
              <a:t>Device templates are not persistent. That is, when you update or change a device template, no changes are made to any devices that have </a:t>
            </a:r>
            <a:r>
              <a:rPr lang="en-GB" sz="3200" dirty="0" smtClean="0">
                <a:solidFill>
                  <a:schemeClr val="tx1">
                    <a:lumMod val="50000"/>
                  </a:schemeClr>
                </a:solidFill>
                <a:latin typeface="Futura Lt BT" pitchFamily="34" charset="0"/>
                <a:cs typeface="Futura Lt BT" pitchFamily="34" charset="0"/>
              </a:rPr>
              <a:t>had </a:t>
            </a:r>
            <a:r>
              <a:rPr lang="en-GB" sz="3200" dirty="0">
                <a:solidFill>
                  <a:schemeClr val="tx1">
                    <a:lumMod val="50000"/>
                  </a:schemeClr>
                </a:solidFill>
                <a:latin typeface="Futura Lt BT" pitchFamily="34" charset="0"/>
                <a:cs typeface="Futura Lt BT" pitchFamily="34" charset="0"/>
              </a:rPr>
              <a:t>the template </a:t>
            </a:r>
            <a:r>
              <a:rPr lang="en-GB" sz="3200" dirty="0" smtClean="0">
                <a:solidFill>
                  <a:schemeClr val="tx1">
                    <a:lumMod val="50000"/>
                  </a:schemeClr>
                </a:solidFill>
                <a:latin typeface="Futura Lt BT" pitchFamily="34" charset="0"/>
                <a:cs typeface="Futura Lt BT" pitchFamily="34" charset="0"/>
              </a:rPr>
              <a:t>applied to them in </a:t>
            </a:r>
            <a:r>
              <a:rPr lang="en-GB" sz="3200" dirty="0">
                <a:solidFill>
                  <a:schemeClr val="tx1">
                    <a:lumMod val="50000"/>
                  </a:schemeClr>
                </a:solidFill>
                <a:latin typeface="Futura Lt BT" pitchFamily="34" charset="0"/>
                <a:cs typeface="Futura Lt BT" pitchFamily="34" charset="0"/>
              </a:rPr>
              <a:t>the past.</a:t>
            </a:r>
            <a:endParaRPr lang="en-US" sz="3200" dirty="0">
              <a:solidFill>
                <a:schemeClr val="tx1">
                  <a:lumMod val="50000"/>
                </a:schemeClr>
              </a:solidFill>
              <a:latin typeface="Futura Lt BT" pitchFamily="34" charset="0"/>
              <a:cs typeface="Futura Lt BT" pitchFamily="34" charset="0"/>
            </a:endParaRPr>
          </a:p>
        </p:txBody>
      </p:sp>
      <p:sp>
        <p:nvSpPr>
          <p:cNvPr id="12" name="TextBox 11"/>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891" y="4506631"/>
            <a:ext cx="8925486" cy="2623261"/>
          </a:xfrm>
          <a:prstGeom prst="rect">
            <a:avLst/>
          </a:prstGeom>
        </p:spPr>
      </p:pic>
      <p:sp>
        <p:nvSpPr>
          <p:cNvPr id="5" name="Oval 4"/>
          <p:cNvSpPr/>
          <p:nvPr/>
        </p:nvSpPr>
        <p:spPr>
          <a:xfrm>
            <a:off x="6393308" y="6032331"/>
            <a:ext cx="5704907" cy="137065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1" name="Rectangle 10"/>
          <p:cNvSpPr/>
          <p:nvPr/>
        </p:nvSpPr>
        <p:spPr>
          <a:xfrm flipH="1">
            <a:off x="3179297" y="6621979"/>
            <a:ext cx="366826" cy="51579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fontScale="92500" lnSpcReduction="20000"/>
          </a:bodyPr>
          <a:lstStyle/>
          <a:p>
            <a:pPr algn="ctr"/>
            <a:endParaRPr lang="en-US"/>
          </a:p>
        </p:txBody>
      </p:sp>
      <p:sp>
        <p:nvSpPr>
          <p:cNvPr id="7" name="Slide Number Placeholder 6"/>
          <p:cNvSpPr>
            <a:spLocks noGrp="1"/>
          </p:cNvSpPr>
          <p:nvPr>
            <p:ph type="sldNum" sz="quarter" idx="4"/>
          </p:nvPr>
        </p:nvSpPr>
        <p:spPr/>
        <p:txBody>
          <a:bodyPr/>
          <a:lstStyle/>
          <a:p>
            <a:fld id="{59FBCBD5-A728-384D-A41B-B8C6FE40EEBE}" type="slidenum">
              <a:rPr lang="en-US" smtClean="0"/>
              <a:pPr/>
              <a:t>120</a:t>
            </a:fld>
            <a:endParaRPr lang="en-US" dirty="0"/>
          </a:p>
        </p:txBody>
      </p:sp>
    </p:spTree>
    <p:extLst>
      <p:ext uri="{BB962C8B-B14F-4D97-AF65-F5344CB8AC3E}">
        <p14:creationId xmlns:p14="http://schemas.microsoft.com/office/powerpoint/2010/main" val="1274460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Templates: Applying</a:t>
            </a:r>
            <a:endParaRPr lang="en-US" dirty="0">
              <a:solidFill>
                <a:schemeClr val="tx1">
                  <a:lumMod val="50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000" y="6181726"/>
            <a:ext cx="7367588" cy="194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28662" y="2207261"/>
            <a:ext cx="6505337" cy="1532727"/>
          </a:xfrm>
          <a:prstGeom prst="rect">
            <a:avLst/>
          </a:prstGeom>
          <a:noFill/>
        </p:spPr>
        <p:txBody>
          <a:bodyPr wrap="square" lIns="146304" tIns="73152" rIns="146304" bIns="73152" rtlCol="0">
            <a:spAutoFit/>
          </a:bodyPr>
          <a:lstStyle/>
          <a:p>
            <a:r>
              <a:rPr lang="en-US" sz="3200" dirty="0">
                <a:solidFill>
                  <a:schemeClr val="accent1"/>
                </a:solidFill>
                <a:latin typeface="Futura Lt BT" panose="020B0402020204020303" pitchFamily="34" charset="0"/>
              </a:rPr>
              <a:t>Registry &gt; Device Manager</a:t>
            </a:r>
          </a:p>
          <a:p>
            <a:pPr marL="457200" indent="-457200">
              <a:buClr>
                <a:schemeClr val="accent1"/>
              </a:buClr>
              <a:buFont typeface="Arial" panose="020B0604020202020204" pitchFamily="34" charset="0"/>
              <a:buChar char="•"/>
            </a:pPr>
            <a:r>
              <a:rPr lang="en-US" dirty="0" smtClean="0">
                <a:solidFill>
                  <a:schemeClr val="tx1">
                    <a:lumMod val="50000"/>
                  </a:schemeClr>
                </a:solidFill>
                <a:latin typeface="Futura Lt BT" panose="020B0402020204020303" pitchFamily="34" charset="0"/>
              </a:rPr>
              <a:t>Action Drop Down</a:t>
            </a:r>
          </a:p>
          <a:p>
            <a:pPr marL="457200" indent="-457200">
              <a:buClr>
                <a:schemeClr val="accent1"/>
              </a:buClr>
              <a:buFont typeface="Arial" panose="020B0604020202020204" pitchFamily="34" charset="0"/>
              <a:buChar char="•"/>
            </a:pPr>
            <a:r>
              <a:rPr lang="en-US" dirty="0" smtClean="0">
                <a:solidFill>
                  <a:schemeClr val="tx1">
                    <a:lumMod val="50000"/>
                  </a:schemeClr>
                </a:solidFill>
                <a:latin typeface="Futura Lt BT" panose="020B0402020204020303" pitchFamily="34" charset="0"/>
              </a:rPr>
              <a:t>MODIFY By Template</a:t>
            </a:r>
            <a:endParaRPr lang="en-US" dirty="0">
              <a:solidFill>
                <a:schemeClr val="tx1">
                  <a:lumMod val="50000"/>
                </a:schemeClr>
              </a:solidFill>
              <a:latin typeface="Futura Lt BT" panose="020B0402020204020303" pitchFamily="34" charset="0"/>
            </a:endParaRPr>
          </a:p>
        </p:txBody>
      </p:sp>
      <p:sp>
        <p:nvSpPr>
          <p:cNvPr id="8" name="TextBox 7"/>
          <p:cNvSpPr txBox="1"/>
          <p:nvPr/>
        </p:nvSpPr>
        <p:spPr>
          <a:xfrm>
            <a:off x="473630" y="5866134"/>
            <a:ext cx="6197680" cy="2871555"/>
          </a:xfrm>
          <a:prstGeom prst="rect">
            <a:avLst/>
          </a:prstGeom>
          <a:noFill/>
        </p:spPr>
        <p:txBody>
          <a:bodyPr wrap="square" lIns="146304" tIns="73152" rIns="146304" bIns="73152" rtlCol="0">
            <a:spAutoFit/>
          </a:bodyPr>
          <a:lstStyle/>
          <a:p>
            <a:r>
              <a:rPr lang="en-US" sz="3200" dirty="0">
                <a:solidFill>
                  <a:schemeClr val="accent1"/>
                </a:solidFill>
                <a:latin typeface="Futura Lt BT" panose="020B0402020204020303" pitchFamily="34" charset="0"/>
              </a:rPr>
              <a:t>System &gt; Manage &gt; Discovery</a:t>
            </a:r>
          </a:p>
          <a:p>
            <a:pPr marL="457200" indent="-457200">
              <a:buClr>
                <a:schemeClr val="accent1"/>
              </a:buClr>
              <a:buSzPct val="100000"/>
              <a:buFont typeface="Arial" panose="020B0604020202020204" pitchFamily="34" charset="0"/>
              <a:buChar char="•"/>
            </a:pPr>
            <a:r>
              <a:rPr lang="en-US" dirty="0" smtClean="0">
                <a:solidFill>
                  <a:schemeClr val="tx1">
                    <a:lumMod val="50000"/>
                  </a:schemeClr>
                </a:solidFill>
                <a:latin typeface="Futura Lt BT" panose="020B0402020204020303" pitchFamily="34" charset="0"/>
              </a:rPr>
              <a:t>In a Discovery Session one Template can be specified</a:t>
            </a:r>
          </a:p>
          <a:p>
            <a:pPr marL="457200" indent="-457200">
              <a:buClr>
                <a:schemeClr val="accent1"/>
              </a:buClr>
              <a:buSzPct val="100000"/>
              <a:buFont typeface="Arial" panose="020B0604020202020204" pitchFamily="34" charset="0"/>
              <a:buChar char="•"/>
            </a:pPr>
            <a:r>
              <a:rPr lang="en-US" dirty="0" smtClean="0">
                <a:solidFill>
                  <a:schemeClr val="tx1">
                    <a:lumMod val="50000"/>
                  </a:schemeClr>
                </a:solidFill>
                <a:latin typeface="Futura Lt BT" panose="020B0402020204020303" pitchFamily="34" charset="0"/>
              </a:rPr>
              <a:t>Should be used only if one device is being discovered or all devices need same setting</a:t>
            </a:r>
            <a:endParaRPr lang="en-US" dirty="0">
              <a:solidFill>
                <a:schemeClr val="tx1">
                  <a:lumMod val="50000"/>
                </a:schemeClr>
              </a:solidFill>
              <a:latin typeface="Futura Lt BT" panose="020B0402020204020303" pitchFamily="34" charset="0"/>
            </a:endParaRPr>
          </a:p>
        </p:txBody>
      </p:sp>
      <p:sp>
        <p:nvSpPr>
          <p:cNvPr id="9" name="Oval 8"/>
          <p:cNvSpPr/>
          <p:nvPr/>
        </p:nvSpPr>
        <p:spPr>
          <a:xfrm>
            <a:off x="10917793" y="7292341"/>
            <a:ext cx="3683795" cy="104775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0" name="TextBox 9"/>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000" y="1491499"/>
            <a:ext cx="6949179" cy="4279264"/>
          </a:xfrm>
          <a:prstGeom prst="rect">
            <a:avLst/>
          </a:prstGeom>
        </p:spPr>
      </p:pic>
      <p:cxnSp>
        <p:nvCxnSpPr>
          <p:cNvPr id="7" name="Straight Arrow Connector 6"/>
          <p:cNvCxnSpPr/>
          <p:nvPr/>
        </p:nvCxnSpPr>
        <p:spPr>
          <a:xfrm flipV="1">
            <a:off x="5721814" y="2256249"/>
            <a:ext cx="4663440" cy="6771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p:txBody>
          <a:bodyPr/>
          <a:lstStyle/>
          <a:p>
            <a:fld id="{59FBCBD5-A728-384D-A41B-B8C6FE40EEBE}" type="slidenum">
              <a:rPr lang="en-US" smtClean="0"/>
              <a:pPr/>
              <a:t>121</a:t>
            </a:fld>
            <a:endParaRPr lang="en-US" dirty="0"/>
          </a:p>
        </p:txBody>
      </p:sp>
    </p:spTree>
    <p:extLst>
      <p:ext uri="{BB962C8B-B14F-4D97-AF65-F5344CB8AC3E}">
        <p14:creationId xmlns:p14="http://schemas.microsoft.com/office/powerpoint/2010/main" val="9670753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3679483"/>
            <a:ext cx="14291592" cy="2810931"/>
          </a:xfrm>
        </p:spPr>
        <p:txBody>
          <a:bodyPr>
            <a:normAutofit lnSpcReduction="10000"/>
          </a:bodyPr>
          <a:lstStyle/>
          <a:p>
            <a:pPr marL="731520" lvl="1" indent="-731520">
              <a:buClr>
                <a:schemeClr val="accent1"/>
              </a:buClr>
              <a:buSzPct val="100000"/>
              <a:buFont typeface="+mj-lt"/>
              <a:buAutoNum type="arabicPeriod"/>
            </a:pPr>
            <a:r>
              <a:rPr lang="en-GB" sz="2600" dirty="0"/>
              <a:t>Click on the “Bulk Device Configuration” icon</a:t>
            </a:r>
          </a:p>
          <a:p>
            <a:pPr marL="731520" lvl="1" indent="-731520">
              <a:buClr>
                <a:schemeClr val="accent1"/>
              </a:buClr>
              <a:buSzPct val="100000"/>
              <a:buFont typeface="+mj-lt"/>
              <a:buAutoNum type="arabicPeriod"/>
            </a:pPr>
            <a:r>
              <a:rPr lang="en-US" sz="2600" dirty="0"/>
              <a:t>Either select a preexisting template or make changes in the device template editor as a “New / One-Off” template</a:t>
            </a:r>
          </a:p>
          <a:p>
            <a:pPr marL="731520" lvl="1" indent="-731520">
              <a:buClr>
                <a:schemeClr val="accent1"/>
              </a:buClr>
              <a:buSzPct val="100000"/>
              <a:buFont typeface="+mj-lt"/>
              <a:buAutoNum type="arabicPeriod"/>
            </a:pPr>
            <a:r>
              <a:rPr lang="en-GB" sz="2600" dirty="0"/>
              <a:t>Select </a:t>
            </a:r>
            <a:r>
              <a:rPr lang="en-GB" sz="2600" b="1" dirty="0"/>
              <a:t>[Apply]</a:t>
            </a:r>
            <a:r>
              <a:rPr lang="en-GB" sz="2600" dirty="0"/>
              <a:t>,</a:t>
            </a:r>
            <a:r>
              <a:rPr lang="en-GB" sz="2600" b="1" dirty="0"/>
              <a:t> </a:t>
            </a:r>
            <a:r>
              <a:rPr lang="en-GB" sz="2600" dirty="0"/>
              <a:t>then review and </a:t>
            </a:r>
            <a:r>
              <a:rPr lang="en-GB" sz="2600" b="1" dirty="0"/>
              <a:t>[Confirm] </a:t>
            </a:r>
            <a:r>
              <a:rPr lang="en-GB" sz="2600" dirty="0"/>
              <a:t>the changes</a:t>
            </a:r>
          </a:p>
          <a:p>
            <a:pPr marL="0" lvl="1" indent="0">
              <a:buClr>
                <a:schemeClr val="accent1"/>
              </a:buClr>
              <a:buSzPct val="65000"/>
              <a:buNone/>
            </a:pPr>
            <a:r>
              <a:rPr lang="en-GB" sz="2600" b="1" dirty="0"/>
              <a:t>NOTE: </a:t>
            </a:r>
            <a:r>
              <a:rPr lang="en-GB" sz="2600" dirty="0"/>
              <a:t>If the definition for a Device Group, in the Device Group Editor page does not include Config Policies/Bulk Edit in the Visibility field, you cannot apply a device template to the device group.</a:t>
            </a:r>
          </a:p>
          <a:p>
            <a:pPr marL="0" lvl="1" indent="0">
              <a:buClr>
                <a:schemeClr val="accent1"/>
              </a:buClr>
              <a:buSzPct val="65000"/>
              <a:buNone/>
            </a:pPr>
            <a:endParaRPr lang="en-US" sz="2900" dirty="0">
              <a:solidFill>
                <a:srgbClr val="4D4D4D"/>
              </a:solidFill>
            </a:endParaRPr>
          </a:p>
          <a:p>
            <a:pPr marL="731520" lvl="1" indent="-731520">
              <a:buClr>
                <a:schemeClr val="accent1"/>
              </a:buClr>
              <a:buSzPct val="65000"/>
              <a:buFont typeface="+mj-lt"/>
              <a:buAutoNum type="arabicPeriod"/>
            </a:pPr>
            <a:endParaRPr lang="en-US" sz="2900" dirty="0">
              <a:solidFill>
                <a:srgbClr val="4D4D4D"/>
              </a:solidFill>
            </a:endParaRPr>
          </a:p>
          <a:p>
            <a:pPr>
              <a:buFont typeface="+mj-lt"/>
              <a:buAutoNum type="arabicPeriod"/>
            </a:pPr>
            <a:endParaRPr lang="en-US" sz="2900" dirty="0"/>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Templates: Applying to Device Group</a:t>
            </a:r>
            <a:endParaRPr lang="en-US" dirty="0">
              <a:solidFill>
                <a:schemeClr val="tx1">
                  <a:lumMod val="50000"/>
                </a:schemeClr>
              </a:solidFill>
            </a:endParaRPr>
          </a:p>
        </p:txBody>
      </p:sp>
      <p:sp>
        <p:nvSpPr>
          <p:cNvPr id="3" name="Text Placeholder 2"/>
          <p:cNvSpPr>
            <a:spLocks noGrp="1"/>
          </p:cNvSpPr>
          <p:nvPr>
            <p:ph type="body" sz="quarter" idx="4294967295"/>
          </p:nvPr>
        </p:nvSpPr>
        <p:spPr>
          <a:xfrm>
            <a:off x="475970" y="1084263"/>
            <a:ext cx="13487680" cy="620712"/>
          </a:xfrm>
        </p:spPr>
        <p:txBody>
          <a:bodyPr>
            <a:noAutofit/>
          </a:bodyPr>
          <a:lstStyle/>
          <a:p>
            <a:pPr marL="0" indent="0">
              <a:buNone/>
            </a:pPr>
            <a:r>
              <a:rPr lang="en-US" sz="3800" dirty="0">
                <a:solidFill>
                  <a:schemeClr val="accent1"/>
                </a:solidFill>
              </a:rPr>
              <a:t>Registry &gt; Devices &gt; Device Groups</a:t>
            </a:r>
          </a:p>
        </p:txBody>
      </p:sp>
      <p:grpSp>
        <p:nvGrpSpPr>
          <p:cNvPr id="5" name="Group 4"/>
          <p:cNvGrpSpPr/>
          <p:nvPr/>
        </p:nvGrpSpPr>
        <p:grpSpPr>
          <a:xfrm>
            <a:off x="707612" y="2061413"/>
            <a:ext cx="13196888" cy="1371855"/>
            <a:chOff x="309562" y="1285875"/>
            <a:chExt cx="7762875" cy="1114425"/>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 y="1285875"/>
              <a:ext cx="581977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337" y="1285875"/>
              <a:ext cx="19431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 name="Straight Arrow Connector 5"/>
          <p:cNvCxnSpPr/>
          <p:nvPr/>
        </p:nvCxnSpPr>
        <p:spPr>
          <a:xfrm flipV="1">
            <a:off x="8649286" y="2387196"/>
            <a:ext cx="3973092" cy="1292287"/>
          </a:xfrm>
          <a:prstGeom prst="straightConnector1">
            <a:avLst/>
          </a:prstGeom>
          <a:ln w="158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7072883" y="7301386"/>
            <a:ext cx="2088833" cy="107569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5" name="TextBox 14"/>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094" y="6162780"/>
            <a:ext cx="4521841" cy="32351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9923" y="6135610"/>
            <a:ext cx="4831666" cy="3289520"/>
          </a:xfrm>
          <a:prstGeom prst="rect">
            <a:avLst/>
          </a:prstGeom>
        </p:spPr>
      </p:pic>
      <p:sp>
        <p:nvSpPr>
          <p:cNvPr id="10" name="Slide Number Placeholder 9"/>
          <p:cNvSpPr>
            <a:spLocks noGrp="1"/>
          </p:cNvSpPr>
          <p:nvPr>
            <p:ph type="sldNum" sz="quarter" idx="4"/>
          </p:nvPr>
        </p:nvSpPr>
        <p:spPr/>
        <p:txBody>
          <a:bodyPr/>
          <a:lstStyle/>
          <a:p>
            <a:fld id="{59FBCBD5-A728-384D-A41B-B8C6FE40EEBE}" type="slidenum">
              <a:rPr lang="en-US" smtClean="0"/>
              <a:pPr/>
              <a:t>122</a:t>
            </a:fld>
            <a:endParaRPr lang="en-US" dirty="0"/>
          </a:p>
        </p:txBody>
      </p:sp>
    </p:spTree>
    <p:extLst>
      <p:ext uri="{BB962C8B-B14F-4D97-AF65-F5344CB8AC3E}">
        <p14:creationId xmlns:p14="http://schemas.microsoft.com/office/powerpoint/2010/main" val="2962751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Templates: View / Delete</a:t>
            </a:r>
            <a:endParaRPr lang="en-US" dirty="0">
              <a:solidFill>
                <a:schemeClr val="tx1">
                  <a:lumMod val="50000"/>
                </a:schemeClr>
              </a:solidFill>
            </a:endParaRPr>
          </a:p>
        </p:txBody>
      </p:sp>
      <p:sp>
        <p:nvSpPr>
          <p:cNvPr id="7" name="TextBox 6"/>
          <p:cNvSpPr txBox="1"/>
          <p:nvPr/>
        </p:nvSpPr>
        <p:spPr>
          <a:xfrm>
            <a:off x="489661" y="5196200"/>
            <a:ext cx="14565478" cy="1625060"/>
          </a:xfrm>
          <a:prstGeom prst="rect">
            <a:avLst/>
          </a:prstGeom>
          <a:noFill/>
        </p:spPr>
        <p:txBody>
          <a:bodyPr wrap="square" lIns="146304" tIns="73152" rIns="146304" bIns="73152" rtlCol="0">
            <a:spAutoFit/>
          </a:bodyPr>
          <a:lstStyle/>
          <a:p>
            <a:pPr lvl="1" indent="-731520">
              <a:buClr>
                <a:schemeClr val="accent1"/>
              </a:buClr>
              <a:buSzPct val="100000"/>
              <a:buFont typeface="+mj-lt"/>
              <a:buAutoNum type="arabicPeriod"/>
            </a:pPr>
            <a:r>
              <a:rPr lang="en-GB" sz="3200" dirty="0">
                <a:solidFill>
                  <a:schemeClr val="tx1">
                    <a:lumMod val="50000"/>
                  </a:schemeClr>
                </a:solidFill>
                <a:latin typeface="Futura Lt BT" panose="020B0402020204020303" pitchFamily="34" charset="0"/>
              </a:rPr>
              <a:t>Select the Template to delete</a:t>
            </a:r>
          </a:p>
          <a:p>
            <a:pPr lvl="1" indent="-731520">
              <a:buClr>
                <a:schemeClr val="accent1"/>
              </a:buClr>
              <a:buSzPct val="100000"/>
              <a:buFont typeface="+mj-lt"/>
              <a:buAutoNum type="arabicPeriod"/>
            </a:pPr>
            <a:r>
              <a:rPr lang="en-US" sz="3200" dirty="0">
                <a:solidFill>
                  <a:schemeClr val="tx1">
                    <a:lumMod val="50000"/>
                  </a:schemeClr>
                </a:solidFill>
                <a:latin typeface="Futura Lt BT" panose="020B0402020204020303" pitchFamily="34" charset="0"/>
              </a:rPr>
              <a:t>Select the </a:t>
            </a:r>
            <a:r>
              <a:rPr lang="en-US" sz="3200" b="1" i="1" dirty="0">
                <a:solidFill>
                  <a:schemeClr val="tx1">
                    <a:lumMod val="50000"/>
                  </a:schemeClr>
                </a:solidFill>
                <a:latin typeface="Futura Lt BT" panose="020B0402020204020303" pitchFamily="34" charset="0"/>
              </a:rPr>
              <a:t>Select Actions dropdown</a:t>
            </a:r>
            <a:r>
              <a:rPr lang="en-US" sz="3200" dirty="0">
                <a:solidFill>
                  <a:schemeClr val="tx1">
                    <a:lumMod val="50000"/>
                  </a:schemeClr>
                </a:solidFill>
                <a:latin typeface="Futura Lt BT" panose="020B0402020204020303" pitchFamily="34" charset="0"/>
              </a:rPr>
              <a:t> and </a:t>
            </a:r>
            <a:r>
              <a:rPr lang="en-US" sz="3200" i="1" dirty="0">
                <a:solidFill>
                  <a:schemeClr val="tx1">
                    <a:lumMod val="50000"/>
                  </a:schemeClr>
                </a:solidFill>
                <a:latin typeface="Futura Lt BT" panose="020B0402020204020303" pitchFamily="34" charset="0"/>
              </a:rPr>
              <a:t>Delete Templates</a:t>
            </a:r>
          </a:p>
          <a:p>
            <a:pPr lvl="1" indent="-731520">
              <a:buClr>
                <a:schemeClr val="accent1"/>
              </a:buClr>
              <a:buSzPct val="100000"/>
              <a:buFont typeface="+mj-lt"/>
              <a:buAutoNum type="arabicPeriod"/>
            </a:pPr>
            <a:r>
              <a:rPr lang="en-GB" sz="3200" dirty="0">
                <a:solidFill>
                  <a:schemeClr val="tx1">
                    <a:lumMod val="50000"/>
                  </a:schemeClr>
                </a:solidFill>
                <a:latin typeface="Futura Lt BT" panose="020B0402020204020303" pitchFamily="34" charset="0"/>
              </a:rPr>
              <a:t>Select </a:t>
            </a:r>
            <a:r>
              <a:rPr lang="en-GB" sz="3200" b="1" dirty="0">
                <a:solidFill>
                  <a:schemeClr val="tx1">
                    <a:lumMod val="50000"/>
                  </a:schemeClr>
                </a:solidFill>
                <a:latin typeface="Futura Lt BT" panose="020B0402020204020303" pitchFamily="34" charset="0"/>
              </a:rPr>
              <a:t>[GO]</a:t>
            </a:r>
            <a:r>
              <a:rPr lang="en-GB" sz="3200" dirty="0">
                <a:solidFill>
                  <a:schemeClr val="tx1">
                    <a:lumMod val="50000"/>
                  </a:schemeClr>
                </a:solidFill>
                <a:latin typeface="Futura Lt BT" panose="020B0402020204020303" pitchFamily="34" charset="0"/>
              </a:rPr>
              <a:t>,</a:t>
            </a:r>
            <a:r>
              <a:rPr lang="en-GB" sz="3200" b="1" dirty="0">
                <a:solidFill>
                  <a:schemeClr val="tx1">
                    <a:lumMod val="50000"/>
                  </a:schemeClr>
                </a:solidFill>
                <a:latin typeface="Futura Lt BT" panose="020B0402020204020303" pitchFamily="34" charset="0"/>
              </a:rPr>
              <a:t> </a:t>
            </a:r>
            <a:r>
              <a:rPr lang="en-GB" sz="3200" dirty="0">
                <a:solidFill>
                  <a:schemeClr val="tx1">
                    <a:lumMod val="50000"/>
                  </a:schemeClr>
                </a:solidFill>
                <a:latin typeface="Futura Lt BT" panose="020B0402020204020303" pitchFamily="34" charset="0"/>
              </a:rPr>
              <a:t>then review and </a:t>
            </a:r>
            <a:r>
              <a:rPr lang="en-GB" sz="3200" b="1" dirty="0">
                <a:solidFill>
                  <a:schemeClr val="tx1">
                    <a:lumMod val="50000"/>
                  </a:schemeClr>
                </a:solidFill>
                <a:latin typeface="Futura Lt BT" panose="020B0402020204020303" pitchFamily="34" charset="0"/>
              </a:rPr>
              <a:t>[Confirm] </a:t>
            </a:r>
            <a:r>
              <a:rPr lang="en-GB" sz="3200" dirty="0">
                <a:solidFill>
                  <a:schemeClr val="tx1">
                    <a:lumMod val="50000"/>
                  </a:schemeClr>
                </a:solidFill>
                <a:latin typeface="Futura Lt BT" panose="020B0402020204020303" pitchFamily="34" charset="0"/>
              </a:rPr>
              <a:t>the changes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837" y="4225297"/>
            <a:ext cx="3934778" cy="852170"/>
          </a:xfrm>
          <a:prstGeom prst="rect">
            <a:avLst/>
          </a:prstGeom>
        </p:spPr>
      </p:pic>
      <p:sp>
        <p:nvSpPr>
          <p:cNvPr id="12" name="Text Placeholder 9"/>
          <p:cNvSpPr txBox="1">
            <a:spLocks/>
          </p:cNvSpPr>
          <p:nvPr/>
        </p:nvSpPr>
        <p:spPr>
          <a:xfrm>
            <a:off x="489661" y="126395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Devices &gt; Templates</a:t>
            </a:r>
          </a:p>
          <a:p>
            <a:endParaRPr lang="en-US" sz="3800" dirty="0"/>
          </a:p>
        </p:txBody>
      </p:sp>
      <p:sp>
        <p:nvSpPr>
          <p:cNvPr id="10" name="TextBox 9"/>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1" y="2158817"/>
            <a:ext cx="14694954" cy="2060287"/>
          </a:xfrm>
          <a:prstGeom prst="rect">
            <a:avLst/>
          </a:prstGeom>
        </p:spPr>
      </p:pic>
      <p:sp>
        <p:nvSpPr>
          <p:cNvPr id="6" name="Rectangle 5"/>
          <p:cNvSpPr/>
          <p:nvPr/>
        </p:nvSpPr>
        <p:spPr>
          <a:xfrm>
            <a:off x="749023" y="3982765"/>
            <a:ext cx="592181" cy="2363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123</a:t>
            </a:fld>
            <a:endParaRPr lang="en-US" dirty="0"/>
          </a:p>
        </p:txBody>
      </p:sp>
    </p:spTree>
    <p:extLst>
      <p:ext uri="{BB962C8B-B14F-4D97-AF65-F5344CB8AC3E}">
        <p14:creationId xmlns:p14="http://schemas.microsoft.com/office/powerpoint/2010/main" val="30575309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2145793"/>
            <a:ext cx="14291592" cy="6990481"/>
          </a:xfrm>
        </p:spPr>
        <p:txBody>
          <a:bodyPr/>
          <a:lstStyle/>
          <a:p>
            <a:r>
              <a:rPr lang="pt-BR" dirty="0"/>
              <a:t>Device Groups and Device Templates manual</a:t>
            </a:r>
          </a:p>
          <a:p>
            <a:r>
              <a:rPr lang="pt-BR" dirty="0" smtClean="0"/>
              <a:t>Guide </a:t>
            </a:r>
            <a:r>
              <a:rPr lang="pt-BR" dirty="0"/>
              <a:t>Button within </a:t>
            </a:r>
            <a:r>
              <a:rPr lang="pt-BR" dirty="0" smtClean="0"/>
              <a:t>EM7</a:t>
            </a:r>
          </a:p>
          <a:p>
            <a:pPr marL="0" indent="0">
              <a:buClr>
                <a:srgbClr val="C00000"/>
              </a:buClr>
              <a:buNone/>
            </a:pPr>
            <a:endParaRPr lang="pt-BR" dirty="0"/>
          </a:p>
          <a:p>
            <a:pPr>
              <a:buNone/>
            </a:pPr>
            <a:r>
              <a:rPr lang="pt-BR" dirty="0"/>
              <a:t>All manuals are located on the Customer Portal:</a:t>
            </a:r>
          </a:p>
          <a:p>
            <a:pPr>
              <a:buNone/>
            </a:pPr>
            <a:r>
              <a:rPr lang="pt-BR" dirty="0"/>
              <a:t>http</a:t>
            </a:r>
            <a:r>
              <a:rPr lang="pt-BR" dirty="0" smtClean="0"/>
              <a:t>://portal.sciencelogic.com</a:t>
            </a:r>
            <a:endParaRPr lang="pt-BR" dirty="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Resources and Questions</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5968" y="1310853"/>
            <a:ext cx="13963333"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dirty="0"/>
          </a:p>
        </p:txBody>
      </p:sp>
      <p:pic>
        <p:nvPicPr>
          <p:cNvPr id="8" name="Picture 7"/>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248410" y="1664546"/>
            <a:ext cx="1607474" cy="1540934"/>
          </a:xfrm>
          <a:prstGeom prst="rect">
            <a:avLst/>
          </a:prstGeom>
        </p:spPr>
      </p:pic>
      <p:sp>
        <p:nvSpPr>
          <p:cNvPr id="9" name="TextBox 8"/>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021" y="5931876"/>
            <a:ext cx="2143125" cy="2133600"/>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124</a:t>
            </a:fld>
            <a:endParaRPr lang="en-US" dirty="0"/>
          </a:p>
        </p:txBody>
      </p:sp>
    </p:spTree>
    <p:extLst>
      <p:ext uri="{BB962C8B-B14F-4D97-AF65-F5344CB8AC3E}">
        <p14:creationId xmlns:p14="http://schemas.microsoft.com/office/powerpoint/2010/main" val="416693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Create Device Template to change Latency Threshold on a device</a:t>
            </a:r>
          </a:p>
          <a:p>
            <a:r>
              <a:rPr lang="en-US" dirty="0" smtClean="0"/>
              <a:t>Verify the change</a:t>
            </a:r>
          </a:p>
          <a:p>
            <a:r>
              <a:rPr lang="en-US" dirty="0" smtClean="0"/>
              <a:t>Reset the threshold</a:t>
            </a:r>
          </a:p>
          <a:p>
            <a:r>
              <a:rPr lang="en-US" dirty="0" smtClean="0"/>
              <a:t>Create a template to monitor all your Domain Controllers. You will monitor DNS Client service and lsass.exe process, and apply to multiple devices</a:t>
            </a:r>
          </a:p>
          <a:p>
            <a:r>
              <a:rPr lang="en-US" dirty="0" smtClean="0"/>
              <a:t>View the device is being monitored or not.</a:t>
            </a:r>
          </a:p>
          <a:p>
            <a:pPr>
              <a:buClr>
                <a:srgbClr val="C00000"/>
              </a:buClr>
            </a:pPr>
            <a:endParaRPr lang="en-US" sz="3800" dirty="0"/>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Goals</a:t>
            </a:r>
            <a:endParaRPr lang="en-US" dirty="0">
              <a:solidFill>
                <a:schemeClr val="tx1">
                  <a:lumMod val="50000"/>
                </a:schemeClr>
              </a:solidFill>
            </a:endParaRPr>
          </a:p>
        </p:txBody>
      </p:sp>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64528" y="105041"/>
            <a:ext cx="1032273" cy="886631"/>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125</a:t>
            </a:fld>
            <a:endParaRPr lang="en-US" dirty="0"/>
          </a:p>
        </p:txBody>
      </p:sp>
    </p:spTree>
    <p:extLst>
      <p:ext uri="{BB962C8B-B14F-4D97-AF65-F5344CB8AC3E}">
        <p14:creationId xmlns:p14="http://schemas.microsoft.com/office/powerpoint/2010/main" val="1476232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sz="3200" dirty="0"/>
              <a:t>Apply Template to multiple </a:t>
            </a:r>
            <a:r>
              <a:rPr lang="en-US" sz="3200" dirty="0" smtClean="0"/>
              <a:t>devices:</a:t>
            </a:r>
          </a:p>
          <a:p>
            <a:pPr marL="0" indent="0">
              <a:buNone/>
            </a:pPr>
            <a:r>
              <a:rPr lang="en-US" sz="3200" dirty="0"/>
              <a:t>Create Device Template </a:t>
            </a:r>
          </a:p>
          <a:p>
            <a:pPr marL="484065" indent="-484065">
              <a:buFont typeface="+mj-lt"/>
              <a:buAutoNum type="arabicPeriod"/>
            </a:pPr>
            <a:r>
              <a:rPr lang="en-US" sz="3200" dirty="0"/>
              <a:t>Go to </a:t>
            </a:r>
            <a:r>
              <a:rPr lang="en-US" sz="3200" b="1" dirty="0"/>
              <a:t>Registry &gt; Devices &gt; Templates</a:t>
            </a:r>
          </a:p>
          <a:p>
            <a:pPr marL="484065" indent="-484065">
              <a:buFont typeface="+mj-lt"/>
              <a:buAutoNum type="arabicPeriod"/>
            </a:pPr>
            <a:r>
              <a:rPr lang="en-US" sz="3200" dirty="0"/>
              <a:t>Select the </a:t>
            </a:r>
            <a:r>
              <a:rPr lang="en-US" sz="3200" b="1" dirty="0"/>
              <a:t>[Create]</a:t>
            </a:r>
            <a:r>
              <a:rPr lang="en-US" sz="3200" dirty="0"/>
              <a:t> button to open the </a:t>
            </a:r>
            <a:r>
              <a:rPr lang="en-US" sz="3200" b="1" dirty="0"/>
              <a:t>Device Template Editor</a:t>
            </a:r>
          </a:p>
          <a:p>
            <a:pPr marL="484065" indent="-484065">
              <a:buFont typeface="+mj-lt"/>
              <a:buAutoNum type="arabicPeriod"/>
            </a:pPr>
            <a:r>
              <a:rPr lang="en-US" sz="3200" dirty="0"/>
              <a:t>Fill out </a:t>
            </a:r>
            <a:r>
              <a:rPr lang="en-US" sz="3200" b="1" i="1" dirty="0"/>
              <a:t>Name</a:t>
            </a:r>
            <a:r>
              <a:rPr lang="en-US" sz="3200" dirty="0"/>
              <a:t> for the template as “Domain Controller Monitoring Template"</a:t>
            </a:r>
          </a:p>
          <a:p>
            <a:pPr marL="484065" indent="-484065">
              <a:buFont typeface="+mj-lt"/>
              <a:buAutoNum type="arabicPeriod"/>
            </a:pPr>
            <a:r>
              <a:rPr lang="en-US" sz="3200" dirty="0"/>
              <a:t>Click the </a:t>
            </a:r>
            <a:r>
              <a:rPr lang="en-US" sz="3200" b="1" dirty="0"/>
              <a:t>Svc Policies</a:t>
            </a:r>
            <a:r>
              <a:rPr lang="en-US" sz="3200" dirty="0"/>
              <a:t> Tab</a:t>
            </a:r>
          </a:p>
          <a:p>
            <a:pPr marL="484065" indent="-484065">
              <a:buFont typeface="+mj-lt"/>
              <a:buAutoNum type="arabicPeriod"/>
            </a:pPr>
            <a:r>
              <a:rPr lang="en-US" sz="3200" dirty="0"/>
              <a:t>Select the Green “</a:t>
            </a:r>
            <a:r>
              <a:rPr lang="en-US" sz="3200" b="1" i="1" dirty="0"/>
              <a:t>Plus</a:t>
            </a:r>
            <a:r>
              <a:rPr lang="en-US" sz="3200" i="1" dirty="0"/>
              <a:t>”</a:t>
            </a:r>
            <a:r>
              <a:rPr lang="en-US" sz="3200" dirty="0"/>
              <a:t> sign</a:t>
            </a:r>
          </a:p>
          <a:p>
            <a:pPr marL="484065" indent="-484065">
              <a:buFont typeface="+mj-lt"/>
              <a:buAutoNum type="arabicPeriod"/>
            </a:pPr>
            <a:r>
              <a:rPr lang="en-US" sz="3200" dirty="0"/>
              <a:t>Below the Add Policy To header, Select the drop down and select </a:t>
            </a:r>
            <a:r>
              <a:rPr lang="en-US" sz="3200" b="1" dirty="0"/>
              <a:t>All devices</a:t>
            </a:r>
            <a:r>
              <a:rPr lang="en-US" sz="3200" dirty="0"/>
              <a:t> </a:t>
            </a:r>
          </a:p>
          <a:p>
            <a:pPr marL="484065" indent="-484065">
              <a:buFont typeface="+mj-lt"/>
              <a:buAutoNum type="arabicPeriod"/>
            </a:pPr>
            <a:r>
              <a:rPr lang="en-US" sz="3200" dirty="0"/>
              <a:t>Below the Service Name header, Select the drop down and select </a:t>
            </a:r>
            <a:r>
              <a:rPr lang="en-US" sz="3200" b="1" dirty="0"/>
              <a:t>DNS Client</a:t>
            </a:r>
            <a:r>
              <a:rPr lang="en-US" sz="3200" dirty="0"/>
              <a:t> </a:t>
            </a:r>
          </a:p>
          <a:p>
            <a:pPr marL="484065" indent="-484065">
              <a:buFont typeface="+mj-lt"/>
              <a:buAutoNum type="arabicPeriod"/>
            </a:pPr>
            <a:r>
              <a:rPr lang="en-US" sz="3200" dirty="0"/>
              <a:t>Click </a:t>
            </a:r>
            <a:r>
              <a:rPr lang="en-US" sz="3200" b="1" dirty="0"/>
              <a:t>[Save]</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a:t>
            </a:r>
            <a:r>
              <a:rPr lang="en-US" dirty="0">
                <a:solidFill>
                  <a:schemeClr val="tx1">
                    <a:lumMod val="50000"/>
                  </a:schemeClr>
                </a:solidFill>
              </a:rPr>
              <a:t>Templates</a:t>
            </a:r>
          </a:p>
        </p:txBody>
      </p:sp>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126</a:t>
            </a:fld>
            <a:endParaRPr lang="en-US" dirty="0"/>
          </a:p>
        </p:txBody>
      </p:sp>
    </p:spTree>
    <p:extLst>
      <p:ext uri="{BB962C8B-B14F-4D97-AF65-F5344CB8AC3E}">
        <p14:creationId xmlns:p14="http://schemas.microsoft.com/office/powerpoint/2010/main" val="269048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Apply Template to multiple devices</a:t>
            </a:r>
          </a:p>
          <a:p>
            <a:pPr marL="0" indent="0">
              <a:buNone/>
            </a:pPr>
            <a:r>
              <a:rPr lang="en-US" sz="3200" dirty="0" smtClean="0"/>
              <a:t>(continued from previous slide)</a:t>
            </a:r>
          </a:p>
          <a:p>
            <a:pPr marL="822960" indent="-822960">
              <a:buFont typeface="+mj-lt"/>
              <a:buAutoNum type="arabicPeriod" startAt="9"/>
            </a:pPr>
            <a:r>
              <a:rPr lang="en-US" sz="3200" dirty="0" smtClean="0"/>
              <a:t>Click the </a:t>
            </a:r>
            <a:r>
              <a:rPr lang="en-US" sz="3200" b="1" dirty="0" err="1" smtClean="0"/>
              <a:t>Proc</a:t>
            </a:r>
            <a:r>
              <a:rPr lang="en-US" sz="3200" b="1" dirty="0" smtClean="0"/>
              <a:t> Policies </a:t>
            </a:r>
            <a:r>
              <a:rPr lang="en-US" sz="3200" dirty="0" smtClean="0"/>
              <a:t>Tab</a:t>
            </a:r>
          </a:p>
          <a:p>
            <a:pPr marL="822960" indent="-822960">
              <a:buFont typeface="+mj-lt"/>
              <a:buAutoNum type="arabicPeriod" startAt="9"/>
            </a:pPr>
            <a:r>
              <a:rPr lang="en-US" sz="3200" dirty="0" smtClean="0"/>
              <a:t>Select </a:t>
            </a:r>
            <a:r>
              <a:rPr lang="en-US" sz="3200" dirty="0"/>
              <a:t>the Green “</a:t>
            </a:r>
            <a:r>
              <a:rPr lang="en-US" sz="3200" b="1" i="1" dirty="0"/>
              <a:t>Plus</a:t>
            </a:r>
            <a:r>
              <a:rPr lang="en-US" sz="3200" i="1" dirty="0"/>
              <a:t>”</a:t>
            </a:r>
            <a:r>
              <a:rPr lang="en-US" sz="3200" dirty="0"/>
              <a:t> sign</a:t>
            </a:r>
          </a:p>
          <a:p>
            <a:pPr marL="822960" indent="-822960">
              <a:buFont typeface="+mj-lt"/>
              <a:buAutoNum type="arabicPeriod" startAt="9"/>
            </a:pPr>
            <a:r>
              <a:rPr lang="en-US" sz="3200" dirty="0"/>
              <a:t>Below the Add Policy To header, Select the drop down and select </a:t>
            </a:r>
            <a:r>
              <a:rPr lang="en-US" sz="3200" b="1" dirty="0"/>
              <a:t>All devices</a:t>
            </a:r>
            <a:r>
              <a:rPr lang="en-US" sz="3200" dirty="0"/>
              <a:t> </a:t>
            </a:r>
          </a:p>
          <a:p>
            <a:pPr marL="822960" indent="-822960">
              <a:buFont typeface="+mj-lt"/>
              <a:buAutoNum type="arabicPeriod" startAt="9"/>
            </a:pPr>
            <a:r>
              <a:rPr lang="en-US" sz="3200" dirty="0"/>
              <a:t>Below the Process Name header, Select the drop down and select </a:t>
            </a:r>
            <a:r>
              <a:rPr lang="en-US" sz="3200" b="1" dirty="0"/>
              <a:t>Lsass.exe</a:t>
            </a:r>
            <a:endParaRPr lang="en-US" sz="3200" dirty="0"/>
          </a:p>
          <a:p>
            <a:pPr marL="822960" indent="-822960">
              <a:buFont typeface="+mj-lt"/>
              <a:buAutoNum type="arabicPeriod" startAt="9"/>
            </a:pPr>
            <a:r>
              <a:rPr lang="en-US" sz="3200" dirty="0"/>
              <a:t>Click </a:t>
            </a:r>
            <a:r>
              <a:rPr lang="en-US" sz="3200" b="1" dirty="0"/>
              <a:t>[Save]</a:t>
            </a:r>
          </a:p>
          <a:p>
            <a:pPr marL="822960" indent="-822960">
              <a:buFont typeface="+mj-lt"/>
              <a:buAutoNum type="arabicPeriod" startAt="9"/>
            </a:pPr>
            <a:endParaRPr lang="en-US" sz="3200" b="1" dirty="0"/>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a:t>
            </a:r>
            <a:r>
              <a:rPr lang="en-US" dirty="0">
                <a:solidFill>
                  <a:schemeClr val="tx1">
                    <a:lumMod val="50000"/>
                  </a:schemeClr>
                </a:solidFill>
              </a:rPr>
              <a:t>Templates</a:t>
            </a:r>
          </a:p>
        </p:txBody>
      </p:sp>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127</a:t>
            </a:fld>
            <a:endParaRPr lang="en-US" dirty="0"/>
          </a:p>
        </p:txBody>
      </p:sp>
    </p:spTree>
    <p:extLst>
      <p:ext uri="{BB962C8B-B14F-4D97-AF65-F5344CB8AC3E}">
        <p14:creationId xmlns:p14="http://schemas.microsoft.com/office/powerpoint/2010/main" val="9122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sz="3200" dirty="0"/>
              <a:t>Apply Templates to multiple </a:t>
            </a:r>
            <a:r>
              <a:rPr lang="en-US" sz="3200" dirty="0" smtClean="0"/>
              <a:t>devices:</a:t>
            </a:r>
            <a:endParaRPr lang="en-US" sz="3200" dirty="0"/>
          </a:p>
          <a:p>
            <a:pPr marL="822960" indent="-822960">
              <a:buFont typeface="+mj-lt"/>
              <a:buAutoNum type="arabicPeriod"/>
            </a:pPr>
            <a:r>
              <a:rPr lang="en-US" sz="3200" dirty="0" smtClean="0"/>
              <a:t>Go </a:t>
            </a:r>
            <a:r>
              <a:rPr lang="en-US" sz="3200" dirty="0"/>
              <a:t>to </a:t>
            </a:r>
            <a:r>
              <a:rPr lang="en-US" sz="3200" dirty="0" smtClean="0"/>
              <a:t>the </a:t>
            </a:r>
            <a:r>
              <a:rPr lang="en-US" sz="3200" b="1" dirty="0" smtClean="0"/>
              <a:t>Registry  </a:t>
            </a:r>
            <a:r>
              <a:rPr lang="en-US" sz="3200" b="1" dirty="0"/>
              <a:t>Tab</a:t>
            </a:r>
          </a:p>
          <a:p>
            <a:pPr marL="822960" indent="-822960">
              <a:buFont typeface="+mj-lt"/>
              <a:buAutoNum type="arabicPeriod"/>
            </a:pPr>
            <a:r>
              <a:rPr lang="en-US" sz="3200" dirty="0"/>
              <a:t>From Device Manager select the search box under </a:t>
            </a:r>
            <a:r>
              <a:rPr lang="en-US" sz="3200" i="1" dirty="0"/>
              <a:t>Device Class | Sub-class</a:t>
            </a:r>
            <a:r>
              <a:rPr lang="en-US" sz="3200" dirty="0"/>
              <a:t> column. Type “domain” to filter, you will see only domain controller devices in the registry</a:t>
            </a:r>
          </a:p>
          <a:p>
            <a:pPr marL="822960" indent="-822960">
              <a:buFont typeface="+mj-lt"/>
              <a:buAutoNum type="arabicPeriod"/>
            </a:pPr>
            <a:r>
              <a:rPr lang="en-US" sz="3200" dirty="0"/>
              <a:t>Select the </a:t>
            </a:r>
            <a:r>
              <a:rPr lang="en-US" sz="3200" b="1" dirty="0"/>
              <a:t>checkbox</a:t>
            </a:r>
            <a:r>
              <a:rPr lang="en-US" sz="3200" dirty="0"/>
              <a:t> next to all the domain controllers</a:t>
            </a:r>
          </a:p>
          <a:p>
            <a:pPr marL="822960" indent="-822960">
              <a:buFont typeface="+mj-lt"/>
              <a:buAutoNum type="arabicPeriod"/>
            </a:pPr>
            <a:r>
              <a:rPr lang="en-US" sz="3200" dirty="0"/>
              <a:t>Go to the bottom right to the </a:t>
            </a:r>
            <a:r>
              <a:rPr lang="en-US" sz="3200" b="1" dirty="0"/>
              <a:t>Select Actions</a:t>
            </a:r>
            <a:r>
              <a:rPr lang="en-US" sz="3200" dirty="0"/>
              <a:t> drop down</a:t>
            </a:r>
            <a:endParaRPr lang="en-US" sz="3200" b="1" dirty="0"/>
          </a:p>
          <a:p>
            <a:pPr marL="822960" indent="-822960">
              <a:buFont typeface="+mj-lt"/>
              <a:buAutoNum type="arabicPeriod"/>
            </a:pPr>
            <a:r>
              <a:rPr lang="en-US" sz="3200" dirty="0"/>
              <a:t>Select </a:t>
            </a:r>
            <a:r>
              <a:rPr lang="en-US" sz="3200" b="1" i="1" dirty="0"/>
              <a:t>Modify by Template</a:t>
            </a:r>
          </a:p>
          <a:p>
            <a:pPr marL="822960" indent="-822960">
              <a:buFont typeface="+mj-lt"/>
              <a:buAutoNum type="arabicPeriod"/>
            </a:pPr>
            <a:r>
              <a:rPr lang="en-US" sz="3200" dirty="0"/>
              <a:t>Click the </a:t>
            </a:r>
            <a:r>
              <a:rPr lang="en-US" sz="3200" b="1" dirty="0"/>
              <a:t>[GO]</a:t>
            </a:r>
            <a:r>
              <a:rPr lang="en-US" sz="3200" dirty="0"/>
              <a:t> button, the device template editor pops up</a:t>
            </a:r>
          </a:p>
          <a:p>
            <a:pPr marL="822960" indent="-822960">
              <a:buFont typeface="+mj-lt"/>
              <a:buAutoNum type="arabicPeriod"/>
            </a:pPr>
            <a:r>
              <a:rPr lang="en-US" sz="3200" dirty="0"/>
              <a:t>Select the template drop down and choose the </a:t>
            </a:r>
            <a:r>
              <a:rPr lang="en-US" sz="3200" b="1" dirty="0"/>
              <a:t>Domain Controller Monitoring Template </a:t>
            </a:r>
            <a:r>
              <a:rPr lang="en-US" sz="3200" dirty="0"/>
              <a:t>you created</a:t>
            </a:r>
          </a:p>
          <a:p>
            <a:pPr marL="822960" indent="-822960">
              <a:buFont typeface="+mj-lt"/>
              <a:buAutoNum type="arabicPeriod"/>
            </a:pPr>
            <a:r>
              <a:rPr lang="en-US" sz="3200" dirty="0"/>
              <a:t>Select the </a:t>
            </a:r>
            <a:r>
              <a:rPr lang="en-US" sz="3200" b="1" dirty="0"/>
              <a:t>Apply</a:t>
            </a:r>
            <a:r>
              <a:rPr lang="en-US" sz="3200" dirty="0"/>
              <a:t> button at the bottom</a:t>
            </a:r>
          </a:p>
          <a:p>
            <a:pPr marL="822960" indent="-822960">
              <a:buFont typeface="+mj-lt"/>
              <a:buAutoNum type="arabicPeriod"/>
            </a:pPr>
            <a:endParaRPr lang="en-US" sz="3200" dirty="0"/>
          </a:p>
          <a:p>
            <a:pPr marL="822960" indent="-822960">
              <a:buFont typeface="+mj-lt"/>
              <a:buAutoNum type="arabicPeriod"/>
            </a:pPr>
            <a:endParaRPr lang="en-US" sz="3200" b="1" dirty="0"/>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a:t>
            </a:r>
            <a:r>
              <a:rPr lang="en-US" dirty="0">
                <a:solidFill>
                  <a:schemeClr val="tx1">
                    <a:lumMod val="50000"/>
                  </a:schemeClr>
                </a:solidFill>
              </a:rPr>
              <a:t>Templates</a:t>
            </a:r>
          </a:p>
        </p:txBody>
      </p:sp>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128</a:t>
            </a:fld>
            <a:endParaRPr lang="en-US" dirty="0"/>
          </a:p>
        </p:txBody>
      </p:sp>
    </p:spTree>
    <p:extLst>
      <p:ext uri="{BB962C8B-B14F-4D97-AF65-F5344CB8AC3E}">
        <p14:creationId xmlns:p14="http://schemas.microsoft.com/office/powerpoint/2010/main" val="358263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Apply Threshold </a:t>
            </a:r>
            <a:r>
              <a:rPr lang="en-US" sz="3200" dirty="0" smtClean="0"/>
              <a:t>to </a:t>
            </a:r>
            <a:r>
              <a:rPr lang="en-US" sz="3200" dirty="0"/>
              <a:t>multiple </a:t>
            </a:r>
            <a:r>
              <a:rPr lang="en-US" sz="3200" dirty="0" smtClean="0"/>
              <a:t>devices:</a:t>
            </a:r>
            <a:endParaRPr lang="en-US" sz="3200" dirty="0"/>
          </a:p>
          <a:p>
            <a:pPr marL="0" indent="0">
              <a:buNone/>
            </a:pPr>
            <a:r>
              <a:rPr lang="en-US" sz="2900" dirty="0" smtClean="0"/>
              <a:t>(continued from previous slide)</a:t>
            </a:r>
          </a:p>
          <a:p>
            <a:pPr marL="822960" indent="-822960">
              <a:buFont typeface="+mj-lt"/>
              <a:buAutoNum type="arabicPeriod" startAt="9"/>
            </a:pPr>
            <a:r>
              <a:rPr lang="en-US" sz="2900" dirty="0" smtClean="0"/>
              <a:t>The </a:t>
            </a:r>
            <a:r>
              <a:rPr lang="en-US" sz="2900" dirty="0"/>
              <a:t>screen will display what you are applying to the device which is a windows service monitor and process monitor, the bottom of the window will display what devices you are applying the template to.</a:t>
            </a:r>
          </a:p>
          <a:p>
            <a:pPr marL="822960" indent="-822960">
              <a:buFont typeface="+mj-lt"/>
              <a:buAutoNum type="arabicPeriod" startAt="9"/>
            </a:pPr>
            <a:r>
              <a:rPr lang="en-US" sz="2900" dirty="0"/>
              <a:t>Select the </a:t>
            </a:r>
            <a:r>
              <a:rPr lang="en-US" sz="2900" b="1" dirty="0"/>
              <a:t>Confirm</a:t>
            </a:r>
            <a:r>
              <a:rPr lang="en-US" sz="2900" dirty="0"/>
              <a:t> button at the bottom of the page. This applies the template</a:t>
            </a:r>
          </a:p>
          <a:p>
            <a:pPr marL="822960" indent="-822960">
              <a:buFont typeface="+mj-lt"/>
              <a:buAutoNum type="arabicPeriod" startAt="9"/>
            </a:pPr>
            <a:r>
              <a:rPr lang="en-US" sz="2900" dirty="0"/>
              <a:t>From the device manager window select the “</a:t>
            </a:r>
            <a:r>
              <a:rPr lang="en-US" sz="2900" i="1" dirty="0"/>
              <a:t>Graph icon”</a:t>
            </a:r>
            <a:r>
              <a:rPr lang="en-US" sz="2900" dirty="0"/>
              <a:t> on any device</a:t>
            </a:r>
            <a:endParaRPr lang="en-US" sz="2900" b="1" dirty="0"/>
          </a:p>
          <a:p>
            <a:pPr marL="822960" indent="-822960">
              <a:buFont typeface="+mj-lt"/>
              <a:buAutoNum type="arabicPeriod" startAt="9"/>
            </a:pPr>
            <a:r>
              <a:rPr lang="en-US" sz="2900" dirty="0"/>
              <a:t>Select the</a:t>
            </a:r>
            <a:r>
              <a:rPr lang="en-US" sz="2900" b="1" i="1" dirty="0"/>
              <a:t> </a:t>
            </a:r>
            <a:r>
              <a:rPr lang="en-US" sz="2900" b="1" dirty="0"/>
              <a:t>Services Tab</a:t>
            </a:r>
          </a:p>
          <a:p>
            <a:pPr marL="822960" indent="-822960">
              <a:buFont typeface="+mj-lt"/>
              <a:buAutoNum type="arabicPeriod" startAt="9"/>
            </a:pPr>
            <a:r>
              <a:rPr lang="en-US" sz="2900" dirty="0"/>
              <a:t>The service DNS Client is now monitored and column shows as yes. You are now monitoring DNS service on all devices that you selected.</a:t>
            </a:r>
          </a:p>
          <a:p>
            <a:pPr marL="822960" indent="-822960">
              <a:buFont typeface="+mj-lt"/>
              <a:buAutoNum type="arabicPeriod" startAt="9"/>
            </a:pPr>
            <a:r>
              <a:rPr lang="en-US" sz="2900" dirty="0"/>
              <a:t>Select the Process </a:t>
            </a:r>
            <a:r>
              <a:rPr lang="en-US" sz="2900" b="1" dirty="0"/>
              <a:t>Tab</a:t>
            </a:r>
          </a:p>
          <a:p>
            <a:pPr marL="822960" indent="-822960">
              <a:buFont typeface="+mj-lt"/>
              <a:buAutoNum type="arabicPeriod" startAt="9"/>
            </a:pPr>
            <a:r>
              <a:rPr lang="en-US" sz="2900" dirty="0"/>
              <a:t>The service lsass.exe is now monitored and column shows as yes. You are now monitoring lsass.exe process on all devices that you selected.</a:t>
            </a:r>
          </a:p>
        </p:txBody>
      </p:sp>
      <p:sp>
        <p:nvSpPr>
          <p:cNvPr id="2" name="Title 1"/>
          <p:cNvSpPr>
            <a:spLocks noGrp="1"/>
          </p:cNvSpPr>
          <p:nvPr>
            <p:ph type="title"/>
          </p:nvPr>
        </p:nvSpPr>
        <p:spPr/>
        <p:txBody>
          <a:bodyPr/>
          <a:lstStyle/>
          <a:p>
            <a:r>
              <a:rPr lang="en-US" dirty="0" smtClean="0">
                <a:solidFill>
                  <a:schemeClr val="tx1">
                    <a:lumMod val="50000"/>
                  </a:schemeClr>
                </a:solidFill>
              </a:rPr>
              <a:t>Lab: Device </a:t>
            </a:r>
            <a:r>
              <a:rPr lang="en-US" dirty="0">
                <a:solidFill>
                  <a:schemeClr val="tx1">
                    <a:lumMod val="50000"/>
                  </a:schemeClr>
                </a:solidFill>
              </a:rPr>
              <a:t>Templates</a:t>
            </a:r>
          </a:p>
        </p:txBody>
      </p:sp>
      <p:sp>
        <p:nvSpPr>
          <p:cNvPr id="6" name="TextBox 5"/>
          <p:cNvSpPr txBox="1"/>
          <p:nvPr/>
        </p:nvSpPr>
        <p:spPr>
          <a:xfrm>
            <a:off x="6619650" y="9559615"/>
            <a:ext cx="2121223"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Templates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129</a:t>
            </a:fld>
            <a:endParaRPr lang="en-US" dirty="0"/>
          </a:p>
        </p:txBody>
      </p:sp>
    </p:spTree>
    <p:extLst>
      <p:ext uri="{BB962C8B-B14F-4D97-AF65-F5344CB8AC3E}">
        <p14:creationId xmlns:p14="http://schemas.microsoft.com/office/powerpoint/2010/main" val="4272825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2" descr="Gannett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176" y="6187431"/>
            <a:ext cx="1074007" cy="1173658"/>
          </a:xfrm>
          <a:prstGeom prst="rect">
            <a:avLst/>
          </a:prstGeom>
        </p:spPr>
      </p:pic>
      <p:pic>
        <p:nvPicPr>
          <p:cNvPr id="244" name="Picture 243" descr="comca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8718" y="2308862"/>
            <a:ext cx="1607105" cy="803553"/>
          </a:xfrm>
          <a:prstGeom prst="rect">
            <a:avLst/>
          </a:prstGeom>
        </p:spPr>
      </p:pic>
      <p:pic>
        <p:nvPicPr>
          <p:cNvPr id="200" name="Picture 248" descr="1457_ScienceLogic_PowerPoint_Logo_Graphic2_87%_1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71039" y="2481580"/>
            <a:ext cx="1692115" cy="553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0" name="Picture 270" descr="1457_ScienceLogic_PowerPoint_Enterprise_03.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38477" y="7793924"/>
            <a:ext cx="1087595"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marines-logo.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94139" y="7189786"/>
            <a:ext cx="1300500" cy="1116900"/>
          </a:xfrm>
          <a:prstGeom prst="rect">
            <a:avLst/>
          </a:prstGeom>
        </p:spPr>
      </p:pic>
      <p:pic>
        <p:nvPicPr>
          <p:cNvPr id="18" name="Picture 17" descr="export_import_bank.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144389" y="3631207"/>
            <a:ext cx="1905906" cy="1337478"/>
          </a:xfrm>
          <a:prstGeom prst="rect">
            <a:avLst/>
          </a:prstGeom>
        </p:spPr>
      </p:pic>
      <p:pic>
        <p:nvPicPr>
          <p:cNvPr id="237" name="Picture 236" descr="Health_Dialog_logo.gi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47456" y="5107766"/>
            <a:ext cx="2271151" cy="580093"/>
          </a:xfrm>
          <a:prstGeom prst="rect">
            <a:avLst/>
          </a:prstGeom>
        </p:spPr>
      </p:pic>
      <p:pic>
        <p:nvPicPr>
          <p:cNvPr id="13" name="Picture 12" descr="NCF Logo.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87460" y="4899635"/>
            <a:ext cx="1324196" cy="1117915"/>
          </a:xfrm>
          <a:prstGeom prst="rect">
            <a:avLst/>
          </a:prstGeom>
        </p:spPr>
      </p:pic>
      <p:pic>
        <p:nvPicPr>
          <p:cNvPr id="12" name="Picture 11" descr="Kellogg.gif"/>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95373" y="2934888"/>
            <a:ext cx="1562113" cy="1562113"/>
          </a:xfrm>
          <a:prstGeom prst="rect">
            <a:avLst/>
          </a:prstGeom>
        </p:spPr>
      </p:pic>
      <p:sp>
        <p:nvSpPr>
          <p:cNvPr id="19459" name="Title 2"/>
          <p:cNvSpPr>
            <a:spLocks noGrp="1"/>
          </p:cNvSpPr>
          <p:nvPr>
            <p:ph type="title"/>
          </p:nvPr>
        </p:nvSpPr>
        <p:spPr>
          <a:xfrm>
            <a:off x="410410" y="120894"/>
            <a:ext cx="13577412" cy="933768"/>
          </a:xfrm>
        </p:spPr>
        <p:txBody>
          <a:bodyPr>
            <a:normAutofit/>
          </a:bodyPr>
          <a:lstStyle/>
          <a:p>
            <a:pPr eaLnBrk="1" hangingPunct="1"/>
            <a:r>
              <a:rPr lang="en-US" sz="4500" dirty="0">
                <a:solidFill>
                  <a:schemeClr val="tx1">
                    <a:lumMod val="50000"/>
                  </a:schemeClr>
                </a:solidFill>
                <a:latin typeface="Futura Bk BT"/>
              </a:rPr>
              <a:t>Leaders Choose Leaders</a:t>
            </a:r>
          </a:p>
        </p:txBody>
      </p:sp>
      <p:sp>
        <p:nvSpPr>
          <p:cNvPr id="91" name="Slide Number Placeholder 5"/>
          <p:cNvSpPr>
            <a:spLocks noGrp="1"/>
          </p:cNvSpPr>
          <p:nvPr>
            <p:ph type="sldNum" sz="quarter" idx="10"/>
          </p:nvPr>
        </p:nvSpPr>
        <p:spPr>
          <a:xfrm>
            <a:off x="11140440" y="8974917"/>
            <a:ext cx="3627120" cy="344716"/>
          </a:xfrm>
          <a:prstGeom prst="rect">
            <a:avLst/>
          </a:prstGeom>
        </p:spPr>
        <p:txBody>
          <a:bodyPr vert="horz" lIns="155448" tIns="77724" rIns="155448" bIns="77724" rtlCol="0" anchor="ctr"/>
          <a:lstStyle>
            <a:lvl1pPr algn="r">
              <a:defRPr sz="1530" b="0" i="0">
                <a:solidFill>
                  <a:schemeClr val="bg1">
                    <a:lumMod val="75000"/>
                  </a:schemeClr>
                </a:solidFill>
                <a:latin typeface="Arial"/>
                <a:cs typeface="Arial"/>
              </a:defRPr>
            </a:lvl1pPr>
          </a:lstStyle>
          <a:p>
            <a:fld id="{59FBCBD5-A728-384D-A41B-B8C6FE40EEBE}" type="slidenum">
              <a:rPr lang="en-US" smtClean="0"/>
              <a:pPr/>
              <a:t>13</a:t>
            </a:fld>
            <a:endParaRPr lang="en-US" dirty="0"/>
          </a:p>
        </p:txBody>
      </p:sp>
      <p:sp>
        <p:nvSpPr>
          <p:cNvPr id="98" name="Rounded Rectangle 97"/>
          <p:cNvSpPr/>
          <p:nvPr/>
        </p:nvSpPr>
        <p:spPr>
          <a:xfrm>
            <a:off x="647701" y="1880531"/>
            <a:ext cx="4639499" cy="6516709"/>
          </a:xfrm>
          <a:prstGeom prst="roundRect">
            <a:avLst>
              <a:gd name="adj" fmla="val 6114"/>
            </a:avLst>
          </a:prstGeom>
          <a:noFill/>
          <a:ln>
            <a:solidFill>
              <a:srgbClr val="B3B3B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4930" dirty="0"/>
          </a:p>
        </p:txBody>
      </p:sp>
      <p:sp>
        <p:nvSpPr>
          <p:cNvPr id="130" name="Round Same Side Corner Rectangle 129"/>
          <p:cNvSpPr/>
          <p:nvPr/>
        </p:nvSpPr>
        <p:spPr>
          <a:xfrm>
            <a:off x="647701" y="1891327"/>
            <a:ext cx="4639499" cy="385920"/>
          </a:xfrm>
          <a:prstGeom prst="round2SameRect">
            <a:avLst>
              <a:gd name="adj1" fmla="val 50000"/>
              <a:gd name="adj2" fmla="val 0"/>
            </a:avLst>
          </a:prstGeom>
          <a:solidFill>
            <a:schemeClr val="accent1"/>
          </a:solidFill>
          <a:ln>
            <a:solidFill>
              <a:srgbClr val="3298D4"/>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40"/>
          </a:p>
        </p:txBody>
      </p:sp>
      <p:sp>
        <p:nvSpPr>
          <p:cNvPr id="131" name="TextBox 130"/>
          <p:cNvSpPr txBox="1"/>
          <p:nvPr/>
        </p:nvSpPr>
        <p:spPr>
          <a:xfrm>
            <a:off x="1020128" y="1837962"/>
            <a:ext cx="4099402" cy="406265"/>
          </a:xfrm>
          <a:prstGeom prst="rect">
            <a:avLst/>
          </a:prstGeom>
          <a:noFill/>
        </p:spPr>
        <p:txBody>
          <a:bodyPr wrap="square">
            <a:spAutoFit/>
          </a:bodyPr>
          <a:lstStyle/>
          <a:p>
            <a:pPr algn="ctr">
              <a:defRPr/>
            </a:pPr>
            <a:r>
              <a:rPr lang="en-US" sz="2040" dirty="0">
                <a:solidFill>
                  <a:schemeClr val="bg1"/>
                </a:solidFill>
                <a:latin typeface="L Futura Light"/>
                <a:cs typeface="L Futura Light"/>
              </a:rPr>
              <a:t>Service Providers</a:t>
            </a:r>
          </a:p>
        </p:txBody>
      </p:sp>
      <p:sp>
        <p:nvSpPr>
          <p:cNvPr id="114" name="Rounded Rectangle 113"/>
          <p:cNvSpPr/>
          <p:nvPr/>
        </p:nvSpPr>
        <p:spPr>
          <a:xfrm>
            <a:off x="5474125" y="1880531"/>
            <a:ext cx="4639499" cy="6516709"/>
          </a:xfrm>
          <a:prstGeom prst="roundRect">
            <a:avLst>
              <a:gd name="adj" fmla="val 6114"/>
            </a:avLst>
          </a:prstGeom>
          <a:noFill/>
          <a:ln>
            <a:solidFill>
              <a:srgbClr val="B3B3B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4930" dirty="0"/>
          </a:p>
        </p:txBody>
      </p:sp>
      <p:sp>
        <p:nvSpPr>
          <p:cNvPr id="138" name="Round Same Side Corner Rectangle 137"/>
          <p:cNvSpPr/>
          <p:nvPr/>
        </p:nvSpPr>
        <p:spPr>
          <a:xfrm>
            <a:off x="5474125" y="1891327"/>
            <a:ext cx="4639499" cy="385920"/>
          </a:xfrm>
          <a:prstGeom prst="round2SameRect">
            <a:avLst>
              <a:gd name="adj1" fmla="val 50000"/>
              <a:gd name="adj2" fmla="val 0"/>
            </a:avLst>
          </a:prstGeom>
          <a:solidFill>
            <a:schemeClr val="accent1"/>
          </a:solidFill>
          <a:ln>
            <a:solidFill>
              <a:srgbClr val="3298D4"/>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40"/>
          </a:p>
        </p:txBody>
      </p:sp>
      <p:sp>
        <p:nvSpPr>
          <p:cNvPr id="148" name="TextBox 147"/>
          <p:cNvSpPr txBox="1"/>
          <p:nvPr/>
        </p:nvSpPr>
        <p:spPr>
          <a:xfrm>
            <a:off x="5846553" y="1837962"/>
            <a:ext cx="4099402" cy="406265"/>
          </a:xfrm>
          <a:prstGeom prst="rect">
            <a:avLst/>
          </a:prstGeom>
          <a:noFill/>
        </p:spPr>
        <p:txBody>
          <a:bodyPr wrap="square">
            <a:spAutoFit/>
          </a:bodyPr>
          <a:lstStyle/>
          <a:p>
            <a:pPr algn="ctr">
              <a:defRPr/>
            </a:pPr>
            <a:r>
              <a:rPr lang="en-US" sz="2040" dirty="0">
                <a:solidFill>
                  <a:schemeClr val="bg1"/>
                </a:solidFill>
                <a:latin typeface="L Futura Light"/>
                <a:cs typeface="L Futura Light"/>
              </a:rPr>
              <a:t>Enterprises</a:t>
            </a:r>
          </a:p>
        </p:txBody>
      </p:sp>
      <p:sp>
        <p:nvSpPr>
          <p:cNvPr id="180" name="Rounded Rectangle 179"/>
          <p:cNvSpPr/>
          <p:nvPr/>
        </p:nvSpPr>
        <p:spPr>
          <a:xfrm>
            <a:off x="10257602" y="1869736"/>
            <a:ext cx="4639499" cy="6516709"/>
          </a:xfrm>
          <a:prstGeom prst="roundRect">
            <a:avLst>
              <a:gd name="adj" fmla="val 6114"/>
            </a:avLst>
          </a:prstGeom>
          <a:noFill/>
          <a:ln>
            <a:solidFill>
              <a:srgbClr val="B3B3B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4930" dirty="0"/>
          </a:p>
        </p:txBody>
      </p:sp>
      <p:sp>
        <p:nvSpPr>
          <p:cNvPr id="181" name="Round Same Side Corner Rectangle 180"/>
          <p:cNvSpPr/>
          <p:nvPr/>
        </p:nvSpPr>
        <p:spPr>
          <a:xfrm>
            <a:off x="10257602" y="1880532"/>
            <a:ext cx="4639499" cy="385920"/>
          </a:xfrm>
          <a:prstGeom prst="round2SameRect">
            <a:avLst>
              <a:gd name="adj1" fmla="val 50000"/>
              <a:gd name="adj2" fmla="val 0"/>
            </a:avLst>
          </a:prstGeom>
          <a:solidFill>
            <a:schemeClr val="accent1"/>
          </a:solidFill>
          <a:ln>
            <a:solidFill>
              <a:srgbClr val="3298D4"/>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40"/>
          </a:p>
        </p:txBody>
      </p:sp>
      <p:sp>
        <p:nvSpPr>
          <p:cNvPr id="184" name="TextBox 183"/>
          <p:cNvSpPr txBox="1"/>
          <p:nvPr/>
        </p:nvSpPr>
        <p:spPr>
          <a:xfrm>
            <a:off x="10630030" y="1837962"/>
            <a:ext cx="4099402" cy="406265"/>
          </a:xfrm>
          <a:prstGeom prst="rect">
            <a:avLst/>
          </a:prstGeom>
          <a:noFill/>
        </p:spPr>
        <p:txBody>
          <a:bodyPr wrap="square">
            <a:spAutoFit/>
          </a:bodyPr>
          <a:lstStyle/>
          <a:p>
            <a:pPr algn="ctr">
              <a:defRPr/>
            </a:pPr>
            <a:r>
              <a:rPr lang="en-US" sz="2040" dirty="0">
                <a:solidFill>
                  <a:schemeClr val="bg1"/>
                </a:solidFill>
                <a:latin typeface="L Futura Light"/>
                <a:cs typeface="L Futura Light"/>
              </a:rPr>
              <a:t>Government</a:t>
            </a:r>
          </a:p>
        </p:txBody>
      </p:sp>
      <p:pic>
        <p:nvPicPr>
          <p:cNvPr id="185" name="Picture 203"/>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47989" y="2574096"/>
            <a:ext cx="1233330" cy="59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6" name="Picture 249" descr="1457_ScienceLogic_PowerPoint_Logo_Graphic2_87%_10.gif"/>
          <p:cNvPicPr>
            <a:picLocks noChangeAspect="1"/>
          </p:cNvPicPr>
          <p:nvPr/>
        </p:nvPicPr>
        <p:blipFill>
          <a:blip r:embed="rId13" cstate="screen">
            <a:extLst>
              <a:ext uri="{28A0092B-C50C-407E-A947-70E740481C1C}">
                <a14:useLocalDpi xmlns:a14="http://schemas.microsoft.com/office/drawing/2010/main"/>
              </a:ext>
            </a:extLst>
          </a:blip>
          <a:srcRect l="6880" t="15872" r="10535" b="20190"/>
          <a:stretch>
            <a:fillRect/>
          </a:stretch>
        </p:blipFill>
        <p:spPr bwMode="auto">
          <a:xfrm>
            <a:off x="928979" y="6554780"/>
            <a:ext cx="1362868"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7" name="Picture 186" descr="CBTS.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627225" y="2936805"/>
            <a:ext cx="1554376" cy="445589"/>
          </a:xfrm>
          <a:prstGeom prst="rect">
            <a:avLst/>
          </a:prstGeom>
        </p:spPr>
      </p:pic>
      <p:pic>
        <p:nvPicPr>
          <p:cNvPr id="188" name="Picture 199" descr="1457_ScienceLogic_PowerPoint_Logo_Graphic2_87%_18.gif"/>
          <p:cNvPicPr>
            <a:picLocks/>
          </p:cNvPicPr>
          <p:nvPr/>
        </p:nvPicPr>
        <p:blipFill>
          <a:blip r:embed="rId15" cstate="screen">
            <a:extLst>
              <a:ext uri="{28A0092B-C50C-407E-A947-70E740481C1C}">
                <a14:useLocalDpi xmlns:a14="http://schemas.microsoft.com/office/drawing/2010/main"/>
              </a:ext>
            </a:extLst>
          </a:blip>
          <a:srcRect l="5939" t="8630" r="15170" b="17581"/>
          <a:stretch>
            <a:fillRect/>
          </a:stretch>
        </p:blipFill>
        <p:spPr bwMode="auto">
          <a:xfrm>
            <a:off x="2081319" y="5827172"/>
            <a:ext cx="1886425" cy="804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9" name="Picture 201" descr="1457_ScienceLogic_PowerPoint_Logo_Graphic2_87%_13.gif"/>
          <p:cNvPicPr>
            <a:picLocks noChangeAspect="1"/>
          </p:cNvPicPr>
          <p:nvPr/>
        </p:nvPicPr>
        <p:blipFill>
          <a:blip r:embed="rId16" cstate="screen">
            <a:extLst>
              <a:ext uri="{28A0092B-C50C-407E-A947-70E740481C1C}">
                <a14:useLocalDpi xmlns:a14="http://schemas.microsoft.com/office/drawing/2010/main"/>
              </a:ext>
            </a:extLst>
          </a:blip>
          <a:srcRect l="7378" t="16748" r="11662" b="21584"/>
          <a:stretch>
            <a:fillRect/>
          </a:stretch>
        </p:blipFill>
        <p:spPr bwMode="auto">
          <a:xfrm>
            <a:off x="1701871" y="3155769"/>
            <a:ext cx="1883728" cy="709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 name="Picture 200" descr="1457_ScienceLogic_PowerPoint_Logo_Graphic2_87%_05.gif"/>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93750" y="5703808"/>
            <a:ext cx="1130777" cy="523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1" name="Picture 24"/>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660313" y="7150586"/>
            <a:ext cx="1416843" cy="210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2" name="Picture 8"/>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39859" y="3593679"/>
            <a:ext cx="74755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3" name="Picture 198" descr="1457_ScienceLogic_PowerPoint_Logo_Graphic2_87%_17.gif"/>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249811" y="5279638"/>
            <a:ext cx="1306195" cy="447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 name="Picture 205"/>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47990" y="4497002"/>
            <a:ext cx="812323" cy="1006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6" name="Picture 6"/>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257978" y="5918160"/>
            <a:ext cx="769145" cy="466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7" name="Picture 242" descr="1457_ScienceLogic_PowerPoint_Logo_Graphic2_87%_15.gif"/>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3538063" y="7533741"/>
            <a:ext cx="1581468" cy="828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8" name="Picture 246"/>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687412" y="4442948"/>
            <a:ext cx="2461575" cy="5410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9" name="Picture 14"/>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3299487" y="6631400"/>
            <a:ext cx="1931273" cy="593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1" name="Picture 15"/>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3546917" y="4299947"/>
            <a:ext cx="1621948" cy="555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 name="Picture 32"/>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801665" y="7503941"/>
            <a:ext cx="1074103"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6" name="Picture 205" descr="cisco.png"/>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295573" y="7611527"/>
            <a:ext cx="948668" cy="531253"/>
          </a:xfrm>
          <a:prstGeom prst="rect">
            <a:avLst/>
          </a:prstGeom>
        </p:spPr>
      </p:pic>
      <p:pic>
        <p:nvPicPr>
          <p:cNvPr id="207" name="Picture 206" descr="LatisysLogo.jpg"/>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3756546" y="5196051"/>
            <a:ext cx="1360170" cy="428419"/>
          </a:xfrm>
          <a:prstGeom prst="rect">
            <a:avLst/>
          </a:prstGeom>
        </p:spPr>
      </p:pic>
      <p:pic>
        <p:nvPicPr>
          <p:cNvPr id="208" name="Picture 27"/>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6321020" y="6448878"/>
            <a:ext cx="1636981" cy="5060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9" name="Picture 183"/>
          <p:cNvPicPr>
            <a:picLocks noChangeAspect="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739086" y="5955591"/>
            <a:ext cx="1257881" cy="3218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 name="Picture 194" descr="1457_ScienceLogic_PowerPoint_Enterprise_05.jpg"/>
          <p:cNvPicPr>
            <a:picLocks noChangeAspect="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5728718" y="4436107"/>
            <a:ext cx="1709622" cy="568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2" name="Picture 2" descr="AECOM Internet"/>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886922" y="7949372"/>
            <a:ext cx="947262" cy="21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 name="Picture 28"/>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251308" y="4254995"/>
            <a:ext cx="1302851" cy="4251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8" name="Picture 33"/>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5591227" y="7706710"/>
            <a:ext cx="1165860" cy="402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9" name="Picture 34"/>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7780587" y="7265477"/>
            <a:ext cx="2218888" cy="3667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Department_of_Defense1.jp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10407197" y="2574096"/>
            <a:ext cx="1215288" cy="1215288"/>
          </a:xfrm>
          <a:prstGeom prst="rect">
            <a:avLst/>
          </a:prstGeom>
        </p:spPr>
      </p:pic>
      <p:pic>
        <p:nvPicPr>
          <p:cNvPr id="16" name="Picture 15" descr="epa_seal1.gif"/>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1439353" y="3593679"/>
            <a:ext cx="1053092" cy="1053092"/>
          </a:xfrm>
          <a:prstGeom prst="rect">
            <a:avLst/>
          </a:prstGeom>
        </p:spPr>
      </p:pic>
      <p:pic>
        <p:nvPicPr>
          <p:cNvPr id="17" name="Picture 16" descr="NIHlogo.jpg"/>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2146542" y="2561539"/>
            <a:ext cx="985189" cy="974658"/>
          </a:xfrm>
          <a:prstGeom prst="rect">
            <a:avLst/>
          </a:prstGeom>
        </p:spPr>
      </p:pic>
      <p:pic>
        <p:nvPicPr>
          <p:cNvPr id="19" name="Picture 18" descr="Presidential-Seal.jpg"/>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11991145" y="6019042"/>
            <a:ext cx="1182510" cy="1182510"/>
          </a:xfrm>
          <a:prstGeom prst="rect">
            <a:avLst/>
          </a:prstGeom>
        </p:spPr>
      </p:pic>
      <p:pic>
        <p:nvPicPr>
          <p:cNvPr id="20" name="Picture 19" descr="SOCIALSECURITY.GOV_.gif"/>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3783304" y="3536197"/>
            <a:ext cx="984256" cy="984256"/>
          </a:xfrm>
          <a:prstGeom prst="rect">
            <a:avLst/>
          </a:prstGeom>
        </p:spPr>
      </p:pic>
      <p:pic>
        <p:nvPicPr>
          <p:cNvPr id="21" name="Picture 20" descr="Alcohol-and-Tobacco-Tax-and-Trade-Bureau.png"/>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3521923" y="2568925"/>
            <a:ext cx="931799" cy="931799"/>
          </a:xfrm>
          <a:prstGeom prst="rect">
            <a:avLst/>
          </a:prstGeom>
        </p:spPr>
      </p:pic>
      <p:pic>
        <p:nvPicPr>
          <p:cNvPr id="22" name="Picture 21" descr="department_of_state.jpg"/>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13556703" y="5977885"/>
            <a:ext cx="1123683" cy="1125189"/>
          </a:xfrm>
          <a:prstGeom prst="rect">
            <a:avLst/>
          </a:prstGeom>
        </p:spPr>
      </p:pic>
      <p:pic>
        <p:nvPicPr>
          <p:cNvPr id="24" name="Picture 23" descr="dot_logo.jpg"/>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630030" y="5586638"/>
            <a:ext cx="1238890" cy="1238890"/>
          </a:xfrm>
          <a:prstGeom prst="rect">
            <a:avLst/>
          </a:prstGeom>
        </p:spPr>
      </p:pic>
      <p:pic>
        <p:nvPicPr>
          <p:cNvPr id="26" name="Picture 25" descr="noaagif.gif"/>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3261637" y="4741834"/>
            <a:ext cx="1144913" cy="1144913"/>
          </a:xfrm>
          <a:prstGeom prst="rect">
            <a:avLst/>
          </a:prstGeom>
        </p:spPr>
      </p:pic>
      <p:pic>
        <p:nvPicPr>
          <p:cNvPr id="27" name="Picture 26" descr="veterans_affairs.png"/>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13035071" y="7226710"/>
            <a:ext cx="1125536" cy="1125536"/>
          </a:xfrm>
          <a:prstGeom prst="rect">
            <a:avLst/>
          </a:prstGeom>
        </p:spPr>
      </p:pic>
      <p:pic>
        <p:nvPicPr>
          <p:cNvPr id="29" name="Picture 28" descr="department_of_justice.jpeg"/>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0380910" y="6855995"/>
            <a:ext cx="1079879" cy="1093377"/>
          </a:xfrm>
          <a:prstGeom prst="rect">
            <a:avLst/>
          </a:prstGeom>
        </p:spPr>
      </p:pic>
      <p:pic>
        <p:nvPicPr>
          <p:cNvPr id="31" name="Picture 30" descr="hostingDotCom_Logo.png"/>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3244241" y="3866532"/>
            <a:ext cx="1423957" cy="334320"/>
          </a:xfrm>
          <a:prstGeom prst="rect">
            <a:avLst/>
          </a:prstGeom>
        </p:spPr>
      </p:pic>
      <p:pic>
        <p:nvPicPr>
          <p:cNvPr id="239" name="Picture 238" descr="secu.gif"/>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767128" y="7201553"/>
            <a:ext cx="1492408" cy="366790"/>
          </a:xfrm>
          <a:prstGeom prst="rect">
            <a:avLst/>
          </a:prstGeom>
        </p:spPr>
      </p:pic>
      <p:pic>
        <p:nvPicPr>
          <p:cNvPr id="242" name="Picture 241" descr="NAS.gif"/>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585126" y="5827171"/>
            <a:ext cx="2337974" cy="380756"/>
          </a:xfrm>
          <a:prstGeom prst="rect">
            <a:avLst/>
          </a:prstGeom>
        </p:spPr>
      </p:pic>
      <p:pic>
        <p:nvPicPr>
          <p:cNvPr id="245" name="Picture 244" descr="Blackboard_logo.png"/>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8609295" y="2481581"/>
            <a:ext cx="1065244" cy="875437"/>
          </a:xfrm>
          <a:prstGeom prst="rect">
            <a:avLst/>
          </a:prstGeom>
        </p:spPr>
      </p:pic>
      <p:pic>
        <p:nvPicPr>
          <p:cNvPr id="30" name="Picture 29" descr="oreilly_media_logo.png"/>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5798937" y="2948584"/>
            <a:ext cx="2659441" cy="433772"/>
          </a:xfrm>
          <a:prstGeom prst="rect">
            <a:avLst/>
          </a:prstGeom>
        </p:spPr>
      </p:pic>
      <p:pic>
        <p:nvPicPr>
          <p:cNvPr id="246" name="Picture 245" descr="Navy_Seal.svg.pn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33695" y="4224830"/>
            <a:ext cx="1051537" cy="1051537"/>
          </a:xfrm>
          <a:prstGeom prst="rect">
            <a:avLst/>
          </a:prstGeom>
        </p:spPr>
      </p:pic>
      <p:pic>
        <p:nvPicPr>
          <p:cNvPr id="247" name="Picture 246" descr="army.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1897484" y="4765682"/>
            <a:ext cx="741652" cy="938800"/>
          </a:xfrm>
          <a:prstGeom prst="rect">
            <a:avLst/>
          </a:prstGeom>
        </p:spPr>
      </p:pic>
      <p:pic>
        <p:nvPicPr>
          <p:cNvPr id="2" name="Picture 1" descr="sap.jpeg"/>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594925" y="3468188"/>
            <a:ext cx="1533733" cy="838845"/>
          </a:xfrm>
          <a:prstGeom prst="rect">
            <a:avLst/>
          </a:prstGeom>
        </p:spPr>
      </p:pic>
      <p:pic>
        <p:nvPicPr>
          <p:cNvPr id="4" name="Picture 3" descr="Symantec_Logo.jpg"/>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783093" y="3779410"/>
            <a:ext cx="1638739" cy="432016"/>
          </a:xfrm>
          <a:prstGeom prst="rect">
            <a:avLst/>
          </a:prstGeom>
        </p:spPr>
      </p:pic>
    </p:spTree>
    <p:extLst>
      <p:ext uri="{BB962C8B-B14F-4D97-AF65-F5344CB8AC3E}">
        <p14:creationId xmlns:p14="http://schemas.microsoft.com/office/powerpoint/2010/main" val="1612187933"/>
      </p:ext>
    </p:extLst>
  </p:cSld>
  <p:clrMapOvr>
    <a:masterClrMapping/>
  </p:clrMapOvr>
  <p:transition spd="slow">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01384" y="3091118"/>
            <a:ext cx="10142033" cy="1514326"/>
          </a:xfrm>
        </p:spPr>
        <p:txBody>
          <a:bodyPr>
            <a:normAutofit/>
          </a:bodyPr>
          <a:lstStyle/>
          <a:p>
            <a:pPr algn="ctr"/>
            <a:r>
              <a:rPr lang="en-US" sz="5100" dirty="0">
                <a:solidFill>
                  <a:schemeClr val="tx1">
                    <a:lumMod val="50000"/>
                  </a:schemeClr>
                </a:solidFill>
              </a:rPr>
              <a:t>Device Groups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101" y="4868012"/>
            <a:ext cx="3246599" cy="2800987"/>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130</a:t>
            </a:fld>
            <a:endParaRPr lang="en-US" dirty="0"/>
          </a:p>
        </p:txBody>
      </p:sp>
    </p:spTree>
    <p:extLst>
      <p:ext uri="{BB962C8B-B14F-4D97-AF65-F5344CB8AC3E}">
        <p14:creationId xmlns:p14="http://schemas.microsoft.com/office/powerpoint/2010/main" val="41570271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247"/>
          <a:stretch/>
        </p:blipFill>
        <p:spPr>
          <a:xfrm>
            <a:off x="8474469" y="1144290"/>
            <a:ext cx="7052335" cy="8251501"/>
          </a:xfrm>
          <a:prstGeom prst="rect">
            <a:avLst/>
          </a:prstGeom>
        </p:spPr>
      </p:pic>
      <p:sp>
        <p:nvSpPr>
          <p:cNvPr id="3" name="Content Placeholder 2"/>
          <p:cNvSpPr>
            <a:spLocks noGrp="1"/>
          </p:cNvSpPr>
          <p:nvPr>
            <p:ph idx="1"/>
          </p:nvPr>
        </p:nvSpPr>
        <p:spPr/>
        <p:txBody>
          <a:bodyPr>
            <a:normAutofit/>
          </a:bodyPr>
          <a:lstStyle/>
          <a:p>
            <a:r>
              <a:rPr lang="en-US" sz="3600" dirty="0" smtClean="0"/>
              <a:t>Describe Device Groups</a:t>
            </a:r>
          </a:p>
          <a:p>
            <a:r>
              <a:rPr lang="en-US" sz="3600" dirty="0" smtClean="0"/>
              <a:t>Creating Device Groups</a:t>
            </a:r>
          </a:p>
          <a:p>
            <a:r>
              <a:rPr lang="en-US" sz="3600" dirty="0" smtClean="0"/>
              <a:t>Device Group rules and permissions</a:t>
            </a:r>
          </a:p>
          <a:p>
            <a:r>
              <a:rPr lang="en-US" sz="3600" dirty="0" smtClean="0"/>
              <a:t>Viewing Device Groups</a:t>
            </a:r>
          </a:p>
          <a:p>
            <a:r>
              <a:rPr lang="en-US" sz="3600" dirty="0" smtClean="0"/>
              <a:t>Deleting Device </a:t>
            </a:r>
            <a:r>
              <a:rPr lang="en-US" sz="3200" dirty="0" smtClean="0"/>
              <a:t>Groups</a:t>
            </a:r>
            <a:endParaRPr lang="en-US" sz="3600" dirty="0" smtClean="0"/>
          </a:p>
          <a:p>
            <a:pPr>
              <a:buNone/>
            </a:pPr>
            <a:endParaRPr lang="en-US" sz="3600" dirty="0" smtClean="0"/>
          </a:p>
          <a:p>
            <a:endParaRPr lang="en-US" sz="3600" dirty="0" smtClean="0"/>
          </a:p>
          <a:p>
            <a:pPr marL="0" indent="0">
              <a:buNone/>
            </a:pPr>
            <a:endParaRPr lang="en-US" sz="3600"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9" name="TextBox 8"/>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Tree>
    <p:extLst>
      <p:ext uri="{BB962C8B-B14F-4D97-AF65-F5344CB8AC3E}">
        <p14:creationId xmlns:p14="http://schemas.microsoft.com/office/powerpoint/2010/main" val="10195641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spcAft>
                <a:spcPts val="1920"/>
              </a:spcAft>
              <a:buNone/>
            </a:pPr>
            <a:r>
              <a:rPr lang="en-US" sz="3200" dirty="0"/>
              <a:t>A Device Group is a group of multiple devices </a:t>
            </a:r>
          </a:p>
          <a:p>
            <a:pPr marL="0" indent="0">
              <a:spcAft>
                <a:spcPts val="1920"/>
              </a:spcAft>
              <a:buNone/>
            </a:pPr>
            <a:r>
              <a:rPr lang="en-US" sz="3200" dirty="0"/>
              <a:t>Device Groups are used for:</a:t>
            </a:r>
          </a:p>
          <a:p>
            <a:r>
              <a:rPr lang="en-US" sz="2900" dirty="0"/>
              <a:t>Viewing in Maps/Views</a:t>
            </a:r>
          </a:p>
          <a:p>
            <a:r>
              <a:rPr lang="en-US" sz="2900" dirty="0"/>
              <a:t>Applying bulk configuration templates (device template)</a:t>
            </a:r>
          </a:p>
          <a:p>
            <a:r>
              <a:rPr lang="en-US" sz="2900" dirty="0"/>
              <a:t>Run Book</a:t>
            </a:r>
          </a:p>
          <a:p>
            <a:r>
              <a:rPr lang="en-US" sz="2900" dirty="0"/>
              <a:t>Discovery</a:t>
            </a:r>
          </a:p>
          <a:p>
            <a:r>
              <a:rPr lang="en-US" sz="2900" dirty="0"/>
              <a:t>Scheduling group maintenance</a:t>
            </a:r>
          </a:p>
          <a:p>
            <a:r>
              <a:rPr lang="en-US" sz="2900" dirty="0"/>
              <a:t>Event Suppression</a:t>
            </a:r>
            <a:r>
              <a:rPr lang="en-US" sz="3000" dirty="0"/>
              <a:t>	</a:t>
            </a:r>
          </a:p>
          <a:p>
            <a:pPr marL="551179" lvl="1" indent="0">
              <a:buClr>
                <a:srgbClr val="C00000"/>
              </a:buClr>
              <a:buNone/>
            </a:pPr>
            <a:endParaRPr lang="en-US" sz="2200" dirty="0"/>
          </a:p>
          <a:p>
            <a:pPr marL="0" indent="0">
              <a:buNone/>
            </a:pPr>
            <a:r>
              <a:rPr lang="en-US" sz="3200" dirty="0"/>
              <a:t>Device Groups can be static or dynamic.  Dynamic Rules can be created to automatically align devices to groups.</a:t>
            </a:r>
          </a:p>
          <a:p>
            <a:pPr marL="0" indent="0">
              <a:buNone/>
            </a:pPr>
            <a:endParaRPr lang="en-US" sz="3200" dirty="0"/>
          </a:p>
          <a:p>
            <a:pPr marL="0" indent="0">
              <a:buNone/>
            </a:pPr>
            <a:r>
              <a:rPr lang="en-US" sz="3200" dirty="0"/>
              <a:t>Device Groups can be nested</a:t>
            </a:r>
          </a:p>
        </p:txBody>
      </p:sp>
      <p:sp>
        <p:nvSpPr>
          <p:cNvPr id="2" name="Title 1"/>
          <p:cNvSpPr>
            <a:spLocks noGrp="1"/>
          </p:cNvSpPr>
          <p:nvPr>
            <p:ph type="title"/>
          </p:nvPr>
        </p:nvSpPr>
        <p:spPr/>
        <p:txBody>
          <a:bodyPr/>
          <a:lstStyle/>
          <a:p>
            <a:r>
              <a:rPr lang="en-US" dirty="0" smtClean="0">
                <a:solidFill>
                  <a:schemeClr val="tx1">
                    <a:lumMod val="50000"/>
                  </a:schemeClr>
                </a:solidFill>
              </a:rPr>
              <a:t>What is a Device Group?</a:t>
            </a:r>
            <a:endParaRPr lang="en-US" dirty="0">
              <a:solidFill>
                <a:schemeClr val="tx1">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94" y="3315708"/>
            <a:ext cx="2889801" cy="206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706" y="4724237"/>
            <a:ext cx="1038188" cy="88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7997" y="2177687"/>
            <a:ext cx="1070667" cy="88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rved Down Arrow 3"/>
          <p:cNvSpPr/>
          <p:nvPr/>
        </p:nvSpPr>
        <p:spPr>
          <a:xfrm rot="3220427">
            <a:off x="10038923" y="2833535"/>
            <a:ext cx="1931499" cy="578163"/>
          </a:xfrm>
          <a:prstGeom prst="curvedDownArrow">
            <a:avLst>
              <a:gd name="adj1" fmla="val 25000"/>
              <a:gd name="adj2" fmla="val 50000"/>
              <a:gd name="adj3" fmla="val 26244"/>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sp>
        <p:nvSpPr>
          <p:cNvPr id="15" name="Curved Down Arrow 14"/>
          <p:cNvSpPr/>
          <p:nvPr/>
        </p:nvSpPr>
        <p:spPr>
          <a:xfrm rot="20362173">
            <a:off x="10330006" y="3739547"/>
            <a:ext cx="2427260" cy="642846"/>
          </a:xfrm>
          <a:prstGeom prst="curvedDownArrow">
            <a:avLst>
              <a:gd name="adj1" fmla="val 25000"/>
              <a:gd name="adj2" fmla="val 56548"/>
              <a:gd name="adj3" fmla="val 26244"/>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sp>
        <p:nvSpPr>
          <p:cNvPr id="17" name="Curved Down Arrow 16"/>
          <p:cNvSpPr/>
          <p:nvPr/>
        </p:nvSpPr>
        <p:spPr>
          <a:xfrm rot="306310" flipH="1">
            <a:off x="12034723" y="3450398"/>
            <a:ext cx="2416050" cy="498807"/>
          </a:xfrm>
          <a:prstGeom prst="curvedDownArrow">
            <a:avLst>
              <a:gd name="adj1" fmla="val 25000"/>
              <a:gd name="adj2" fmla="val 56548"/>
              <a:gd name="adj3" fmla="val 26244"/>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sp>
        <p:nvSpPr>
          <p:cNvPr id="10" name="TextBox 9"/>
          <p:cNvSpPr txBox="1"/>
          <p:nvPr/>
        </p:nvSpPr>
        <p:spPr>
          <a:xfrm>
            <a:off x="11232056" y="5379584"/>
            <a:ext cx="2830327" cy="424732"/>
          </a:xfrm>
          <a:prstGeom prst="rect">
            <a:avLst/>
          </a:prstGeom>
          <a:noFill/>
        </p:spPr>
        <p:txBody>
          <a:bodyPr wrap="square" lIns="146304" tIns="73152" rIns="146304" bIns="73152" rtlCol="0">
            <a:spAutoFit/>
          </a:bodyPr>
          <a:lstStyle/>
          <a:p>
            <a:r>
              <a:rPr lang="en-US" sz="1800" dirty="0">
                <a:solidFill>
                  <a:schemeClr val="tx1">
                    <a:lumMod val="50000"/>
                  </a:schemeClr>
                </a:solidFill>
                <a:latin typeface="Futura Lt BT" panose="020B0402020204020303" pitchFamily="34" charset="0"/>
              </a:rPr>
              <a:t>Backup Infrastructure</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0304" y="255484"/>
            <a:ext cx="1735508" cy="123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urved Down Arrow 19"/>
          <p:cNvSpPr/>
          <p:nvPr/>
        </p:nvSpPr>
        <p:spPr>
          <a:xfrm rot="15979844">
            <a:off x="12341870" y="2160500"/>
            <a:ext cx="3376344" cy="670398"/>
          </a:xfrm>
          <a:prstGeom prst="curvedDownArrow">
            <a:avLst>
              <a:gd name="adj1" fmla="val 25000"/>
              <a:gd name="adj2" fmla="val 56548"/>
              <a:gd name="adj3" fmla="val 26244"/>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sp>
        <p:nvSpPr>
          <p:cNvPr id="11" name="TextBox 10"/>
          <p:cNvSpPr txBox="1"/>
          <p:nvPr/>
        </p:nvSpPr>
        <p:spPr>
          <a:xfrm>
            <a:off x="12787506" y="1686243"/>
            <a:ext cx="2319580" cy="409343"/>
          </a:xfrm>
          <a:prstGeom prst="rect">
            <a:avLst/>
          </a:prstGeom>
          <a:noFill/>
        </p:spPr>
        <p:txBody>
          <a:bodyPr wrap="square" lIns="146304" tIns="73152" rIns="146304" bIns="73152" rtlCol="0">
            <a:spAutoFit/>
          </a:bodyPr>
          <a:lstStyle/>
          <a:p>
            <a:r>
              <a:rPr lang="en-US" sz="1700" dirty="0">
                <a:solidFill>
                  <a:schemeClr val="tx1">
                    <a:lumMod val="50000"/>
                  </a:schemeClr>
                </a:solidFill>
                <a:latin typeface="Futura Lt BT" panose="020B0402020204020303"/>
              </a:rPr>
              <a:t>FreeBSD Servers</a:t>
            </a:r>
          </a:p>
        </p:txBody>
      </p:sp>
      <p:sp>
        <p:nvSpPr>
          <p:cNvPr id="16" name="Curved Down Arrow 15"/>
          <p:cNvSpPr/>
          <p:nvPr/>
        </p:nvSpPr>
        <p:spPr>
          <a:xfrm rot="19514936">
            <a:off x="11641185" y="661997"/>
            <a:ext cx="3202458" cy="948304"/>
          </a:xfrm>
          <a:prstGeom prst="curvedDownArrow">
            <a:avLst>
              <a:gd name="adj1" fmla="val 25000"/>
              <a:gd name="adj2" fmla="val 50000"/>
              <a:gd name="adj3" fmla="val 26244"/>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2384" y="4048423"/>
            <a:ext cx="1044703" cy="88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6645" y="2190446"/>
            <a:ext cx="1044703" cy="886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5" name="Slide Number Placeholder 4"/>
          <p:cNvSpPr>
            <a:spLocks noGrp="1"/>
          </p:cNvSpPr>
          <p:nvPr>
            <p:ph type="sldNum" sz="quarter" idx="4"/>
          </p:nvPr>
        </p:nvSpPr>
        <p:spPr/>
        <p:txBody>
          <a:bodyPr/>
          <a:lstStyle/>
          <a:p>
            <a:fld id="{59FBCBD5-A728-384D-A41B-B8C6FE40EEBE}" type="slidenum">
              <a:rPr lang="en-US" smtClean="0"/>
              <a:pPr/>
              <a:t>132</a:t>
            </a:fld>
            <a:endParaRPr lang="en-US" dirty="0"/>
          </a:p>
        </p:txBody>
      </p:sp>
    </p:spTree>
    <p:extLst>
      <p:ext uri="{BB962C8B-B14F-4D97-AF65-F5344CB8AC3E}">
        <p14:creationId xmlns:p14="http://schemas.microsoft.com/office/powerpoint/2010/main" val="16509981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7" grpId="0" animBg="1"/>
      <p:bldP spid="20"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2165501"/>
            <a:ext cx="14291592" cy="6970773"/>
          </a:xfrm>
        </p:spPr>
        <p:txBody>
          <a:bodyPr/>
          <a:lstStyle/>
          <a:p>
            <a:pPr marL="0" indent="0" algn="ctr">
              <a:buNone/>
            </a:pPr>
            <a:r>
              <a:rPr lang="en-US" sz="3800" dirty="0" smtClean="0"/>
              <a:t>What </a:t>
            </a:r>
            <a:r>
              <a:rPr lang="en-US" sz="3800" dirty="0"/>
              <a:t>am I going to use the group for?</a:t>
            </a:r>
          </a:p>
        </p:txBody>
      </p:sp>
      <p:sp>
        <p:nvSpPr>
          <p:cNvPr id="2" name="Title 1"/>
          <p:cNvSpPr>
            <a:spLocks noGrp="1"/>
          </p:cNvSpPr>
          <p:nvPr>
            <p:ph type="title"/>
          </p:nvPr>
        </p:nvSpPr>
        <p:spPr/>
        <p:txBody>
          <a:bodyPr/>
          <a:lstStyle/>
          <a:p>
            <a:r>
              <a:rPr lang="en-US" dirty="0" smtClean="0">
                <a:solidFill>
                  <a:schemeClr val="tx1">
                    <a:lumMod val="50000"/>
                  </a:schemeClr>
                </a:solidFill>
              </a:rPr>
              <a:t>Device Groups: Visibility</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5970" y="1220788"/>
            <a:ext cx="13487680" cy="687552"/>
          </a:xfrm>
        </p:spPr>
        <p:txBody>
          <a:bodyPr>
            <a:normAutofit fontScale="77500" lnSpcReduction="20000"/>
          </a:bodyPr>
          <a:lstStyle/>
          <a:p>
            <a:pPr marL="0" indent="0">
              <a:buNone/>
            </a:pPr>
            <a:r>
              <a:rPr lang="en-US" sz="4900" dirty="0">
                <a:solidFill>
                  <a:schemeClr val="accent1"/>
                </a:solidFill>
              </a:rPr>
              <a:t>Registry &gt; Devices &gt; Device Groups</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194" y="3974465"/>
            <a:ext cx="5586413" cy="210947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 y="2889623"/>
            <a:ext cx="2798064" cy="136501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 y="5173437"/>
            <a:ext cx="2798064" cy="136501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38" y="7132303"/>
            <a:ext cx="2798064" cy="1365013"/>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25430" y="7114143"/>
            <a:ext cx="2798064" cy="1365011"/>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4749" y="7114145"/>
            <a:ext cx="2798066" cy="1365011"/>
          </a:xfrm>
          <a:prstGeom prst="rect">
            <a:avLst/>
          </a:prstGeom>
        </p:spPr>
      </p:pic>
      <p:sp>
        <p:nvSpPr>
          <p:cNvPr id="15" name="TextBox 14"/>
          <p:cNvSpPr txBox="1"/>
          <p:nvPr/>
        </p:nvSpPr>
        <p:spPr>
          <a:xfrm>
            <a:off x="1448396" y="4319958"/>
            <a:ext cx="1468159" cy="409343"/>
          </a:xfrm>
          <a:prstGeom prst="rect">
            <a:avLst/>
          </a:prstGeom>
          <a:noFill/>
        </p:spPr>
        <p:txBody>
          <a:bodyPr wrap="none" lIns="146304" tIns="73152" rIns="146304" bIns="73152" rtlCol="0">
            <a:spAutoFit/>
          </a:bodyPr>
          <a:lstStyle/>
          <a:p>
            <a:r>
              <a:rPr lang="en-US" sz="1700" dirty="0">
                <a:solidFill>
                  <a:schemeClr val="tx1">
                    <a:lumMod val="50000"/>
                  </a:schemeClr>
                </a:solidFill>
                <a:latin typeface="Futura Lt BT"/>
              </a:rPr>
              <a:t>Maps/Views</a:t>
            </a:r>
          </a:p>
        </p:txBody>
      </p:sp>
      <p:grpSp>
        <p:nvGrpSpPr>
          <p:cNvPr id="29" name="Group 28"/>
          <p:cNvGrpSpPr/>
          <p:nvPr/>
        </p:nvGrpSpPr>
        <p:grpSpPr>
          <a:xfrm>
            <a:off x="11425429" y="5173437"/>
            <a:ext cx="3123340" cy="1718957"/>
            <a:chOff x="6720841" y="1970196"/>
            <a:chExt cx="1837259" cy="1172016"/>
          </a:xfrm>
        </p:grpSpPr>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0841" y="1970196"/>
              <a:ext cx="1645920" cy="930689"/>
            </a:xfrm>
            <a:prstGeom prst="rect">
              <a:avLst/>
            </a:prstGeom>
          </p:spPr>
        </p:pic>
        <p:sp>
          <p:nvSpPr>
            <p:cNvPr id="16" name="TextBox 15"/>
            <p:cNvSpPr txBox="1"/>
            <p:nvPr/>
          </p:nvSpPr>
          <p:spPr>
            <a:xfrm>
              <a:off x="6945671" y="2900887"/>
              <a:ext cx="1612429" cy="241325"/>
            </a:xfrm>
            <a:prstGeom prst="rect">
              <a:avLst/>
            </a:prstGeom>
            <a:noFill/>
          </p:spPr>
          <p:txBody>
            <a:bodyPr wrap="square" rtlCol="0">
              <a:spAutoFit/>
            </a:bodyPr>
            <a:lstStyle/>
            <a:p>
              <a:r>
                <a:rPr lang="en-US" sz="1700" dirty="0">
                  <a:solidFill>
                    <a:schemeClr val="tx1">
                      <a:lumMod val="50000"/>
                    </a:schemeClr>
                  </a:solidFill>
                  <a:latin typeface="Futura Lt BT"/>
                </a:rPr>
                <a:t>Device Schedules</a:t>
              </a:r>
            </a:p>
          </p:txBody>
        </p:sp>
      </p:grpSp>
      <p:grpSp>
        <p:nvGrpSpPr>
          <p:cNvPr id="30" name="Group 29"/>
          <p:cNvGrpSpPr/>
          <p:nvPr/>
        </p:nvGrpSpPr>
        <p:grpSpPr>
          <a:xfrm>
            <a:off x="11425426" y="2889621"/>
            <a:ext cx="2798064" cy="1744405"/>
            <a:chOff x="6720840" y="3527343"/>
            <a:chExt cx="1645920" cy="1189367"/>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20840" y="3527343"/>
              <a:ext cx="1645920" cy="930689"/>
            </a:xfrm>
            <a:prstGeom prst="rect">
              <a:avLst/>
            </a:prstGeom>
          </p:spPr>
        </p:pic>
        <p:sp>
          <p:nvSpPr>
            <p:cNvPr id="17" name="TextBox 16"/>
            <p:cNvSpPr txBox="1"/>
            <p:nvPr/>
          </p:nvSpPr>
          <p:spPr>
            <a:xfrm>
              <a:off x="6945671" y="4475385"/>
              <a:ext cx="1196259" cy="241325"/>
            </a:xfrm>
            <a:prstGeom prst="rect">
              <a:avLst/>
            </a:prstGeom>
            <a:noFill/>
          </p:spPr>
          <p:txBody>
            <a:bodyPr wrap="square" rtlCol="0">
              <a:spAutoFit/>
            </a:bodyPr>
            <a:lstStyle/>
            <a:p>
              <a:pPr algn="ctr"/>
              <a:r>
                <a:rPr lang="en-US" sz="1700" dirty="0">
                  <a:solidFill>
                    <a:schemeClr val="tx1">
                      <a:lumMod val="50000"/>
                    </a:schemeClr>
                  </a:solidFill>
                  <a:latin typeface="Futura Lt BT"/>
                </a:rPr>
                <a:t>Discovery</a:t>
              </a:r>
            </a:p>
          </p:txBody>
        </p:sp>
      </p:grpSp>
      <p:sp>
        <p:nvSpPr>
          <p:cNvPr id="18" name="TextBox 17"/>
          <p:cNvSpPr txBox="1"/>
          <p:nvPr/>
        </p:nvSpPr>
        <p:spPr>
          <a:xfrm>
            <a:off x="11807642" y="8477779"/>
            <a:ext cx="2033640" cy="409343"/>
          </a:xfrm>
          <a:prstGeom prst="rect">
            <a:avLst/>
          </a:prstGeom>
          <a:noFill/>
        </p:spPr>
        <p:txBody>
          <a:bodyPr wrap="square" lIns="146304" tIns="73152" rIns="146304" bIns="73152" rtlCol="0">
            <a:spAutoFit/>
          </a:bodyPr>
          <a:lstStyle/>
          <a:p>
            <a:pPr algn="ctr"/>
            <a:r>
              <a:rPr lang="en-US" sz="1700" dirty="0">
                <a:solidFill>
                  <a:schemeClr val="tx1">
                    <a:lumMod val="50000"/>
                  </a:schemeClr>
                </a:solidFill>
                <a:latin typeface="Futura Lt BT"/>
              </a:rPr>
              <a:t>Suppression</a:t>
            </a:r>
          </a:p>
        </p:txBody>
      </p:sp>
      <p:sp>
        <p:nvSpPr>
          <p:cNvPr id="19" name="TextBox 18"/>
          <p:cNvSpPr txBox="1"/>
          <p:nvPr/>
        </p:nvSpPr>
        <p:spPr>
          <a:xfrm>
            <a:off x="1159450" y="6563898"/>
            <a:ext cx="2033640" cy="409343"/>
          </a:xfrm>
          <a:prstGeom prst="rect">
            <a:avLst/>
          </a:prstGeom>
          <a:noFill/>
        </p:spPr>
        <p:txBody>
          <a:bodyPr wrap="square" lIns="146304" tIns="73152" rIns="146304" bIns="73152" rtlCol="0">
            <a:spAutoFit/>
          </a:bodyPr>
          <a:lstStyle/>
          <a:p>
            <a:pPr algn="ctr"/>
            <a:r>
              <a:rPr lang="en-US" sz="1700" dirty="0">
                <a:solidFill>
                  <a:schemeClr val="tx1">
                    <a:lumMod val="50000"/>
                  </a:schemeClr>
                </a:solidFill>
                <a:latin typeface="Futura Lt BT"/>
              </a:rPr>
              <a:t>Templates</a:t>
            </a:r>
          </a:p>
        </p:txBody>
      </p:sp>
      <p:sp>
        <p:nvSpPr>
          <p:cNvPr id="20" name="TextBox 19"/>
          <p:cNvSpPr txBox="1"/>
          <p:nvPr/>
        </p:nvSpPr>
        <p:spPr>
          <a:xfrm>
            <a:off x="1159452" y="8509352"/>
            <a:ext cx="2033640" cy="409343"/>
          </a:xfrm>
          <a:prstGeom prst="rect">
            <a:avLst/>
          </a:prstGeom>
          <a:noFill/>
        </p:spPr>
        <p:txBody>
          <a:bodyPr wrap="square" lIns="146304" tIns="73152" rIns="146304" bIns="73152" rtlCol="0">
            <a:spAutoFit/>
          </a:bodyPr>
          <a:lstStyle/>
          <a:p>
            <a:pPr algn="ctr"/>
            <a:r>
              <a:rPr lang="en-US" sz="1700" dirty="0">
                <a:solidFill>
                  <a:schemeClr val="tx1">
                    <a:lumMod val="50000"/>
                  </a:schemeClr>
                </a:solidFill>
                <a:latin typeface="Futura Lt BT"/>
              </a:rPr>
              <a:t>Runbook</a:t>
            </a:r>
          </a:p>
        </p:txBody>
      </p:sp>
      <p:sp>
        <p:nvSpPr>
          <p:cNvPr id="21" name="TextBox 20"/>
          <p:cNvSpPr txBox="1"/>
          <p:nvPr/>
        </p:nvSpPr>
        <p:spPr>
          <a:xfrm>
            <a:off x="6755578" y="8509352"/>
            <a:ext cx="2033640" cy="409343"/>
          </a:xfrm>
          <a:prstGeom prst="rect">
            <a:avLst/>
          </a:prstGeom>
          <a:noFill/>
        </p:spPr>
        <p:txBody>
          <a:bodyPr wrap="square" lIns="146304" tIns="73152" rIns="146304" bIns="73152" rtlCol="0">
            <a:spAutoFit/>
          </a:bodyPr>
          <a:lstStyle/>
          <a:p>
            <a:r>
              <a:rPr lang="en-US" sz="1700" dirty="0">
                <a:solidFill>
                  <a:schemeClr val="tx1">
                    <a:lumMod val="50000"/>
                  </a:schemeClr>
                </a:solidFill>
                <a:latin typeface="Futura Lt BT"/>
              </a:rPr>
              <a:t>RSS Feeds</a:t>
            </a:r>
          </a:p>
        </p:txBody>
      </p:sp>
      <p:cxnSp>
        <p:nvCxnSpPr>
          <p:cNvPr id="23" name="Straight Connector 22"/>
          <p:cNvCxnSpPr>
            <a:stCxn id="8" idx="3"/>
          </p:cNvCxnSpPr>
          <p:nvPr/>
        </p:nvCxnSpPr>
        <p:spPr>
          <a:xfrm>
            <a:off x="3575305" y="3572129"/>
            <a:ext cx="1403889" cy="70777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575305" y="4506164"/>
            <a:ext cx="1403889" cy="13554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588093" y="4787799"/>
            <a:ext cx="1391100" cy="298905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1"/>
          </p:cNvCxnSpPr>
          <p:nvPr/>
        </p:nvCxnSpPr>
        <p:spPr>
          <a:xfrm flipH="1">
            <a:off x="6513272" y="3572129"/>
            <a:ext cx="4912155" cy="141601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1"/>
          </p:cNvCxnSpPr>
          <p:nvPr/>
        </p:nvCxnSpPr>
        <p:spPr>
          <a:xfrm flipH="1" flipV="1">
            <a:off x="6544361" y="5173437"/>
            <a:ext cx="4881067" cy="68250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1"/>
          </p:cNvCxnSpPr>
          <p:nvPr/>
        </p:nvCxnSpPr>
        <p:spPr>
          <a:xfrm flipH="1" flipV="1">
            <a:off x="6755578" y="5377892"/>
            <a:ext cx="4669852" cy="241875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4" idx="0"/>
          </p:cNvCxnSpPr>
          <p:nvPr/>
        </p:nvCxnSpPr>
        <p:spPr>
          <a:xfrm flipH="1" flipV="1">
            <a:off x="5518405" y="5686349"/>
            <a:ext cx="1865378" cy="142779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133</a:t>
            </a:fld>
            <a:endParaRPr lang="en-US" dirty="0"/>
          </a:p>
        </p:txBody>
      </p:sp>
    </p:spTree>
    <p:extLst>
      <p:ext uri="{BB962C8B-B14F-4D97-AF65-F5344CB8AC3E}">
        <p14:creationId xmlns:p14="http://schemas.microsoft.com/office/powerpoint/2010/main" val="339274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Creating Device Groups</a:t>
            </a:r>
            <a:endParaRPr lang="en-US" dirty="0">
              <a:solidFill>
                <a:schemeClr val="tx1">
                  <a:lumMod val="50000"/>
                </a:schemeClr>
              </a:solidFill>
            </a:endParaRPr>
          </a:p>
        </p:txBody>
      </p:sp>
      <p:sp>
        <p:nvSpPr>
          <p:cNvPr id="11" name="Text Placeholder 9"/>
          <p:cNvSpPr txBox="1">
            <a:spLocks/>
          </p:cNvSpPr>
          <p:nvPr/>
        </p:nvSpPr>
        <p:spPr>
          <a:xfrm>
            <a:off x="475970" y="1311595"/>
            <a:ext cx="13962877" cy="702088"/>
          </a:xfrm>
          <a:prstGeom prst="rect">
            <a:avLst/>
          </a:prstGeom>
        </p:spPr>
        <p:txBody>
          <a:bodyPr lIns="146304" tIns="73152" rIns="146304" bIns="73152">
            <a:normAutofit fontScale="77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900" dirty="0">
                <a:solidFill>
                  <a:schemeClr val="accent1"/>
                </a:solidFill>
              </a:rPr>
              <a:t>Registry &gt; Devices &gt; Device Groups &gt; Create</a:t>
            </a:r>
          </a:p>
          <a:p>
            <a:endParaRPr lang="en-US" dirty="0"/>
          </a:p>
        </p:txBody>
      </p:sp>
      <p:sp>
        <p:nvSpPr>
          <p:cNvPr id="10" name="TextBox 9"/>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59" y="2240236"/>
            <a:ext cx="14628082" cy="989721"/>
          </a:xfrm>
          <a:prstGeom prst="rect">
            <a:avLst/>
          </a:prstGeom>
          <a:ln>
            <a:solidFill>
              <a:schemeClr val="tx2"/>
            </a:solidFill>
          </a:ln>
        </p:spPr>
      </p:pic>
      <p:sp>
        <p:nvSpPr>
          <p:cNvPr id="5" name="Rectangle 4"/>
          <p:cNvSpPr/>
          <p:nvPr/>
        </p:nvSpPr>
        <p:spPr>
          <a:xfrm>
            <a:off x="12711320" y="2173584"/>
            <a:ext cx="837029" cy="41512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785" y="3229957"/>
            <a:ext cx="8209231" cy="6105318"/>
          </a:xfrm>
          <a:prstGeom prst="rect">
            <a:avLst/>
          </a:prstGeom>
        </p:spPr>
      </p:pic>
      <p:sp>
        <p:nvSpPr>
          <p:cNvPr id="3" name="Rectangular Callout 2"/>
          <p:cNvSpPr/>
          <p:nvPr/>
        </p:nvSpPr>
        <p:spPr>
          <a:xfrm>
            <a:off x="636180" y="4412285"/>
            <a:ext cx="2536007" cy="1569110"/>
          </a:xfrm>
          <a:prstGeom prst="wedgeRectCallout">
            <a:avLst>
              <a:gd name="adj1" fmla="val 104827"/>
              <a:gd name="adj2" fmla="val -78298"/>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smtClean="0">
                <a:solidFill>
                  <a:schemeClr val="tx1">
                    <a:lumMod val="50000"/>
                  </a:schemeClr>
                </a:solidFill>
                <a:latin typeface="Futura Lt BT" panose="020B0402020204020303" pitchFamily="34" charset="0"/>
              </a:rPr>
              <a:t>Name the group and change icon</a:t>
            </a:r>
            <a:endParaRPr lang="en-US" dirty="0">
              <a:solidFill>
                <a:schemeClr val="tx1">
                  <a:lumMod val="50000"/>
                </a:schemeClr>
              </a:solidFill>
              <a:latin typeface="Futura Lt BT" panose="020B0402020204020303" pitchFamily="34" charset="0"/>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134</a:t>
            </a:fld>
            <a:endParaRPr lang="en-US" dirty="0"/>
          </a:p>
        </p:txBody>
      </p:sp>
    </p:spTree>
    <p:extLst>
      <p:ext uri="{BB962C8B-B14F-4D97-AF65-F5344CB8AC3E}">
        <p14:creationId xmlns:p14="http://schemas.microsoft.com/office/powerpoint/2010/main" val="582759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Group: Add devices and Groups</a:t>
            </a:r>
            <a:endParaRPr lang="en-US" dirty="0">
              <a:solidFill>
                <a:schemeClr val="tx1">
                  <a:lumMod val="50000"/>
                </a:schemeClr>
              </a:solidFill>
            </a:endParaRPr>
          </a:p>
        </p:txBody>
      </p:sp>
      <p:sp>
        <p:nvSpPr>
          <p:cNvPr id="5" name="TextBox 4"/>
          <p:cNvSpPr txBox="1"/>
          <p:nvPr/>
        </p:nvSpPr>
        <p:spPr>
          <a:xfrm>
            <a:off x="248717" y="7333916"/>
            <a:ext cx="13349680" cy="1132618"/>
          </a:xfrm>
          <a:prstGeom prst="rect">
            <a:avLst/>
          </a:prstGeom>
          <a:noFill/>
        </p:spPr>
        <p:txBody>
          <a:bodyPr wrap="none" lIns="146304" tIns="73152" rIns="146304" bIns="73152" rtlCol="0">
            <a:spAutoFit/>
          </a:bodyPr>
          <a:lstStyle/>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Add Static devices to the group and other groups to form Sub-groups</a:t>
            </a:r>
          </a:p>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Devices can belong in multiple groups</a:t>
            </a:r>
          </a:p>
        </p:txBody>
      </p:sp>
      <p:sp>
        <p:nvSpPr>
          <p:cNvPr id="15" name="Text Placeholder 3"/>
          <p:cNvSpPr txBox="1">
            <a:spLocks/>
          </p:cNvSpPr>
          <p:nvPr/>
        </p:nvSpPr>
        <p:spPr>
          <a:xfrm>
            <a:off x="475970" y="1202827"/>
            <a:ext cx="13962877" cy="619337"/>
          </a:xfrm>
          <a:prstGeom prst="rect">
            <a:avLst/>
          </a:prstGeom>
        </p:spPr>
        <p:txBody>
          <a:bodyPr lIns="146304" tIns="73152" rIns="146304" bIns="73152">
            <a:normAutofit fontScale="77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200" dirty="0">
                <a:solidFill>
                  <a:schemeClr val="accent1"/>
                </a:solidFill>
              </a:rPr>
              <a:t>Registry &gt; Devices &gt; Device Groups</a:t>
            </a:r>
          </a:p>
          <a:p>
            <a:endParaRPr lang="en-US" dirty="0"/>
          </a:p>
        </p:txBody>
      </p:sp>
      <p:sp>
        <p:nvSpPr>
          <p:cNvPr id="16" name="TextBox 15"/>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70" y="1270066"/>
            <a:ext cx="13292221" cy="3793732"/>
          </a:xfrm>
          <a:prstGeom prst="rect">
            <a:avLst/>
          </a:prstGeom>
        </p:spPr>
      </p:pic>
      <p:grpSp>
        <p:nvGrpSpPr>
          <p:cNvPr id="6" name="Group 5"/>
          <p:cNvGrpSpPr/>
          <p:nvPr/>
        </p:nvGrpSpPr>
        <p:grpSpPr>
          <a:xfrm>
            <a:off x="11538959" y="1563687"/>
            <a:ext cx="2083002" cy="2919800"/>
            <a:chOff x="10798433" y="1519426"/>
            <a:chExt cx="2083002" cy="2919800"/>
          </a:xfrm>
        </p:grpSpPr>
        <p:sp>
          <p:nvSpPr>
            <p:cNvPr id="10" name="Rectangle 9"/>
            <p:cNvSpPr/>
            <p:nvPr/>
          </p:nvSpPr>
          <p:spPr>
            <a:xfrm>
              <a:off x="11839933" y="1519426"/>
              <a:ext cx="1041502" cy="28163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cxnSp>
          <p:nvCxnSpPr>
            <p:cNvPr id="12" name="Elbow Connector 11"/>
            <p:cNvCxnSpPr>
              <a:stCxn id="10" idx="1"/>
            </p:cNvCxnSpPr>
            <p:nvPr/>
          </p:nvCxnSpPr>
          <p:spPr>
            <a:xfrm rot="10800000" flipV="1">
              <a:off x="10798433" y="1660244"/>
              <a:ext cx="1041501" cy="2778982"/>
            </a:xfrm>
            <a:prstGeom prst="bentConnector3">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42" y="3215369"/>
            <a:ext cx="9530712" cy="175365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70" y="5391906"/>
            <a:ext cx="13287786" cy="1981948"/>
          </a:xfrm>
          <a:prstGeom prst="rect">
            <a:avLst/>
          </a:prstGeom>
          <a:ln>
            <a:solidFill>
              <a:schemeClr val="tx2"/>
            </a:solidFill>
          </a:ln>
        </p:spPr>
      </p:pic>
      <p:cxnSp>
        <p:nvCxnSpPr>
          <p:cNvPr id="19" name="Straight Arrow Connector 18"/>
          <p:cNvCxnSpPr/>
          <p:nvPr/>
        </p:nvCxnSpPr>
        <p:spPr>
          <a:xfrm>
            <a:off x="6923557" y="5063798"/>
            <a:ext cx="0" cy="293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p:txBody>
          <a:bodyPr/>
          <a:lstStyle/>
          <a:p>
            <a:fld id="{59FBCBD5-A728-384D-A41B-B8C6FE40EEBE}" type="slidenum">
              <a:rPr lang="en-US" smtClean="0"/>
              <a:pPr/>
              <a:t>135</a:t>
            </a:fld>
            <a:endParaRPr lang="en-US" dirty="0"/>
          </a:p>
        </p:txBody>
      </p:sp>
    </p:spTree>
    <p:extLst>
      <p:ext uri="{BB962C8B-B14F-4D97-AF65-F5344CB8AC3E}">
        <p14:creationId xmlns:p14="http://schemas.microsoft.com/office/powerpoint/2010/main" val="122825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Group Rules</a:t>
            </a:r>
            <a:endParaRPr lang="en-US" dirty="0">
              <a:solidFill>
                <a:schemeClr val="tx1">
                  <a:lumMod val="50000"/>
                </a:schemeClr>
              </a:solidFill>
            </a:endParaRPr>
          </a:p>
        </p:txBody>
      </p:sp>
      <p:sp>
        <p:nvSpPr>
          <p:cNvPr id="9" name="Text Placeholder 3"/>
          <p:cNvSpPr txBox="1">
            <a:spLocks/>
          </p:cNvSpPr>
          <p:nvPr/>
        </p:nvSpPr>
        <p:spPr>
          <a:xfrm>
            <a:off x="508440" y="1311597"/>
            <a:ext cx="13962877" cy="756354"/>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Devices &gt; Device Groups</a:t>
            </a:r>
          </a:p>
          <a:p>
            <a:endParaRPr lang="en-US" sz="3800" dirty="0"/>
          </a:p>
        </p:txBody>
      </p:sp>
      <p:sp>
        <p:nvSpPr>
          <p:cNvPr id="10" name="TextBox 9"/>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523100"/>
            <a:ext cx="8362950" cy="6362700"/>
          </a:xfrm>
          <a:prstGeom prst="rect">
            <a:avLst/>
          </a:prstGeom>
        </p:spPr>
      </p:pic>
      <p:sp>
        <p:nvSpPr>
          <p:cNvPr id="13" name="Rectangular Callout 12"/>
          <p:cNvSpPr/>
          <p:nvPr/>
        </p:nvSpPr>
        <p:spPr>
          <a:xfrm>
            <a:off x="391781" y="3318413"/>
            <a:ext cx="2369633" cy="2252395"/>
          </a:xfrm>
          <a:prstGeom prst="wedgeRectCallout">
            <a:avLst>
              <a:gd name="adj1" fmla="val 94648"/>
              <a:gd name="adj2" fmla="val -37778"/>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600" dirty="0">
                <a:solidFill>
                  <a:schemeClr val="tx1">
                    <a:lumMod val="50000"/>
                  </a:schemeClr>
                </a:solidFill>
                <a:latin typeface="Futura Lt BT" panose="020B0402020204020303" pitchFamily="34" charset="0"/>
              </a:rPr>
              <a:t>Devices are added to the group based on a rule or multiple rules</a:t>
            </a:r>
          </a:p>
        </p:txBody>
      </p:sp>
      <p:sp>
        <p:nvSpPr>
          <p:cNvPr id="4" name="Slide Number Placeholder 3"/>
          <p:cNvSpPr>
            <a:spLocks noGrp="1"/>
          </p:cNvSpPr>
          <p:nvPr>
            <p:ph type="sldNum" sz="quarter" idx="4"/>
          </p:nvPr>
        </p:nvSpPr>
        <p:spPr/>
        <p:txBody>
          <a:bodyPr/>
          <a:lstStyle/>
          <a:p>
            <a:fld id="{59FBCBD5-A728-384D-A41B-B8C6FE40EEBE}" type="slidenum">
              <a:rPr lang="en-US" smtClean="0"/>
              <a:pPr/>
              <a:t>136</a:t>
            </a:fld>
            <a:endParaRPr lang="en-US" dirty="0"/>
          </a:p>
        </p:txBody>
      </p:sp>
    </p:spTree>
    <p:extLst>
      <p:ext uri="{BB962C8B-B14F-4D97-AF65-F5344CB8AC3E}">
        <p14:creationId xmlns:p14="http://schemas.microsoft.com/office/powerpoint/2010/main" val="231764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4752017"/>
            <a:ext cx="14291592" cy="4160335"/>
          </a:xfrm>
        </p:spPr>
        <p:txBody>
          <a:bodyPr>
            <a:normAutofit/>
          </a:bodyPr>
          <a:lstStyle/>
          <a:p>
            <a:r>
              <a:rPr lang="en-US" sz="2900" dirty="0"/>
              <a:t>Device Groups can be Private or Shared</a:t>
            </a:r>
          </a:p>
          <a:p>
            <a:r>
              <a:rPr lang="en-US" sz="2900" dirty="0"/>
              <a:t>“Shared” means every user in any Orgs that you are in will be able to see it</a:t>
            </a:r>
          </a:p>
          <a:p>
            <a:r>
              <a:rPr lang="en-US" sz="2900" dirty="0"/>
              <a:t>Visibility refers to what features of EM7 will be able to use the Device Group</a:t>
            </a:r>
          </a:p>
          <a:p>
            <a:r>
              <a:rPr lang="en-US" sz="2900" dirty="0"/>
              <a:t>Force Child Visibility refers to whether or not a nested device group will inherit the visibility settings of the parent Device Group</a:t>
            </a:r>
          </a:p>
          <a:p>
            <a:r>
              <a:rPr lang="en-US" sz="2900" dirty="0"/>
              <a:t>Permission Key is not required. If set, user must have the key to view</a:t>
            </a:r>
          </a:p>
          <a:p>
            <a:r>
              <a:rPr lang="en-US" sz="2900" dirty="0"/>
              <a:t>Icon can be selected from icon palette, click icon to open</a:t>
            </a:r>
          </a:p>
        </p:txBody>
      </p:sp>
      <p:sp>
        <p:nvSpPr>
          <p:cNvPr id="2" name="Title 1"/>
          <p:cNvSpPr>
            <a:spLocks noGrp="1"/>
          </p:cNvSpPr>
          <p:nvPr>
            <p:ph type="title"/>
          </p:nvPr>
        </p:nvSpPr>
        <p:spPr/>
        <p:txBody>
          <a:bodyPr/>
          <a:lstStyle/>
          <a:p>
            <a:r>
              <a:rPr lang="en-US" dirty="0" smtClean="0">
                <a:solidFill>
                  <a:schemeClr val="tx1">
                    <a:lumMod val="50000"/>
                  </a:schemeClr>
                </a:solidFill>
              </a:rPr>
              <a:t>Device Group Access Permissions</a:t>
            </a:r>
            <a:endParaRPr lang="en-US" dirty="0">
              <a:solidFill>
                <a:schemeClr val="tx1">
                  <a:lumMod val="50000"/>
                </a:schemeClr>
              </a:solidFill>
            </a:endParaRPr>
          </a:p>
        </p:txBody>
      </p:sp>
      <p:sp>
        <p:nvSpPr>
          <p:cNvPr id="7" name="TextBox 6"/>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4" y="1570771"/>
            <a:ext cx="14105472" cy="2776146"/>
          </a:xfrm>
          <a:prstGeom prst="rect">
            <a:avLst/>
          </a:prstGeom>
        </p:spPr>
      </p:pic>
      <p:sp>
        <p:nvSpPr>
          <p:cNvPr id="5" name="Rectangle 4"/>
          <p:cNvSpPr/>
          <p:nvPr/>
        </p:nvSpPr>
        <p:spPr>
          <a:xfrm>
            <a:off x="10112383" y="1577145"/>
            <a:ext cx="4655177" cy="276977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137</a:t>
            </a:fld>
            <a:endParaRPr lang="en-US" dirty="0"/>
          </a:p>
        </p:txBody>
      </p:sp>
    </p:spTree>
    <p:extLst>
      <p:ext uri="{BB962C8B-B14F-4D97-AF65-F5344CB8AC3E}">
        <p14:creationId xmlns:p14="http://schemas.microsoft.com/office/powerpoint/2010/main" val="324371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Groups: Viewing</a:t>
            </a:r>
            <a:endParaRPr lang="en-US" dirty="0">
              <a:solidFill>
                <a:schemeClr val="tx1">
                  <a:lumMod val="50000"/>
                </a:schemeClr>
              </a:solidFill>
            </a:endParaRPr>
          </a:p>
        </p:txBody>
      </p:sp>
      <p:grpSp>
        <p:nvGrpSpPr>
          <p:cNvPr id="7" name="Group 6"/>
          <p:cNvGrpSpPr/>
          <p:nvPr/>
        </p:nvGrpSpPr>
        <p:grpSpPr>
          <a:xfrm>
            <a:off x="3967689" y="4912776"/>
            <a:ext cx="7609423" cy="3103093"/>
            <a:chOff x="7006743" y="1373714"/>
            <a:chExt cx="4476131" cy="2115745"/>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743" y="1466005"/>
              <a:ext cx="235305" cy="209160"/>
            </a:xfrm>
            <a:prstGeom prst="rect">
              <a:avLst/>
            </a:prstGeom>
          </p:spPr>
        </p:pic>
        <p:sp>
          <p:nvSpPr>
            <p:cNvPr id="9" name="TextBox 8"/>
            <p:cNvSpPr txBox="1"/>
            <p:nvPr/>
          </p:nvSpPr>
          <p:spPr>
            <a:xfrm>
              <a:off x="7316721" y="1373714"/>
              <a:ext cx="2449955" cy="335757"/>
            </a:xfrm>
            <a:prstGeom prst="rect">
              <a:avLst/>
            </a:prstGeom>
            <a:noFill/>
          </p:spPr>
          <p:txBody>
            <a:bodyPr wrap="none" rtlCol="0">
              <a:spAutoFit/>
            </a:bodyPr>
            <a:lstStyle/>
            <a:p>
              <a:r>
                <a:rPr lang="en-US" sz="2600" dirty="0">
                  <a:solidFill>
                    <a:schemeClr val="tx1">
                      <a:lumMod val="50000"/>
                    </a:schemeClr>
                  </a:solidFill>
                  <a:latin typeface="Futura Lt BT" panose="020B0402020204020303" pitchFamily="34" charset="0"/>
                </a:rPr>
                <a:t>= Bulk Configuration Editor</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743" y="2025619"/>
              <a:ext cx="247450" cy="262006"/>
            </a:xfrm>
            <a:prstGeom prst="rect">
              <a:avLst/>
            </a:prstGeom>
          </p:spPr>
        </p:pic>
        <p:sp>
          <p:nvSpPr>
            <p:cNvPr id="11" name="TextBox 10"/>
            <p:cNvSpPr txBox="1"/>
            <p:nvPr/>
          </p:nvSpPr>
          <p:spPr>
            <a:xfrm>
              <a:off x="7316721" y="1946554"/>
              <a:ext cx="1736373" cy="335757"/>
            </a:xfrm>
            <a:prstGeom prst="rect">
              <a:avLst/>
            </a:prstGeom>
            <a:noFill/>
          </p:spPr>
          <p:txBody>
            <a:bodyPr wrap="none" rtlCol="0">
              <a:spAutoFit/>
            </a:bodyPr>
            <a:lstStyle/>
            <a:p>
              <a:r>
                <a:rPr lang="en-US" sz="2600" dirty="0">
                  <a:solidFill>
                    <a:schemeClr val="tx1">
                      <a:lumMod val="50000"/>
                    </a:schemeClr>
                  </a:solidFill>
                  <a:latin typeface="Futura Lt BT" panose="020B0402020204020303" pitchFamily="34" charset="0"/>
                </a:rPr>
                <a:t>= Group Map View</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6743" y="2644967"/>
              <a:ext cx="235305" cy="196088"/>
            </a:xfrm>
            <a:prstGeom prst="rect">
              <a:avLst/>
            </a:prstGeom>
          </p:spPr>
        </p:pic>
        <p:sp>
          <p:nvSpPr>
            <p:cNvPr id="13" name="TextBox 12"/>
            <p:cNvSpPr txBox="1"/>
            <p:nvPr/>
          </p:nvSpPr>
          <p:spPr>
            <a:xfrm>
              <a:off x="7316721" y="2529385"/>
              <a:ext cx="1850243" cy="335757"/>
            </a:xfrm>
            <a:prstGeom prst="rect">
              <a:avLst/>
            </a:prstGeom>
            <a:noFill/>
          </p:spPr>
          <p:txBody>
            <a:bodyPr wrap="none" rtlCol="0">
              <a:spAutoFit/>
            </a:bodyPr>
            <a:lstStyle/>
            <a:p>
              <a:r>
                <a:rPr lang="en-US" sz="2600" dirty="0">
                  <a:solidFill>
                    <a:schemeClr val="tx1">
                      <a:lumMod val="50000"/>
                    </a:schemeClr>
                  </a:solidFill>
                  <a:latin typeface="Futura Lt BT" panose="020B0402020204020303" pitchFamily="34" charset="0"/>
                </a:rPr>
                <a:t>= Group Scheduling</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988" y="3202530"/>
              <a:ext cx="235305" cy="235305"/>
            </a:xfrm>
            <a:prstGeom prst="rect">
              <a:avLst/>
            </a:prstGeom>
          </p:spPr>
        </p:pic>
        <p:sp>
          <p:nvSpPr>
            <p:cNvPr id="15" name="TextBox 14"/>
            <p:cNvSpPr txBox="1"/>
            <p:nvPr/>
          </p:nvSpPr>
          <p:spPr>
            <a:xfrm>
              <a:off x="7316720" y="3150905"/>
              <a:ext cx="4166154" cy="338554"/>
            </a:xfrm>
            <a:prstGeom prst="rect">
              <a:avLst/>
            </a:prstGeom>
            <a:noFill/>
          </p:spPr>
          <p:txBody>
            <a:bodyPr wrap="square" rtlCol="0">
              <a:spAutoFit/>
            </a:bodyPr>
            <a:lstStyle/>
            <a:p>
              <a:r>
                <a:rPr lang="en-US" sz="2600" dirty="0">
                  <a:solidFill>
                    <a:schemeClr val="tx1">
                      <a:lumMod val="50000"/>
                    </a:schemeClr>
                  </a:solidFill>
                  <a:latin typeface="Futura Lt BT" panose="020B0402020204020303" pitchFamily="34" charset="0"/>
                </a:rPr>
                <a:t>= List devices matching dynamic rules</a:t>
              </a:r>
            </a:p>
          </p:txBody>
        </p:sp>
      </p:grpSp>
      <p:sp>
        <p:nvSpPr>
          <p:cNvPr id="17" name="Text Placeholder 5"/>
          <p:cNvSpPr txBox="1">
            <a:spLocks/>
          </p:cNvSpPr>
          <p:nvPr/>
        </p:nvSpPr>
        <p:spPr>
          <a:xfrm>
            <a:off x="444581" y="1311597"/>
            <a:ext cx="13962877" cy="783496"/>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Devices &gt; Device Groups</a:t>
            </a:r>
          </a:p>
          <a:p>
            <a:endParaRPr lang="en-US" sz="3800" dirty="0"/>
          </a:p>
        </p:txBody>
      </p:sp>
      <p:sp>
        <p:nvSpPr>
          <p:cNvPr id="19" name="TextBox 18"/>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74" y="2725602"/>
            <a:ext cx="13997907" cy="1177123"/>
          </a:xfrm>
          <a:prstGeom prst="rect">
            <a:avLst/>
          </a:prstGeom>
          <a:ln>
            <a:solidFill>
              <a:schemeClr val="tx2"/>
            </a:solidFill>
          </a:ln>
        </p:spPr>
      </p:pic>
      <p:sp>
        <p:nvSpPr>
          <p:cNvPr id="4" name="Rectangle 3"/>
          <p:cNvSpPr/>
          <p:nvPr/>
        </p:nvSpPr>
        <p:spPr>
          <a:xfrm>
            <a:off x="13617526" y="3094892"/>
            <a:ext cx="675249" cy="80783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59FBCBD5-A728-384D-A41B-B8C6FE40EEBE}" type="slidenum">
              <a:rPr lang="en-US" smtClean="0"/>
              <a:pPr/>
              <a:t>138</a:t>
            </a:fld>
            <a:endParaRPr lang="en-US" dirty="0"/>
          </a:p>
        </p:txBody>
      </p:sp>
    </p:spTree>
    <p:extLst>
      <p:ext uri="{BB962C8B-B14F-4D97-AF65-F5344CB8AC3E}">
        <p14:creationId xmlns:p14="http://schemas.microsoft.com/office/powerpoint/2010/main" val="2288802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Deleting a Device Group</a:t>
            </a:r>
            <a:endParaRPr lang="en-US" dirty="0">
              <a:solidFill>
                <a:schemeClr val="tx1">
                  <a:lumMod val="50000"/>
                </a:schemeClr>
              </a:solidFill>
            </a:endParaRPr>
          </a:p>
        </p:txBody>
      </p:sp>
      <p:sp>
        <p:nvSpPr>
          <p:cNvPr id="17" name="Text Placeholder 16"/>
          <p:cNvSpPr>
            <a:spLocks noGrp="1"/>
          </p:cNvSpPr>
          <p:nvPr>
            <p:ph type="body" sz="quarter" idx="4294967295"/>
          </p:nvPr>
        </p:nvSpPr>
        <p:spPr>
          <a:xfrm>
            <a:off x="475968" y="1220354"/>
            <a:ext cx="13963333" cy="779385"/>
          </a:xfrm>
        </p:spPr>
        <p:txBody>
          <a:bodyPr>
            <a:noAutofit/>
          </a:bodyPr>
          <a:lstStyle/>
          <a:p>
            <a:pPr marL="0" indent="0">
              <a:buNone/>
            </a:pPr>
            <a:r>
              <a:rPr lang="en-US" sz="3800" dirty="0">
                <a:solidFill>
                  <a:schemeClr val="accent1"/>
                </a:solidFill>
              </a:rPr>
              <a:t>Registry &gt; Devices &gt; Device Groups</a:t>
            </a:r>
          </a:p>
          <a:p>
            <a:endParaRPr lang="en-US" sz="3800" dirty="0"/>
          </a:p>
        </p:txBody>
      </p:sp>
      <p:sp>
        <p:nvSpPr>
          <p:cNvPr id="18" name="Rectangle 17"/>
          <p:cNvSpPr/>
          <p:nvPr/>
        </p:nvSpPr>
        <p:spPr>
          <a:xfrm>
            <a:off x="475970" y="5086804"/>
            <a:ext cx="13388117" cy="1625060"/>
          </a:xfrm>
          <a:prstGeom prst="rect">
            <a:avLst/>
          </a:prstGeom>
        </p:spPr>
        <p:txBody>
          <a:bodyPr wrap="square" lIns="146304" tIns="73152" rIns="146304" bIns="73152">
            <a:spAutoFit/>
          </a:bodyPr>
          <a:lstStyle/>
          <a:p>
            <a:pPr marL="731520" indent="-731520">
              <a:buClr>
                <a:schemeClr val="accent1"/>
              </a:buClr>
              <a:buSzPct val="100000"/>
              <a:buFont typeface="+mj-lt"/>
              <a:buAutoNum type="arabicPeriod"/>
            </a:pPr>
            <a:r>
              <a:rPr lang="en-US" sz="3200" dirty="0">
                <a:solidFill>
                  <a:schemeClr val="tx1">
                    <a:lumMod val="50000"/>
                  </a:schemeClr>
                </a:solidFill>
                <a:latin typeface="Futura Lt BT" panose="020B0402020204020303" pitchFamily="34" charset="0"/>
              </a:rPr>
              <a:t>Select Device Groups to delete</a:t>
            </a:r>
          </a:p>
          <a:p>
            <a:pPr marL="731520" indent="-731520">
              <a:buClr>
                <a:schemeClr val="accent1"/>
              </a:buClr>
              <a:buSzPct val="100000"/>
              <a:buFont typeface="+mj-lt"/>
              <a:buAutoNum type="arabicPeriod"/>
            </a:pPr>
            <a:r>
              <a:rPr lang="en-US" sz="3200" i="1" dirty="0">
                <a:solidFill>
                  <a:schemeClr val="tx1">
                    <a:lumMod val="50000"/>
                  </a:schemeClr>
                </a:solidFill>
                <a:latin typeface="Futura Lt BT" panose="020B0402020204020303" pitchFamily="34" charset="0"/>
              </a:rPr>
              <a:t>Select</a:t>
            </a:r>
            <a:r>
              <a:rPr lang="en-US" sz="3200" dirty="0">
                <a:solidFill>
                  <a:schemeClr val="tx1">
                    <a:lumMod val="50000"/>
                  </a:schemeClr>
                </a:solidFill>
                <a:latin typeface="Futura Lt BT" panose="020B0402020204020303" pitchFamily="34" charset="0"/>
              </a:rPr>
              <a:t> </a:t>
            </a:r>
            <a:r>
              <a:rPr lang="en-US" sz="3200" i="1" dirty="0">
                <a:solidFill>
                  <a:schemeClr val="tx1">
                    <a:lumMod val="50000"/>
                  </a:schemeClr>
                </a:solidFill>
                <a:latin typeface="Futura Lt BT" panose="020B0402020204020303" pitchFamily="34" charset="0"/>
              </a:rPr>
              <a:t>Actions &gt; DELETE Device Groups</a:t>
            </a:r>
          </a:p>
          <a:p>
            <a:pPr marL="731520" indent="-731520">
              <a:buClr>
                <a:schemeClr val="accent1"/>
              </a:buClr>
              <a:buSzPct val="100000"/>
              <a:buFont typeface="+mj-lt"/>
              <a:buAutoNum type="arabicPeriod"/>
            </a:pPr>
            <a:r>
              <a:rPr lang="en-US" sz="3200" dirty="0">
                <a:solidFill>
                  <a:schemeClr val="tx1">
                    <a:lumMod val="50000"/>
                  </a:schemeClr>
                </a:solidFill>
                <a:latin typeface="Futura Lt BT" panose="020B0402020204020303" pitchFamily="34" charset="0"/>
              </a:rPr>
              <a:t>Select </a:t>
            </a:r>
            <a:r>
              <a:rPr lang="en-US" sz="3200" b="1" dirty="0">
                <a:solidFill>
                  <a:schemeClr val="tx1">
                    <a:lumMod val="50000"/>
                  </a:schemeClr>
                </a:solidFill>
                <a:latin typeface="Futura Lt BT" panose="020B0402020204020303" pitchFamily="34" charset="0"/>
              </a:rPr>
              <a:t>[GO]</a:t>
            </a:r>
          </a:p>
        </p:txBody>
      </p:sp>
      <p:cxnSp>
        <p:nvCxnSpPr>
          <p:cNvPr id="5" name="Straight Arrow Connector 4"/>
          <p:cNvCxnSpPr/>
          <p:nvPr/>
        </p:nvCxnSpPr>
        <p:spPr>
          <a:xfrm flipV="1">
            <a:off x="8918917" y="5434297"/>
            <a:ext cx="2200508" cy="333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70" y="2494627"/>
            <a:ext cx="14351090" cy="1134838"/>
          </a:xfrm>
          <a:prstGeom prst="rect">
            <a:avLst/>
          </a:prstGeom>
          <a:ln>
            <a:solidFill>
              <a:schemeClr val="tx2"/>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0749" y="4639042"/>
            <a:ext cx="3596311" cy="895524"/>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139</a:t>
            </a:fld>
            <a:endParaRPr lang="en-US" dirty="0"/>
          </a:p>
        </p:txBody>
      </p:sp>
    </p:spTree>
    <p:extLst>
      <p:ext uri="{BB962C8B-B14F-4D97-AF65-F5344CB8AC3E}">
        <p14:creationId xmlns:p14="http://schemas.microsoft.com/office/powerpoint/2010/main" val="11430786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6701" y="2634694"/>
            <a:ext cx="8011398" cy="932563"/>
          </a:xfrm>
          <a:prstGeom prst="rect">
            <a:avLst/>
          </a:prstGeom>
        </p:spPr>
        <p:txBody>
          <a:bodyPr wrap="square" lIns="146304" tIns="73152" rIns="146304" bIns="73152">
            <a:spAutoFit/>
          </a:bodyPr>
          <a:lstStyle/>
          <a:p>
            <a:pPr algn="ctr"/>
            <a:r>
              <a:rPr lang="en-US" sz="5100" dirty="0">
                <a:solidFill>
                  <a:schemeClr val="tx1">
                    <a:lumMod val="50000"/>
                  </a:schemeClr>
                </a:solidFill>
                <a:latin typeface="Futura Lt BT"/>
              </a:rPr>
              <a:t>Architecture</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057" y="3828414"/>
            <a:ext cx="5009914" cy="3324225"/>
          </a:xfrm>
          <a:prstGeom prst="rect">
            <a:avLst/>
          </a:prstGeom>
        </p:spPr>
      </p:pic>
    </p:spTree>
    <p:extLst>
      <p:ext uri="{BB962C8B-B14F-4D97-AF65-F5344CB8AC3E}">
        <p14:creationId xmlns:p14="http://schemas.microsoft.com/office/powerpoint/2010/main" val="3279897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2334257"/>
            <a:ext cx="14291592" cy="6802016"/>
          </a:xfrm>
        </p:spPr>
        <p:txBody>
          <a:bodyPr/>
          <a:lstStyle/>
          <a:p>
            <a:r>
              <a:rPr lang="pt-BR" dirty="0"/>
              <a:t>Device Groups and Device Templates manual</a:t>
            </a:r>
          </a:p>
          <a:p>
            <a:r>
              <a:rPr lang="pt-BR" dirty="0"/>
              <a:t>Guide Button within EM7</a:t>
            </a:r>
          </a:p>
          <a:p>
            <a:pPr marL="0" indent="0">
              <a:buClr>
                <a:srgbClr val="C00000"/>
              </a:buClr>
              <a:buNone/>
            </a:pPr>
            <a:endParaRPr lang="pt-BR" dirty="0"/>
          </a:p>
          <a:p>
            <a:pPr>
              <a:buNone/>
            </a:pPr>
            <a:r>
              <a:rPr lang="pt-BR" dirty="0"/>
              <a:t>All manuals are located on the Customer Portal:</a:t>
            </a:r>
          </a:p>
          <a:p>
            <a:pPr>
              <a:buNone/>
            </a:pPr>
            <a:r>
              <a:rPr lang="pt-BR" dirty="0"/>
              <a:t>http://portal.sciencelogic.com</a:t>
            </a: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Resources and Questions</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3214" y="1280585"/>
            <a:ext cx="13963333"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sz="3800" dirty="0"/>
          </a:p>
          <a:p>
            <a:endParaRPr lang="en-US" sz="3800" dirty="0"/>
          </a:p>
          <a:p>
            <a:endParaRPr lang="en-US" sz="3800" dirty="0"/>
          </a:p>
          <a:p>
            <a:endParaRPr lang="en-US" dirty="0"/>
          </a:p>
        </p:txBody>
      </p:sp>
      <p:pic>
        <p:nvPicPr>
          <p:cNvPr id="8" name="Picture 7"/>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981675" y="1478279"/>
            <a:ext cx="1785886" cy="1711959"/>
          </a:xfrm>
          <a:prstGeom prst="rect">
            <a:avLst/>
          </a:prstGeom>
        </p:spPr>
      </p:pic>
      <p:sp>
        <p:nvSpPr>
          <p:cNvPr id="10" name="TextBox 9"/>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908" y="6096000"/>
            <a:ext cx="2143125" cy="2133600"/>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140</a:t>
            </a:fld>
            <a:endParaRPr lang="en-US" dirty="0"/>
          </a:p>
        </p:txBody>
      </p:sp>
    </p:spTree>
    <p:extLst>
      <p:ext uri="{BB962C8B-B14F-4D97-AF65-F5344CB8AC3E}">
        <p14:creationId xmlns:p14="http://schemas.microsoft.com/office/powerpoint/2010/main" val="53591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Create a Device Group</a:t>
            </a:r>
          </a:p>
          <a:p>
            <a:r>
              <a:rPr lang="en-US" dirty="0" smtClean="0"/>
              <a:t>Use the Visibility settings</a:t>
            </a:r>
          </a:p>
          <a:p>
            <a:r>
              <a:rPr lang="en-US" dirty="0" smtClean="0"/>
              <a:t>Delete the Device Group</a:t>
            </a:r>
          </a:p>
          <a:p>
            <a:r>
              <a:rPr lang="en-US" dirty="0" smtClean="0"/>
              <a:t>Create a Dynamic Device Group</a:t>
            </a:r>
          </a:p>
          <a:p>
            <a:endParaRPr lang="en-US" sz="3800" dirty="0"/>
          </a:p>
          <a:p>
            <a:endParaRPr lang="en-US" sz="3800" dirty="0"/>
          </a:p>
          <a:p>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Lab Goals</a:t>
            </a:r>
            <a:endParaRPr lang="en-US" dirty="0">
              <a:solidFill>
                <a:schemeClr val="tx1">
                  <a:lumMod val="50000"/>
                </a:schemeClr>
              </a:solidFill>
            </a:endParaRPr>
          </a:p>
        </p:txBody>
      </p:sp>
      <p:sp>
        <p:nvSpPr>
          <p:cNvPr id="5" name="TextBox 4"/>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141</a:t>
            </a:fld>
            <a:endParaRPr lang="en-US" dirty="0"/>
          </a:p>
        </p:txBody>
      </p:sp>
    </p:spTree>
    <p:extLst>
      <p:ext uri="{BB962C8B-B14F-4D97-AF65-F5344CB8AC3E}">
        <p14:creationId xmlns:p14="http://schemas.microsoft.com/office/powerpoint/2010/main" val="233904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3200" dirty="0"/>
              <a:t>Create Device </a:t>
            </a:r>
            <a:r>
              <a:rPr lang="en-US" sz="3200" dirty="0" smtClean="0"/>
              <a:t>Group:</a:t>
            </a:r>
            <a:endParaRPr lang="en-US" sz="3200" dirty="0"/>
          </a:p>
          <a:p>
            <a:pPr marL="822960" indent="-822960">
              <a:buFont typeface="+mj-lt"/>
              <a:buAutoNum type="arabicPeriod"/>
            </a:pPr>
            <a:r>
              <a:rPr lang="en-US" sz="3200" dirty="0" smtClean="0"/>
              <a:t>Go </a:t>
            </a:r>
            <a:r>
              <a:rPr lang="en-US" sz="3200" dirty="0"/>
              <a:t>to </a:t>
            </a:r>
            <a:r>
              <a:rPr lang="en-US" sz="3200" b="1" dirty="0"/>
              <a:t>Registry &gt; Devices &gt; Device Groups</a:t>
            </a:r>
          </a:p>
          <a:p>
            <a:pPr marL="822960" indent="-822960">
              <a:buFont typeface="+mj-lt"/>
              <a:buAutoNum type="arabicPeriod"/>
            </a:pPr>
            <a:r>
              <a:rPr lang="en-US" sz="3200" dirty="0"/>
              <a:t>Select the </a:t>
            </a:r>
            <a:r>
              <a:rPr lang="en-US" sz="3200" b="1" dirty="0"/>
              <a:t>[Create]</a:t>
            </a:r>
            <a:r>
              <a:rPr lang="en-US" sz="3200" dirty="0"/>
              <a:t> button to open the </a:t>
            </a:r>
            <a:r>
              <a:rPr lang="en-US" sz="3200" b="1" dirty="0"/>
              <a:t>Device Group Editor</a:t>
            </a:r>
          </a:p>
          <a:p>
            <a:pPr marL="822960" indent="-822960">
              <a:buFont typeface="+mj-lt"/>
              <a:buAutoNum type="arabicPeriod"/>
            </a:pPr>
            <a:r>
              <a:rPr lang="en-US" sz="3200" dirty="0"/>
              <a:t>Fill out Device Group </a:t>
            </a:r>
            <a:r>
              <a:rPr lang="en-US" sz="3200" b="1" i="1" dirty="0"/>
              <a:t>Name </a:t>
            </a:r>
            <a:r>
              <a:rPr lang="en-US" sz="3200" i="1" dirty="0"/>
              <a:t>as</a:t>
            </a:r>
            <a:r>
              <a:rPr lang="en-US" sz="3200" b="1" i="1" dirty="0"/>
              <a:t> </a:t>
            </a:r>
            <a:r>
              <a:rPr lang="en-US" sz="3200" i="1" dirty="0"/>
              <a:t>“Windows Devices”</a:t>
            </a:r>
            <a:endParaRPr lang="en-US" sz="3200" dirty="0"/>
          </a:p>
          <a:p>
            <a:pPr marL="822960" indent="-822960">
              <a:buFont typeface="+mj-lt"/>
              <a:buAutoNum type="arabicPeriod"/>
            </a:pPr>
            <a:r>
              <a:rPr lang="en-US" sz="3200" dirty="0"/>
              <a:t>Select the</a:t>
            </a:r>
            <a:r>
              <a:rPr lang="en-US" sz="3200" b="1" dirty="0"/>
              <a:t> </a:t>
            </a:r>
            <a:r>
              <a:rPr lang="en-US" sz="3200" b="1" i="1" dirty="0"/>
              <a:t>Icon</a:t>
            </a:r>
            <a:r>
              <a:rPr lang="en-US" sz="3200" dirty="0"/>
              <a:t> and change it to what ever you want</a:t>
            </a:r>
          </a:p>
          <a:p>
            <a:pPr marL="822960" indent="-822960">
              <a:buFont typeface="+mj-lt"/>
              <a:buAutoNum type="arabicPeriod"/>
            </a:pPr>
            <a:r>
              <a:rPr lang="en-US" sz="3200" dirty="0"/>
              <a:t>Select all of the options under </a:t>
            </a:r>
            <a:r>
              <a:rPr lang="en-US" sz="3200" b="1" i="1" dirty="0"/>
              <a:t>Visibility. </a:t>
            </a:r>
            <a:r>
              <a:rPr lang="en-US" sz="3200" dirty="0"/>
              <a:t>These selections are all the things Groups can be used for</a:t>
            </a:r>
            <a:endParaRPr lang="en-US" sz="3200" b="1" i="1" dirty="0"/>
          </a:p>
          <a:p>
            <a:pPr marL="822960" indent="-822960">
              <a:buFont typeface="+mj-lt"/>
              <a:buAutoNum type="arabicPeriod"/>
            </a:pPr>
            <a:r>
              <a:rPr lang="en-US" sz="3200" dirty="0"/>
              <a:t>Select "Shared with users in your organization” under </a:t>
            </a:r>
            <a:r>
              <a:rPr lang="en-US" sz="3200" b="1" i="1" dirty="0"/>
              <a:t>Sharing Permissions</a:t>
            </a:r>
          </a:p>
          <a:p>
            <a:pPr marL="822960" indent="-822960">
              <a:buFont typeface="+mj-lt"/>
              <a:buAutoNum type="arabicPeriod"/>
            </a:pPr>
            <a:r>
              <a:rPr lang="en-US" sz="3200" dirty="0"/>
              <a:t>Do not select any permission keys for the device group</a:t>
            </a:r>
            <a:endParaRPr lang="en-US" sz="3200" b="1" i="1" dirty="0"/>
          </a:p>
          <a:p>
            <a:pPr marL="822960" indent="-822960">
              <a:buFont typeface="+mj-lt"/>
              <a:buAutoNum type="arabicPeriod"/>
            </a:pPr>
            <a:r>
              <a:rPr lang="en-US" sz="3200" dirty="0"/>
              <a:t>Click the </a:t>
            </a:r>
            <a:r>
              <a:rPr lang="en-US" sz="3200" b="1" dirty="0"/>
              <a:t>[ADD]</a:t>
            </a:r>
            <a:r>
              <a:rPr lang="en-US" sz="3200" dirty="0"/>
              <a:t> button on the right under Permission Keys. Select </a:t>
            </a:r>
            <a:r>
              <a:rPr lang="en-US" sz="3200" b="1" i="1" dirty="0"/>
              <a:t>ADD DEVICES</a:t>
            </a:r>
          </a:p>
          <a:p>
            <a:pPr marL="822960" indent="-822960">
              <a:buFont typeface="+mj-lt"/>
              <a:buAutoNum type="arabicPeriod"/>
            </a:pPr>
            <a:r>
              <a:rPr lang="en-US" sz="3200" i="1" dirty="0"/>
              <a:t>Search for </a:t>
            </a:r>
            <a:r>
              <a:rPr lang="en-US" sz="3200" b="1" i="1" dirty="0"/>
              <a:t>Windows under Class column</a:t>
            </a:r>
          </a:p>
        </p:txBody>
      </p:sp>
      <p:sp>
        <p:nvSpPr>
          <p:cNvPr id="2" name="Title 1"/>
          <p:cNvSpPr>
            <a:spLocks noGrp="1"/>
          </p:cNvSpPr>
          <p:nvPr>
            <p:ph type="title"/>
          </p:nvPr>
        </p:nvSpPr>
        <p:spPr/>
        <p:txBody>
          <a:bodyPr/>
          <a:lstStyle/>
          <a:p>
            <a:r>
              <a:rPr lang="en-US" dirty="0" smtClean="0">
                <a:solidFill>
                  <a:schemeClr val="tx1">
                    <a:lumMod val="50000"/>
                  </a:schemeClr>
                </a:solidFill>
              </a:rPr>
              <a:t>Lab: Device Group</a:t>
            </a:r>
            <a:endParaRPr lang="en-US" dirty="0">
              <a:solidFill>
                <a:schemeClr val="tx1">
                  <a:lumMod val="50000"/>
                </a:schemeClr>
              </a:solidFill>
            </a:endParaRPr>
          </a:p>
        </p:txBody>
      </p:sp>
      <p:sp>
        <p:nvSpPr>
          <p:cNvPr id="6" name="TextBox 5"/>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142</a:t>
            </a:fld>
            <a:endParaRPr lang="en-US" dirty="0"/>
          </a:p>
        </p:txBody>
      </p:sp>
    </p:spTree>
    <p:extLst>
      <p:ext uri="{BB962C8B-B14F-4D97-AF65-F5344CB8AC3E}">
        <p14:creationId xmlns:p14="http://schemas.microsoft.com/office/powerpoint/2010/main" val="1693103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20000"/>
          </a:bodyPr>
          <a:lstStyle/>
          <a:p>
            <a:pPr marL="0" indent="0">
              <a:buNone/>
            </a:pPr>
            <a:r>
              <a:rPr lang="en-US" sz="3200" dirty="0"/>
              <a:t>Create Device </a:t>
            </a:r>
            <a:r>
              <a:rPr lang="en-US" sz="3200" dirty="0" smtClean="0"/>
              <a:t>Group:</a:t>
            </a:r>
            <a:endParaRPr lang="en-US" sz="3200" dirty="0"/>
          </a:p>
          <a:p>
            <a:pPr marL="0" indent="0">
              <a:buNone/>
            </a:pPr>
            <a:r>
              <a:rPr lang="en-US" sz="2900" dirty="0" smtClean="0"/>
              <a:t>(continued from previous slide)</a:t>
            </a:r>
          </a:p>
          <a:p>
            <a:pPr>
              <a:buFont typeface="+mj-lt"/>
              <a:buAutoNum type="arabicPeriod" startAt="10"/>
            </a:pPr>
            <a:r>
              <a:rPr lang="en-US" sz="2900" dirty="0" smtClean="0"/>
              <a:t>Select</a:t>
            </a:r>
            <a:r>
              <a:rPr lang="en-US" sz="2900" b="1" dirty="0" smtClean="0"/>
              <a:t> </a:t>
            </a:r>
            <a:r>
              <a:rPr lang="en-US" sz="2900" b="1" dirty="0"/>
              <a:t>all </a:t>
            </a:r>
            <a:r>
              <a:rPr lang="en-US" sz="2900" dirty="0"/>
              <a:t>the devices</a:t>
            </a:r>
            <a:endParaRPr lang="en-US" sz="3200" dirty="0"/>
          </a:p>
          <a:p>
            <a:pPr>
              <a:buFont typeface="+mj-lt"/>
              <a:buAutoNum type="arabicPeriod" startAt="10"/>
            </a:pPr>
            <a:r>
              <a:rPr lang="en-US" sz="2900" dirty="0"/>
              <a:t>Select the </a:t>
            </a:r>
            <a:r>
              <a:rPr lang="en-US" sz="2900" b="1" dirty="0"/>
              <a:t>[ADD] </a:t>
            </a:r>
            <a:r>
              <a:rPr lang="en-US" sz="2900" dirty="0"/>
              <a:t>button</a:t>
            </a:r>
            <a:endParaRPr lang="en-US" sz="3200" dirty="0"/>
          </a:p>
          <a:p>
            <a:pPr>
              <a:buFont typeface="+mj-lt"/>
              <a:buAutoNum type="arabicPeriod" startAt="10"/>
            </a:pPr>
            <a:r>
              <a:rPr lang="en-US" sz="2900" dirty="0"/>
              <a:t>Select the </a:t>
            </a:r>
            <a:r>
              <a:rPr lang="en-US" sz="2900" b="1" dirty="0"/>
              <a:t>[SAVE] </a:t>
            </a:r>
            <a:r>
              <a:rPr lang="en-US" sz="2900" dirty="0"/>
              <a:t>button </a:t>
            </a:r>
            <a:endParaRPr lang="en-US" sz="3200" dirty="0"/>
          </a:p>
          <a:p>
            <a:pPr>
              <a:buFont typeface="+mj-lt"/>
              <a:buAutoNum type="arabicPeriod" startAt="10"/>
            </a:pPr>
            <a:endParaRPr lang="en-US" sz="3200" dirty="0"/>
          </a:p>
          <a:p>
            <a:pPr marL="0" indent="0">
              <a:buNone/>
            </a:pPr>
            <a:r>
              <a:rPr lang="en-US" sz="2900" dirty="0"/>
              <a:t>Using Visibility Settings</a:t>
            </a:r>
            <a:endParaRPr lang="en-US" sz="3200" dirty="0"/>
          </a:p>
          <a:p>
            <a:pPr>
              <a:buFont typeface="+mj-lt"/>
              <a:buAutoNum type="arabicPeriod"/>
            </a:pPr>
            <a:r>
              <a:rPr lang="en-US" sz="2900" dirty="0"/>
              <a:t>Create a new Device Template called “High Latency Devices” with </a:t>
            </a:r>
            <a:r>
              <a:rPr lang="en-US" sz="2900" i="1" dirty="0"/>
              <a:t>System </a:t>
            </a:r>
            <a:r>
              <a:rPr lang="en-US" sz="2900" dirty="0"/>
              <a:t>Latency set to 800ms.</a:t>
            </a:r>
          </a:p>
          <a:p>
            <a:pPr>
              <a:buFont typeface="+mj-lt"/>
              <a:buAutoNum type="arabicPeriod"/>
            </a:pPr>
            <a:r>
              <a:rPr lang="en-US" sz="2900" dirty="0"/>
              <a:t>Go to </a:t>
            </a:r>
            <a:r>
              <a:rPr lang="en-US" sz="2900" b="1" dirty="0"/>
              <a:t>Registry &gt; Devices &gt; Device Groups</a:t>
            </a:r>
            <a:endParaRPr lang="en-US" sz="3200" b="1" dirty="0"/>
          </a:p>
          <a:p>
            <a:pPr>
              <a:buFont typeface="+mj-lt"/>
              <a:buAutoNum type="arabicPeriod"/>
            </a:pPr>
            <a:r>
              <a:rPr lang="en-US" sz="2900" dirty="0"/>
              <a:t>Locate the group called “Windows Devices” </a:t>
            </a:r>
            <a:endParaRPr lang="en-US" sz="3200" dirty="0"/>
          </a:p>
          <a:p>
            <a:pPr>
              <a:buFont typeface="+mj-lt"/>
              <a:buAutoNum type="arabicPeriod"/>
            </a:pPr>
            <a:r>
              <a:rPr lang="en-US" sz="2900" dirty="0"/>
              <a:t>Scroll to the right and select the </a:t>
            </a:r>
            <a:r>
              <a:rPr lang="en-US" sz="2900" b="1" dirty="0"/>
              <a:t>Bulk Device Configuration icon</a:t>
            </a:r>
            <a:endParaRPr lang="en-US" sz="3200" b="1" dirty="0"/>
          </a:p>
          <a:p>
            <a:pPr>
              <a:buFont typeface="+mj-lt"/>
              <a:buAutoNum type="arabicPeriod"/>
            </a:pPr>
            <a:r>
              <a:rPr lang="en-US" sz="2900" dirty="0"/>
              <a:t>Select “</a:t>
            </a:r>
            <a:r>
              <a:rPr lang="en-US" sz="2900" i="1" dirty="0"/>
              <a:t>High Latency Devices </a:t>
            </a:r>
            <a:r>
              <a:rPr lang="en-US" sz="2900" dirty="0"/>
              <a:t>“ from the dropdown </a:t>
            </a:r>
            <a:endParaRPr lang="en-US" sz="3200" dirty="0"/>
          </a:p>
          <a:p>
            <a:pPr>
              <a:buFont typeface="+mj-lt"/>
              <a:buAutoNum type="arabicPeriod"/>
            </a:pPr>
            <a:r>
              <a:rPr lang="en-US" sz="2900" dirty="0"/>
              <a:t>Select </a:t>
            </a:r>
            <a:r>
              <a:rPr lang="en-US" sz="2900" b="1" dirty="0"/>
              <a:t>[Apply]</a:t>
            </a:r>
            <a:endParaRPr lang="en-US" sz="3200" b="1" dirty="0"/>
          </a:p>
          <a:p>
            <a:pPr>
              <a:buFont typeface="+mj-lt"/>
              <a:buAutoNum type="arabicPeriod"/>
            </a:pPr>
            <a:r>
              <a:rPr lang="en-US" sz="2900" dirty="0"/>
              <a:t>The list of devices and the changes appear. Select </a:t>
            </a:r>
            <a:r>
              <a:rPr lang="en-US" sz="2900" b="1" dirty="0"/>
              <a:t>[Confirm</a:t>
            </a:r>
            <a:r>
              <a:rPr lang="en-US" sz="2900" dirty="0"/>
              <a:t>]. You have changed the latency on all those devices now</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Groups</a:t>
            </a:r>
            <a:endParaRPr lang="en-US" dirty="0">
              <a:solidFill>
                <a:schemeClr val="tx1">
                  <a:lumMod val="5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4007" y="6373549"/>
            <a:ext cx="568711" cy="490653"/>
          </a:xfrm>
          <a:prstGeom prst="rect">
            <a:avLst/>
          </a:prstGeom>
        </p:spPr>
      </p:pic>
      <p:sp>
        <p:nvSpPr>
          <p:cNvPr id="9" name="TextBox 8"/>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143</a:t>
            </a:fld>
            <a:endParaRPr lang="en-US" dirty="0"/>
          </a:p>
        </p:txBody>
      </p:sp>
    </p:spTree>
    <p:extLst>
      <p:ext uri="{BB962C8B-B14F-4D97-AF65-F5344CB8AC3E}">
        <p14:creationId xmlns:p14="http://schemas.microsoft.com/office/powerpoint/2010/main" val="2354248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Visibility </a:t>
            </a:r>
            <a:r>
              <a:rPr lang="en-US" sz="3200" dirty="0" smtClean="0"/>
              <a:t>settings:</a:t>
            </a:r>
            <a:endParaRPr lang="en-US" sz="3200" dirty="0"/>
          </a:p>
          <a:p>
            <a:pPr>
              <a:buFont typeface="+mj-lt"/>
              <a:buAutoNum type="arabicPeriod"/>
            </a:pPr>
            <a:r>
              <a:rPr lang="en-US" sz="3200" dirty="0" smtClean="0"/>
              <a:t>Locate </a:t>
            </a:r>
            <a:r>
              <a:rPr lang="en-US" sz="3200" dirty="0"/>
              <a:t>the group called “Windows Devices” </a:t>
            </a:r>
          </a:p>
          <a:p>
            <a:pPr>
              <a:buFont typeface="+mj-lt"/>
              <a:buAutoNum type="arabicPeriod"/>
            </a:pPr>
            <a:r>
              <a:rPr lang="en-US" sz="3200" dirty="0"/>
              <a:t>Scroll to the right and select the </a:t>
            </a:r>
            <a:r>
              <a:rPr lang="en-US" sz="3200" b="1" dirty="0"/>
              <a:t>Views icon</a:t>
            </a:r>
          </a:p>
          <a:p>
            <a:pPr>
              <a:buFont typeface="+mj-lt"/>
              <a:buAutoNum type="arabicPeriod"/>
            </a:pPr>
            <a:r>
              <a:rPr lang="en-US" sz="3200" dirty="0"/>
              <a:t>This opens the Views tab in EM7 to show a visual of all the devices in one view. </a:t>
            </a:r>
            <a:r>
              <a:rPr lang="en-US" sz="3200" b="1" dirty="0"/>
              <a:t>Close</a:t>
            </a:r>
            <a:r>
              <a:rPr lang="en-US" sz="3200" dirty="0"/>
              <a:t> the window</a:t>
            </a:r>
          </a:p>
          <a:p>
            <a:pPr>
              <a:buFont typeface="+mj-lt"/>
              <a:buAutoNum type="arabicPeriod"/>
            </a:pPr>
            <a:r>
              <a:rPr lang="en-US" sz="3200" dirty="0"/>
              <a:t>Locate the group called “Windows Devices” </a:t>
            </a:r>
          </a:p>
          <a:p>
            <a:pPr>
              <a:buFont typeface="+mj-lt"/>
              <a:buAutoNum type="arabicPeriod"/>
            </a:pPr>
            <a:r>
              <a:rPr lang="en-US" sz="3200" dirty="0"/>
              <a:t>Scroll to the right and select the </a:t>
            </a:r>
            <a:r>
              <a:rPr lang="en-US" sz="3200" b="1" dirty="0"/>
              <a:t>Schedule icon  </a:t>
            </a:r>
          </a:p>
          <a:p>
            <a:pPr>
              <a:buFont typeface="+mj-lt"/>
              <a:buAutoNum type="arabicPeriod"/>
            </a:pPr>
            <a:r>
              <a:rPr lang="en-US" sz="3200" dirty="0"/>
              <a:t>This opens the schedule page and allows you to put the device group into maintenance.</a:t>
            </a:r>
          </a:p>
        </p:txBody>
      </p:sp>
      <p:sp>
        <p:nvSpPr>
          <p:cNvPr id="2" name="Title 1"/>
          <p:cNvSpPr>
            <a:spLocks noGrp="1"/>
          </p:cNvSpPr>
          <p:nvPr>
            <p:ph type="title"/>
          </p:nvPr>
        </p:nvSpPr>
        <p:spPr/>
        <p:txBody>
          <a:bodyPr/>
          <a:lstStyle/>
          <a:p>
            <a:r>
              <a:rPr lang="en-US" dirty="0" smtClean="0">
                <a:solidFill>
                  <a:schemeClr val="tx1">
                    <a:lumMod val="50000"/>
                  </a:schemeClr>
                </a:solidFill>
              </a:rPr>
              <a:t>Lab: Device Group</a:t>
            </a:r>
            <a:endParaRPr lang="en-US" dirty="0">
              <a:solidFill>
                <a:schemeClr val="tx1">
                  <a:lumMod val="5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8861" y="2800567"/>
            <a:ext cx="604520" cy="4889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381" y="5192008"/>
            <a:ext cx="582930" cy="447040"/>
          </a:xfrm>
          <a:prstGeom prst="rect">
            <a:avLst/>
          </a:prstGeom>
        </p:spPr>
      </p:pic>
      <p:sp>
        <p:nvSpPr>
          <p:cNvPr id="9" name="TextBox 8"/>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144</a:t>
            </a:fld>
            <a:endParaRPr lang="en-US" dirty="0"/>
          </a:p>
        </p:txBody>
      </p:sp>
    </p:spTree>
    <p:extLst>
      <p:ext uri="{BB962C8B-B14F-4D97-AF65-F5344CB8AC3E}">
        <p14:creationId xmlns:p14="http://schemas.microsoft.com/office/powerpoint/2010/main" val="216808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Dynamic Device </a:t>
            </a:r>
            <a:r>
              <a:rPr lang="en-US" sz="3200" dirty="0" smtClean="0"/>
              <a:t>Groups:</a:t>
            </a:r>
          </a:p>
          <a:p>
            <a:pPr>
              <a:buFont typeface="+mj-lt"/>
              <a:buAutoNum type="arabicPeriod"/>
            </a:pPr>
            <a:r>
              <a:rPr lang="en-US" sz="3200" dirty="0" smtClean="0"/>
              <a:t>Go </a:t>
            </a:r>
            <a:r>
              <a:rPr lang="en-US" sz="3200" dirty="0"/>
              <a:t>to </a:t>
            </a:r>
            <a:r>
              <a:rPr lang="en-US" sz="3200" b="1" dirty="0"/>
              <a:t>Registry &gt; Devices &gt; Device Groups</a:t>
            </a:r>
          </a:p>
          <a:p>
            <a:pPr>
              <a:buFont typeface="+mj-lt"/>
              <a:buAutoNum type="arabicPeriod"/>
            </a:pPr>
            <a:r>
              <a:rPr lang="en-US" sz="3200" dirty="0"/>
              <a:t>Select the </a:t>
            </a:r>
            <a:r>
              <a:rPr lang="en-US" sz="3200" b="1" dirty="0"/>
              <a:t>Create</a:t>
            </a:r>
            <a:r>
              <a:rPr lang="en-US" sz="3200" dirty="0"/>
              <a:t> button</a:t>
            </a:r>
          </a:p>
          <a:p>
            <a:pPr marL="822960" indent="-822960">
              <a:buFont typeface="+mj-lt"/>
              <a:buAutoNum type="arabicPeriod"/>
            </a:pPr>
            <a:r>
              <a:rPr lang="en-US" sz="3200" dirty="0"/>
              <a:t>Fill out Device Group </a:t>
            </a:r>
            <a:r>
              <a:rPr lang="en-US" sz="3200" b="1" i="1" dirty="0"/>
              <a:t>Name </a:t>
            </a:r>
            <a:r>
              <a:rPr lang="en-US" sz="3200" i="1" dirty="0"/>
              <a:t>as</a:t>
            </a:r>
            <a:r>
              <a:rPr lang="en-US" sz="3200" b="1" i="1" dirty="0"/>
              <a:t> </a:t>
            </a:r>
            <a:r>
              <a:rPr lang="en-US" sz="3200" i="1" dirty="0"/>
              <a:t>“2008 Domain Controllers R2”</a:t>
            </a:r>
            <a:endParaRPr lang="en-US" sz="3200" dirty="0"/>
          </a:p>
          <a:p>
            <a:pPr marL="822960" indent="-822960">
              <a:buFont typeface="+mj-lt"/>
              <a:buAutoNum type="arabicPeriod"/>
            </a:pPr>
            <a:r>
              <a:rPr lang="en-US" sz="3200" dirty="0"/>
              <a:t>Select the</a:t>
            </a:r>
            <a:r>
              <a:rPr lang="en-US" sz="3200" b="1" dirty="0"/>
              <a:t> </a:t>
            </a:r>
            <a:r>
              <a:rPr lang="en-US" sz="3200" b="1" i="1" dirty="0"/>
              <a:t>Icon</a:t>
            </a:r>
            <a:r>
              <a:rPr lang="en-US" sz="3200" dirty="0"/>
              <a:t> and change it to what ever you want</a:t>
            </a:r>
          </a:p>
          <a:p>
            <a:pPr marL="822960" indent="-822960">
              <a:buFont typeface="+mj-lt"/>
              <a:buAutoNum type="arabicPeriod"/>
            </a:pPr>
            <a:r>
              <a:rPr lang="en-US" sz="3200" dirty="0"/>
              <a:t>Select all of the options under </a:t>
            </a:r>
            <a:r>
              <a:rPr lang="en-US" sz="3200" b="1" i="1" dirty="0"/>
              <a:t>Visibility</a:t>
            </a:r>
          </a:p>
          <a:p>
            <a:pPr marL="822960" indent="-822960">
              <a:buFont typeface="+mj-lt"/>
              <a:buAutoNum type="arabicPeriod"/>
            </a:pPr>
            <a:r>
              <a:rPr lang="en-US" sz="3200" dirty="0"/>
              <a:t>Select "Shared with users in your organization” under </a:t>
            </a:r>
            <a:r>
              <a:rPr lang="en-US" sz="3200" b="1" i="1" dirty="0"/>
              <a:t>Sharing Permissions</a:t>
            </a:r>
          </a:p>
          <a:p>
            <a:pPr marL="822960" indent="-822960">
              <a:buFont typeface="+mj-lt"/>
              <a:buAutoNum type="arabicPeriod"/>
            </a:pPr>
            <a:r>
              <a:rPr lang="en-US" sz="3200" dirty="0"/>
              <a:t>Do not select any permission keys for the device group</a:t>
            </a:r>
            <a:endParaRPr lang="en-US" sz="3200" b="1" i="1" dirty="0"/>
          </a:p>
          <a:p>
            <a:pPr>
              <a:buFont typeface="+mj-lt"/>
              <a:buAutoNum type="arabicPeriod"/>
            </a:pPr>
            <a:endParaRPr lang="en-US" sz="3200" dirty="0"/>
          </a:p>
          <a:p>
            <a:pPr>
              <a:buFont typeface="+mj-lt"/>
              <a:buAutoNum type="arabicPeriod"/>
            </a:pPr>
            <a:endParaRPr lang="en-US" sz="3200" dirty="0"/>
          </a:p>
          <a:p>
            <a:pPr>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Group</a:t>
            </a:r>
            <a:endParaRPr lang="en-US" dirty="0">
              <a:solidFill>
                <a:schemeClr val="tx1">
                  <a:lumMod val="50000"/>
                </a:schemeClr>
              </a:solidFill>
            </a:endParaRPr>
          </a:p>
        </p:txBody>
      </p:sp>
      <p:sp>
        <p:nvSpPr>
          <p:cNvPr id="6" name="TextBox 5"/>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145</a:t>
            </a:fld>
            <a:endParaRPr lang="en-US" dirty="0"/>
          </a:p>
        </p:txBody>
      </p:sp>
    </p:spTree>
    <p:extLst>
      <p:ext uri="{BB962C8B-B14F-4D97-AF65-F5344CB8AC3E}">
        <p14:creationId xmlns:p14="http://schemas.microsoft.com/office/powerpoint/2010/main" val="2717401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Dynamic Device </a:t>
            </a:r>
            <a:r>
              <a:rPr lang="en-US" sz="3200" dirty="0" smtClean="0"/>
              <a:t>Groups:</a:t>
            </a:r>
            <a:endParaRPr lang="en-US" sz="3200" dirty="0"/>
          </a:p>
          <a:p>
            <a:pPr>
              <a:buFont typeface="+mj-lt"/>
              <a:buAutoNum type="arabicPeriod"/>
            </a:pPr>
            <a:r>
              <a:rPr lang="en-US" sz="3200" dirty="0" smtClean="0"/>
              <a:t>Under </a:t>
            </a:r>
            <a:r>
              <a:rPr lang="en-US" sz="3200" dirty="0"/>
              <a:t>the Dynamic Rules at the bottom of the page, Select the </a:t>
            </a:r>
            <a:r>
              <a:rPr lang="en-US" sz="3200" b="1" dirty="0"/>
              <a:t>[Add] </a:t>
            </a:r>
            <a:r>
              <a:rPr lang="en-US" sz="3200" dirty="0"/>
              <a:t>button</a:t>
            </a:r>
          </a:p>
          <a:p>
            <a:pPr>
              <a:buFont typeface="+mj-lt"/>
              <a:buAutoNum type="arabicPeriod"/>
            </a:pPr>
            <a:r>
              <a:rPr lang="en-US" sz="3200" dirty="0"/>
              <a:t>From the Active Selectors area, select </a:t>
            </a:r>
            <a:r>
              <a:rPr lang="en-US" sz="3200" b="1" dirty="0"/>
              <a:t>Device Class</a:t>
            </a:r>
          </a:p>
          <a:p>
            <a:pPr>
              <a:buFont typeface="+mj-lt"/>
              <a:buAutoNum type="arabicPeriod"/>
            </a:pPr>
            <a:r>
              <a:rPr lang="en-US" sz="3200" dirty="0"/>
              <a:t>In the select box type 2008 to filter for </a:t>
            </a:r>
            <a:r>
              <a:rPr lang="en-US" sz="3200" b="1" dirty="0" err="1"/>
              <a:t>Microsoft|Windows</a:t>
            </a:r>
            <a:r>
              <a:rPr lang="en-US" sz="3200" b="1" dirty="0"/>
              <a:t> 2008 Domain Controller R2 </a:t>
            </a:r>
            <a:r>
              <a:rPr lang="en-US" sz="3200" dirty="0"/>
              <a:t>and highlight. Matching devices will be displayed in the bottom pane.</a:t>
            </a:r>
          </a:p>
          <a:p>
            <a:pPr>
              <a:buFont typeface="+mj-lt"/>
              <a:buAutoNum type="arabicPeriod"/>
            </a:pPr>
            <a:r>
              <a:rPr lang="en-US" sz="3200" dirty="0"/>
              <a:t>In the far bottom right select </a:t>
            </a:r>
            <a:r>
              <a:rPr lang="en-US" sz="3200" b="1" dirty="0"/>
              <a:t>[OK]</a:t>
            </a:r>
          </a:p>
          <a:p>
            <a:pPr>
              <a:buFont typeface="+mj-lt"/>
              <a:buAutoNum type="arabicPeriod"/>
            </a:pPr>
            <a:r>
              <a:rPr lang="en-US" sz="3200" dirty="0"/>
              <a:t>At the very bottom select </a:t>
            </a:r>
            <a:r>
              <a:rPr lang="en-US" sz="3200" b="1" dirty="0"/>
              <a:t>[SAVE]</a:t>
            </a:r>
          </a:p>
          <a:p>
            <a:pPr>
              <a:buFont typeface="+mj-lt"/>
              <a:buAutoNum type="arabicPeriod"/>
            </a:pPr>
            <a:r>
              <a:rPr lang="en-US" sz="3200" dirty="0"/>
              <a:t>Go to </a:t>
            </a:r>
            <a:r>
              <a:rPr lang="en-US" sz="3200" b="1" dirty="0"/>
              <a:t>Registry &gt; Devices &gt; Device Groups</a:t>
            </a:r>
          </a:p>
          <a:p>
            <a:pPr>
              <a:buFont typeface="+mj-lt"/>
              <a:buAutoNum type="arabicPeriod"/>
            </a:pPr>
            <a:r>
              <a:rPr lang="en-US" sz="3200" dirty="0"/>
              <a:t>Select the “+” next to </a:t>
            </a:r>
            <a:r>
              <a:rPr lang="en-US" sz="3200" i="1" dirty="0"/>
              <a:t>“2008 Domain Controllers R2” </a:t>
            </a:r>
            <a:r>
              <a:rPr lang="en-US" sz="3200" dirty="0"/>
              <a:t>group and review the membership.</a:t>
            </a:r>
            <a:endParaRPr lang="en-US" sz="3200" b="1" dirty="0"/>
          </a:p>
          <a:p>
            <a:pPr>
              <a:buFont typeface="+mj-lt"/>
              <a:buAutoNum type="arabicPeriod"/>
            </a:pPr>
            <a:endParaRPr lang="en-US" sz="3200" b="1" dirty="0"/>
          </a:p>
          <a:p>
            <a:pPr>
              <a:buFont typeface="+mj-lt"/>
              <a:buAutoNum type="arabicPeriod"/>
            </a:pPr>
            <a:endParaRPr lang="en-US" sz="3200" dirty="0"/>
          </a:p>
          <a:p>
            <a:pPr>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Device Group</a:t>
            </a:r>
            <a:endParaRPr lang="en-US" dirty="0">
              <a:solidFill>
                <a:schemeClr val="tx1">
                  <a:lumMod val="50000"/>
                </a:schemeClr>
              </a:solidFill>
            </a:endParaRPr>
          </a:p>
        </p:txBody>
      </p:sp>
      <p:sp>
        <p:nvSpPr>
          <p:cNvPr id="6" name="TextBox 5"/>
          <p:cNvSpPr txBox="1"/>
          <p:nvPr/>
        </p:nvSpPr>
        <p:spPr>
          <a:xfrm>
            <a:off x="6609664" y="9559615"/>
            <a:ext cx="186480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Device Groups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146</a:t>
            </a:fld>
            <a:endParaRPr lang="en-US" dirty="0"/>
          </a:p>
        </p:txBody>
      </p:sp>
    </p:spTree>
    <p:extLst>
      <p:ext uri="{BB962C8B-B14F-4D97-AF65-F5344CB8AC3E}">
        <p14:creationId xmlns:p14="http://schemas.microsoft.com/office/powerpoint/2010/main" val="286267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65131" y="1184384"/>
            <a:ext cx="10058400" cy="7072312"/>
          </a:xfrm>
          <a:prstGeom prst="rect">
            <a:avLst/>
          </a:prstGeom>
        </p:spPr>
      </p:pic>
    </p:spTree>
    <p:extLst>
      <p:ext uri="{BB962C8B-B14F-4D97-AF65-F5344CB8AC3E}">
        <p14:creationId xmlns:p14="http://schemas.microsoft.com/office/powerpoint/2010/main" val="11654801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156"/>
          <a:stretch/>
        </p:blipFill>
        <p:spPr>
          <a:xfrm>
            <a:off x="8205404" y="1085042"/>
            <a:ext cx="7339396" cy="8220770"/>
          </a:xfrm>
          <a:prstGeom prst="rect">
            <a:avLst/>
          </a:prstGeom>
        </p:spPr>
      </p:pic>
      <p:sp>
        <p:nvSpPr>
          <p:cNvPr id="4" name="Content Placeholder 3"/>
          <p:cNvSpPr>
            <a:spLocks noGrp="1"/>
          </p:cNvSpPr>
          <p:nvPr>
            <p:ph idx="1"/>
          </p:nvPr>
        </p:nvSpPr>
        <p:spPr>
          <a:xfrm>
            <a:off x="606597" y="1100467"/>
            <a:ext cx="7998560" cy="7749249"/>
          </a:xfrm>
        </p:spPr>
        <p:txBody>
          <a:bodyPr>
            <a:normAutofit lnSpcReduction="10000"/>
          </a:bodyPr>
          <a:lstStyle/>
          <a:p>
            <a:pPr lvl="0"/>
            <a:r>
              <a:rPr lang="en-US" sz="3800" dirty="0"/>
              <a:t>Modules</a:t>
            </a:r>
          </a:p>
          <a:p>
            <a:pPr lvl="0"/>
            <a:r>
              <a:rPr lang="en-US" sz="3800" dirty="0"/>
              <a:t>Architectures</a:t>
            </a:r>
          </a:p>
          <a:p>
            <a:pPr lvl="1">
              <a:buClr>
                <a:schemeClr val="accent2"/>
              </a:buClr>
            </a:pPr>
            <a:r>
              <a:rPr lang="en-US" dirty="0"/>
              <a:t>All-in-One</a:t>
            </a:r>
          </a:p>
          <a:p>
            <a:pPr lvl="1">
              <a:buClr>
                <a:schemeClr val="accent2"/>
              </a:buClr>
            </a:pPr>
            <a:r>
              <a:rPr lang="en-US" dirty="0"/>
              <a:t>Distributed - Single Database</a:t>
            </a:r>
          </a:p>
          <a:p>
            <a:pPr lvl="1">
              <a:buClr>
                <a:schemeClr val="accent2"/>
              </a:buClr>
            </a:pPr>
            <a:r>
              <a:rPr lang="en-US" dirty="0"/>
              <a:t>Distributed - Disaster Recovery</a:t>
            </a:r>
          </a:p>
          <a:p>
            <a:pPr lvl="1">
              <a:buClr>
                <a:schemeClr val="accent2"/>
              </a:buClr>
            </a:pPr>
            <a:r>
              <a:rPr lang="en-US" dirty="0"/>
              <a:t>Distributed - High Availability</a:t>
            </a:r>
          </a:p>
          <a:p>
            <a:pPr lvl="1">
              <a:buClr>
                <a:schemeClr val="accent2"/>
              </a:buClr>
            </a:pPr>
            <a:r>
              <a:rPr lang="en-US" dirty="0"/>
              <a:t>Distributed - High Availability + Disaster Recovery</a:t>
            </a:r>
          </a:p>
          <a:p>
            <a:pPr lvl="0"/>
            <a:r>
              <a:rPr lang="en-US" sz="3800" dirty="0"/>
              <a:t>Collector Groups</a:t>
            </a:r>
          </a:p>
          <a:p>
            <a:pPr lvl="0"/>
            <a:r>
              <a:rPr lang="en-US" sz="3800" dirty="0"/>
              <a:t>Data Collector(s) in Collector Groups</a:t>
            </a:r>
          </a:p>
          <a:p>
            <a:pPr lvl="0"/>
            <a:r>
              <a:rPr lang="en-US" sz="3800" dirty="0"/>
              <a:t>Message Collector(s) in Collector Groups</a:t>
            </a:r>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6" name="TextBox 5"/>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12131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5" descr="EM7 G3 2U Chassie"/>
          <p:cNvPicPr>
            <a:picLocks noChangeAspect="1" noChangeArrowheads="1"/>
          </p:cNvPicPr>
          <p:nvPr/>
        </p:nvPicPr>
        <p:blipFill>
          <a:blip r:embed="rId3" cstate="print"/>
          <a:srcRect/>
          <a:stretch>
            <a:fillRect/>
          </a:stretch>
        </p:blipFill>
        <p:spPr bwMode="auto">
          <a:xfrm>
            <a:off x="4813656" y="7908539"/>
            <a:ext cx="5030135" cy="842345"/>
          </a:xfrm>
          <a:prstGeom prst="rect">
            <a:avLst/>
          </a:prstGeom>
          <a:noFill/>
        </p:spPr>
      </p:pic>
      <p:sp>
        <p:nvSpPr>
          <p:cNvPr id="2" name="Title 1"/>
          <p:cNvSpPr>
            <a:spLocks noGrp="1"/>
          </p:cNvSpPr>
          <p:nvPr>
            <p:ph type="title"/>
          </p:nvPr>
        </p:nvSpPr>
        <p:spPr/>
        <p:txBody>
          <a:bodyPr/>
          <a:lstStyle/>
          <a:p>
            <a:r>
              <a:rPr lang="en-US" dirty="0">
                <a:solidFill>
                  <a:schemeClr val="tx1">
                    <a:lumMod val="50000"/>
                  </a:schemeClr>
                </a:solidFill>
              </a:rPr>
              <a:t>6 Module types </a:t>
            </a:r>
            <a:r>
              <a:rPr lang="en-US" dirty="0" smtClean="0">
                <a:solidFill>
                  <a:schemeClr val="tx1">
                    <a:lumMod val="50000"/>
                  </a:schemeClr>
                </a:solidFill>
              </a:rPr>
              <a:t>(physical </a:t>
            </a:r>
            <a:r>
              <a:rPr lang="en-US" dirty="0">
                <a:solidFill>
                  <a:schemeClr val="tx1">
                    <a:lumMod val="50000"/>
                  </a:schemeClr>
                </a:solidFill>
              </a:rPr>
              <a:t>or virtual)</a:t>
            </a:r>
          </a:p>
        </p:txBody>
      </p:sp>
      <p:sp>
        <p:nvSpPr>
          <p:cNvPr id="5" name="Text Box 10"/>
          <p:cNvSpPr txBox="1">
            <a:spLocks noChangeArrowheads="1"/>
          </p:cNvSpPr>
          <p:nvPr/>
        </p:nvSpPr>
        <p:spPr bwMode="auto">
          <a:xfrm>
            <a:off x="2191386" y="1610130"/>
            <a:ext cx="5359718" cy="640175"/>
          </a:xfrm>
          <a:prstGeom prst="rect">
            <a:avLst/>
          </a:prstGeom>
          <a:noFill/>
          <a:ln w="9525">
            <a:noFill/>
            <a:miter lim="800000"/>
            <a:headEnd/>
            <a:tailEnd/>
          </a:ln>
          <a:effectLst/>
        </p:spPr>
        <p:txBody>
          <a:bodyPr lIns="146304" tIns="73152" rIns="146304" bIns="73152">
            <a:spAutoFit/>
          </a:bodyPr>
          <a:lstStyle/>
          <a:p>
            <a:pPr>
              <a:spcBef>
                <a:spcPct val="50000"/>
              </a:spcBef>
            </a:pPr>
            <a:r>
              <a:rPr lang="en-US" sz="3200" dirty="0">
                <a:solidFill>
                  <a:schemeClr val="tx1">
                    <a:lumMod val="50000"/>
                  </a:schemeClr>
                </a:solidFill>
                <a:latin typeface="Futura Hv BT" pitchFamily="34" charset="0"/>
                <a:ea typeface="ＭＳ Ｐゴシック" pitchFamily="-106" charset="-128"/>
              </a:rPr>
              <a:t>Module Type</a:t>
            </a:r>
            <a:endParaRPr lang="en-US" dirty="0">
              <a:solidFill>
                <a:schemeClr val="tx1">
                  <a:lumMod val="50000"/>
                </a:schemeClr>
              </a:solidFill>
              <a:latin typeface="Futura Hv BT" pitchFamily="34" charset="0"/>
              <a:ea typeface="ＭＳ Ｐゴシック" pitchFamily="-106" charset="-128"/>
            </a:endParaRPr>
          </a:p>
        </p:txBody>
      </p:sp>
      <p:sp>
        <p:nvSpPr>
          <p:cNvPr id="7" name="Text Box 13"/>
          <p:cNvSpPr txBox="1">
            <a:spLocks noChangeArrowheads="1"/>
          </p:cNvSpPr>
          <p:nvPr/>
        </p:nvSpPr>
        <p:spPr bwMode="auto">
          <a:xfrm>
            <a:off x="7966711" y="1603430"/>
            <a:ext cx="5359718" cy="640175"/>
          </a:xfrm>
          <a:prstGeom prst="rect">
            <a:avLst/>
          </a:prstGeom>
          <a:noFill/>
          <a:ln w="9525">
            <a:noFill/>
            <a:miter lim="800000"/>
            <a:headEnd/>
            <a:tailEnd/>
          </a:ln>
          <a:effectLst/>
        </p:spPr>
        <p:txBody>
          <a:bodyPr lIns="146304" tIns="73152" rIns="146304" bIns="73152">
            <a:spAutoFit/>
          </a:bodyPr>
          <a:lstStyle/>
          <a:p>
            <a:pPr>
              <a:spcBef>
                <a:spcPct val="50000"/>
              </a:spcBef>
            </a:pPr>
            <a:r>
              <a:rPr lang="en-US" sz="3200" dirty="0">
                <a:solidFill>
                  <a:srgbClr val="333333"/>
                </a:solidFill>
                <a:latin typeface="Futura Hv BT" pitchFamily="34" charset="0"/>
                <a:ea typeface="ＭＳ Ｐゴシック" pitchFamily="-106" charset="-128"/>
              </a:rPr>
              <a:t>Purpose</a:t>
            </a:r>
            <a:endParaRPr lang="en-US" dirty="0">
              <a:solidFill>
                <a:srgbClr val="333333"/>
              </a:solidFill>
              <a:latin typeface="Futura Hv BT" pitchFamily="34" charset="0"/>
              <a:ea typeface="ＭＳ Ｐゴシック" pitchFamily="-106" charset="-128"/>
            </a:endParaRPr>
          </a:p>
        </p:txBody>
      </p:sp>
      <p:sp>
        <p:nvSpPr>
          <p:cNvPr id="9" name="Text Box 14"/>
          <p:cNvSpPr txBox="1">
            <a:spLocks noChangeArrowheads="1"/>
          </p:cNvSpPr>
          <p:nvPr/>
        </p:nvSpPr>
        <p:spPr bwMode="auto">
          <a:xfrm>
            <a:off x="7966712" y="3176670"/>
            <a:ext cx="5365114" cy="732508"/>
          </a:xfrm>
          <a:prstGeom prst="rect">
            <a:avLst/>
          </a:prstGeom>
          <a:noFill/>
          <a:ln w="9525">
            <a:noFill/>
            <a:miter lim="800000"/>
            <a:headEnd/>
            <a:tailEnd/>
          </a:ln>
        </p:spPr>
        <p:txBody>
          <a:bodyPr wrap="square" lIns="146304" tIns="73152" rIns="146304" bIns="73152">
            <a:spAutoFit/>
          </a:bodyPr>
          <a:lstStyle/>
          <a:p>
            <a:r>
              <a:rPr lang="en-US" sz="1900" dirty="0">
                <a:solidFill>
                  <a:schemeClr val="tx1">
                    <a:lumMod val="50000"/>
                  </a:schemeClr>
                </a:solidFill>
                <a:latin typeface="Futura Lt BT"/>
              </a:rPr>
              <a:t>Centralized Data Repository </a:t>
            </a:r>
            <a:r>
              <a:rPr lang="en-US" sz="1900" dirty="0" smtClean="0">
                <a:solidFill>
                  <a:schemeClr val="tx1">
                    <a:lumMod val="50000"/>
                  </a:schemeClr>
                </a:solidFill>
                <a:latin typeface="Futura Lt BT"/>
              </a:rPr>
              <a:t>( and email server)</a:t>
            </a:r>
            <a:endParaRPr lang="en-US" sz="1900" dirty="0">
              <a:solidFill>
                <a:schemeClr val="tx1">
                  <a:lumMod val="50000"/>
                </a:schemeClr>
              </a:solidFill>
              <a:latin typeface="Futura Lt BT"/>
            </a:endParaRPr>
          </a:p>
        </p:txBody>
      </p:sp>
      <p:sp>
        <p:nvSpPr>
          <p:cNvPr id="10" name="Rectangle 23"/>
          <p:cNvSpPr>
            <a:spLocks noChangeArrowheads="1"/>
          </p:cNvSpPr>
          <p:nvPr/>
        </p:nvSpPr>
        <p:spPr bwMode="auto">
          <a:xfrm>
            <a:off x="7966709" y="5823599"/>
            <a:ext cx="5624195" cy="732508"/>
          </a:xfrm>
          <a:prstGeom prst="rect">
            <a:avLst/>
          </a:prstGeom>
          <a:noFill/>
          <a:ln w="9525" algn="ctr">
            <a:noFill/>
            <a:miter lim="800000"/>
            <a:headEnd/>
            <a:tailEnd/>
          </a:ln>
          <a:effectLst/>
        </p:spPr>
        <p:txBody>
          <a:bodyPr wrap="square" lIns="146304" tIns="73152" rIns="146304" bIns="73152">
            <a:spAutoFit/>
          </a:bodyPr>
          <a:lstStyle/>
          <a:p>
            <a:r>
              <a:rPr lang="en-US" sz="1900" dirty="0">
                <a:solidFill>
                  <a:schemeClr val="tx1">
                    <a:lumMod val="50000"/>
                  </a:schemeClr>
                </a:solidFill>
                <a:latin typeface="Futura Lt BT"/>
              </a:rPr>
              <a:t>Receives syslog and traps from Managed Devices (200 messages/second) </a:t>
            </a:r>
          </a:p>
        </p:txBody>
      </p:sp>
      <p:sp>
        <p:nvSpPr>
          <p:cNvPr id="11" name="Rectangle 24"/>
          <p:cNvSpPr>
            <a:spLocks noChangeArrowheads="1"/>
          </p:cNvSpPr>
          <p:nvPr/>
        </p:nvSpPr>
        <p:spPr bwMode="auto">
          <a:xfrm>
            <a:off x="7966709" y="6711014"/>
            <a:ext cx="5624195" cy="732508"/>
          </a:xfrm>
          <a:prstGeom prst="rect">
            <a:avLst/>
          </a:prstGeom>
          <a:noFill/>
          <a:ln w="9525" algn="ctr">
            <a:noFill/>
            <a:miter lim="800000"/>
            <a:headEnd/>
            <a:tailEnd/>
          </a:ln>
          <a:effectLst/>
        </p:spPr>
        <p:txBody>
          <a:bodyPr wrap="square" lIns="146304" tIns="73152" rIns="146304" bIns="73152">
            <a:spAutoFit/>
          </a:bodyPr>
          <a:lstStyle/>
          <a:p>
            <a:r>
              <a:rPr lang="en-US" sz="1900" dirty="0">
                <a:solidFill>
                  <a:schemeClr val="tx1">
                    <a:lumMod val="50000"/>
                  </a:schemeClr>
                </a:solidFill>
                <a:latin typeface="Futura Lt BT"/>
              </a:rPr>
              <a:t>Provides access to data stored on the Database Server through an API</a:t>
            </a:r>
          </a:p>
        </p:txBody>
      </p:sp>
      <p:sp>
        <p:nvSpPr>
          <p:cNvPr id="13" name="Line 593"/>
          <p:cNvSpPr>
            <a:spLocks noChangeShapeType="1"/>
          </p:cNvSpPr>
          <p:nvPr/>
        </p:nvSpPr>
        <p:spPr bwMode="auto">
          <a:xfrm>
            <a:off x="1737995" y="2192212"/>
            <a:ext cx="11593830" cy="0"/>
          </a:xfrm>
          <a:prstGeom prst="line">
            <a:avLst/>
          </a:prstGeom>
          <a:noFill/>
          <a:ln w="9525">
            <a:solidFill>
              <a:schemeClr val="tx1"/>
            </a:solidFill>
            <a:round/>
            <a:headEnd/>
            <a:tailEnd/>
          </a:ln>
        </p:spPr>
        <p:txBody>
          <a:bodyPr lIns="146304" tIns="73152" rIns="146304" bIns="73152"/>
          <a:lstStyle/>
          <a:p>
            <a:endParaRPr lang="en-US"/>
          </a:p>
        </p:txBody>
      </p:sp>
      <p:sp>
        <p:nvSpPr>
          <p:cNvPr id="14" name="Line 595"/>
          <p:cNvSpPr>
            <a:spLocks noChangeShapeType="1"/>
          </p:cNvSpPr>
          <p:nvPr/>
        </p:nvSpPr>
        <p:spPr bwMode="auto">
          <a:xfrm flipH="1">
            <a:off x="7328724" y="1532669"/>
            <a:ext cx="0" cy="5928245"/>
          </a:xfrm>
          <a:prstGeom prst="line">
            <a:avLst/>
          </a:prstGeom>
          <a:noFill/>
          <a:ln w="9525">
            <a:solidFill>
              <a:schemeClr val="tx1"/>
            </a:solidFill>
            <a:round/>
            <a:headEnd/>
            <a:tailEnd/>
          </a:ln>
        </p:spPr>
        <p:txBody>
          <a:bodyPr lIns="146304" tIns="73152" rIns="146304" bIns="73152"/>
          <a:lstStyle/>
          <a:p>
            <a:endParaRPr lang="en-US"/>
          </a:p>
        </p:txBody>
      </p:sp>
      <p:sp>
        <p:nvSpPr>
          <p:cNvPr id="15" name="Line 601"/>
          <p:cNvSpPr>
            <a:spLocks noChangeShapeType="1"/>
          </p:cNvSpPr>
          <p:nvPr/>
        </p:nvSpPr>
        <p:spPr bwMode="auto">
          <a:xfrm>
            <a:off x="1737995" y="3845786"/>
            <a:ext cx="11723370" cy="0"/>
          </a:xfrm>
          <a:prstGeom prst="line">
            <a:avLst/>
          </a:prstGeom>
          <a:noFill/>
          <a:ln w="9525">
            <a:solidFill>
              <a:schemeClr val="tx1"/>
            </a:solidFill>
            <a:prstDash val="solid"/>
            <a:round/>
            <a:headEnd/>
            <a:tailEnd/>
          </a:ln>
        </p:spPr>
        <p:txBody>
          <a:bodyPr lIns="146304" tIns="73152" rIns="146304" bIns="73152"/>
          <a:lstStyle/>
          <a:p>
            <a:endParaRPr lang="en-US"/>
          </a:p>
        </p:txBody>
      </p:sp>
      <p:sp>
        <p:nvSpPr>
          <p:cNvPr id="16" name="Line 601"/>
          <p:cNvSpPr>
            <a:spLocks noChangeShapeType="1"/>
          </p:cNvSpPr>
          <p:nvPr/>
        </p:nvSpPr>
        <p:spPr bwMode="auto">
          <a:xfrm>
            <a:off x="1737995" y="4765863"/>
            <a:ext cx="11723370" cy="0"/>
          </a:xfrm>
          <a:prstGeom prst="line">
            <a:avLst/>
          </a:prstGeom>
          <a:noFill/>
          <a:ln w="9525">
            <a:solidFill>
              <a:schemeClr val="tx1"/>
            </a:solidFill>
            <a:prstDash val="solid"/>
            <a:round/>
            <a:headEnd/>
            <a:tailEnd/>
          </a:ln>
        </p:spPr>
        <p:txBody>
          <a:bodyPr lIns="146304" tIns="73152" rIns="146304" bIns="73152"/>
          <a:lstStyle/>
          <a:p>
            <a:endParaRPr lang="en-US"/>
          </a:p>
        </p:txBody>
      </p:sp>
      <p:sp>
        <p:nvSpPr>
          <p:cNvPr id="17" name="Line 601"/>
          <p:cNvSpPr>
            <a:spLocks noChangeShapeType="1"/>
          </p:cNvSpPr>
          <p:nvPr/>
        </p:nvSpPr>
        <p:spPr bwMode="auto">
          <a:xfrm>
            <a:off x="1737995" y="5755020"/>
            <a:ext cx="11723370" cy="0"/>
          </a:xfrm>
          <a:prstGeom prst="line">
            <a:avLst/>
          </a:prstGeom>
          <a:noFill/>
          <a:ln w="9525">
            <a:solidFill>
              <a:schemeClr val="tx1"/>
            </a:solidFill>
            <a:prstDash val="solid"/>
            <a:round/>
            <a:headEnd/>
            <a:tailEnd/>
          </a:ln>
        </p:spPr>
        <p:txBody>
          <a:bodyPr lIns="146304" tIns="73152" rIns="146304" bIns="73152"/>
          <a:lstStyle/>
          <a:p>
            <a:endParaRPr lang="en-US"/>
          </a:p>
        </p:txBody>
      </p:sp>
      <p:sp>
        <p:nvSpPr>
          <p:cNvPr id="18" name="Line 601"/>
          <p:cNvSpPr>
            <a:spLocks noChangeShapeType="1"/>
          </p:cNvSpPr>
          <p:nvPr/>
        </p:nvSpPr>
        <p:spPr bwMode="auto">
          <a:xfrm>
            <a:off x="1737995" y="6658413"/>
            <a:ext cx="11723370" cy="0"/>
          </a:xfrm>
          <a:prstGeom prst="line">
            <a:avLst/>
          </a:prstGeom>
          <a:noFill/>
          <a:ln w="9525">
            <a:solidFill>
              <a:schemeClr val="tx1"/>
            </a:solidFill>
            <a:prstDash val="solid"/>
            <a:round/>
            <a:headEnd/>
            <a:tailEnd/>
          </a:ln>
        </p:spPr>
        <p:txBody>
          <a:bodyPr lIns="146304" tIns="73152" rIns="146304" bIns="73152"/>
          <a:lstStyle/>
          <a:p>
            <a:endParaRPr lang="en-US"/>
          </a:p>
        </p:txBody>
      </p:sp>
      <p:sp>
        <p:nvSpPr>
          <p:cNvPr id="20" name="Line 593"/>
          <p:cNvSpPr>
            <a:spLocks noChangeShapeType="1"/>
          </p:cNvSpPr>
          <p:nvPr/>
        </p:nvSpPr>
        <p:spPr bwMode="auto">
          <a:xfrm>
            <a:off x="1737995" y="3110882"/>
            <a:ext cx="11593830" cy="0"/>
          </a:xfrm>
          <a:prstGeom prst="line">
            <a:avLst/>
          </a:prstGeom>
          <a:noFill/>
          <a:ln w="9525">
            <a:solidFill>
              <a:schemeClr val="tx1"/>
            </a:solidFill>
            <a:round/>
            <a:headEnd/>
            <a:tailEnd/>
          </a:ln>
        </p:spPr>
        <p:txBody>
          <a:bodyPr lIns="146304" tIns="73152" rIns="146304" bIns="73152"/>
          <a:lstStyle/>
          <a:p>
            <a:endParaRPr lang="en-US"/>
          </a:p>
        </p:txBody>
      </p:sp>
      <p:sp>
        <p:nvSpPr>
          <p:cNvPr id="4" name="TextBox 3"/>
          <p:cNvSpPr txBox="1"/>
          <p:nvPr/>
        </p:nvSpPr>
        <p:spPr>
          <a:xfrm>
            <a:off x="1802765" y="2561852"/>
            <a:ext cx="5191079" cy="440120"/>
          </a:xfrm>
          <a:prstGeom prst="rect">
            <a:avLst/>
          </a:prstGeom>
          <a:noFill/>
        </p:spPr>
        <p:txBody>
          <a:bodyPr wrap="square" lIns="146304" tIns="73152" rIns="146304" bIns="73152" rtlCol="0">
            <a:spAutoFit/>
          </a:bodyPr>
          <a:lstStyle/>
          <a:p>
            <a:r>
              <a:rPr lang="en-US" sz="1900" dirty="0">
                <a:solidFill>
                  <a:schemeClr val="tx1">
                    <a:lumMod val="50000"/>
                  </a:schemeClr>
                </a:solidFill>
                <a:latin typeface="Futura Lt BT"/>
              </a:rPr>
              <a:t>All – In – One (AIO)</a:t>
            </a:r>
          </a:p>
        </p:txBody>
      </p:sp>
      <p:sp>
        <p:nvSpPr>
          <p:cNvPr id="21" name="TextBox 20"/>
          <p:cNvSpPr txBox="1"/>
          <p:nvPr/>
        </p:nvSpPr>
        <p:spPr>
          <a:xfrm>
            <a:off x="7966711" y="2358720"/>
            <a:ext cx="5624193" cy="732508"/>
          </a:xfrm>
          <a:prstGeom prst="rect">
            <a:avLst/>
          </a:prstGeom>
          <a:noFill/>
        </p:spPr>
        <p:txBody>
          <a:bodyPr wrap="square" lIns="146304" tIns="73152" rIns="146304" bIns="73152" rtlCol="0">
            <a:spAutoFit/>
          </a:bodyPr>
          <a:lstStyle/>
          <a:p>
            <a:r>
              <a:rPr lang="en-US" sz="1900" dirty="0">
                <a:solidFill>
                  <a:schemeClr val="tx1">
                    <a:lumMod val="50000"/>
                  </a:schemeClr>
                </a:solidFill>
                <a:latin typeface="Futura Lt BT"/>
              </a:rPr>
              <a:t>Performs all appliance type tasks (API, web, data &amp; message collection and database)</a:t>
            </a:r>
          </a:p>
        </p:txBody>
      </p:sp>
      <p:sp>
        <p:nvSpPr>
          <p:cNvPr id="23" name="Text Box 14"/>
          <p:cNvSpPr txBox="1">
            <a:spLocks noChangeArrowheads="1"/>
          </p:cNvSpPr>
          <p:nvPr/>
        </p:nvSpPr>
        <p:spPr bwMode="auto">
          <a:xfrm>
            <a:off x="7966711" y="4090525"/>
            <a:ext cx="5510848" cy="440120"/>
          </a:xfrm>
          <a:prstGeom prst="rect">
            <a:avLst/>
          </a:prstGeom>
          <a:noFill/>
          <a:ln w="9525">
            <a:noFill/>
            <a:miter lim="800000"/>
            <a:headEnd/>
            <a:tailEnd/>
          </a:ln>
        </p:spPr>
        <p:txBody>
          <a:bodyPr wrap="square" lIns="146304" tIns="73152" rIns="146304" bIns="73152">
            <a:spAutoFit/>
          </a:bodyPr>
          <a:lstStyle/>
          <a:p>
            <a:r>
              <a:rPr lang="en-US" sz="1900" dirty="0">
                <a:solidFill>
                  <a:schemeClr val="tx1">
                    <a:lumMod val="50000"/>
                  </a:schemeClr>
                </a:solidFill>
                <a:latin typeface="Futura Lt BT"/>
              </a:rPr>
              <a:t>Provides Web-based User Interface</a:t>
            </a:r>
          </a:p>
        </p:txBody>
      </p:sp>
      <p:sp>
        <p:nvSpPr>
          <p:cNvPr id="24" name="Rectangle 23"/>
          <p:cNvSpPr/>
          <p:nvPr/>
        </p:nvSpPr>
        <p:spPr>
          <a:xfrm>
            <a:off x="7966709" y="4755874"/>
            <a:ext cx="5494656" cy="1024896"/>
          </a:xfrm>
          <a:prstGeom prst="rect">
            <a:avLst/>
          </a:prstGeom>
        </p:spPr>
        <p:txBody>
          <a:bodyPr wrap="square" lIns="146304" tIns="73152" rIns="146304" bIns="73152">
            <a:spAutoFit/>
          </a:bodyPr>
          <a:lstStyle/>
          <a:p>
            <a:r>
              <a:rPr lang="en-US" sz="1900" dirty="0">
                <a:solidFill>
                  <a:schemeClr val="tx1">
                    <a:lumMod val="50000"/>
                  </a:schemeClr>
                </a:solidFill>
                <a:latin typeface="Futura Lt BT"/>
              </a:rPr>
              <a:t>Polls managed devices for data. Can receive syslog and / or traps from Managed Devices (20 messages/second)</a:t>
            </a:r>
          </a:p>
        </p:txBody>
      </p:sp>
      <p:sp>
        <p:nvSpPr>
          <p:cNvPr id="25" name="Text Box 14"/>
          <p:cNvSpPr txBox="1">
            <a:spLocks noChangeArrowheads="1"/>
          </p:cNvSpPr>
          <p:nvPr/>
        </p:nvSpPr>
        <p:spPr bwMode="auto">
          <a:xfrm>
            <a:off x="1802766" y="3321262"/>
            <a:ext cx="5510848" cy="440120"/>
          </a:xfrm>
          <a:prstGeom prst="rect">
            <a:avLst/>
          </a:prstGeom>
          <a:noFill/>
          <a:ln w="9525">
            <a:noFill/>
            <a:miter lim="800000"/>
            <a:headEnd/>
            <a:tailEnd/>
          </a:ln>
        </p:spPr>
        <p:txBody>
          <a:bodyPr wrap="square" lIns="146304" tIns="73152" rIns="146304" bIns="73152">
            <a:spAutoFit/>
          </a:bodyPr>
          <a:lstStyle/>
          <a:p>
            <a:pPr>
              <a:spcBef>
                <a:spcPct val="50000"/>
              </a:spcBef>
            </a:pPr>
            <a:r>
              <a:rPr lang="en-US" sz="1900" dirty="0">
                <a:solidFill>
                  <a:schemeClr val="tx1">
                    <a:lumMod val="50000"/>
                  </a:schemeClr>
                </a:solidFill>
                <a:latin typeface="Futura Lt BT" pitchFamily="34" charset="0"/>
                <a:ea typeface="ＭＳ Ｐゴシック" pitchFamily="-106" charset="-128"/>
              </a:rPr>
              <a:t>Database Server</a:t>
            </a:r>
          </a:p>
        </p:txBody>
      </p:sp>
      <p:sp>
        <p:nvSpPr>
          <p:cNvPr id="26" name="Text Box 14"/>
          <p:cNvSpPr txBox="1">
            <a:spLocks noChangeArrowheads="1"/>
          </p:cNvSpPr>
          <p:nvPr/>
        </p:nvSpPr>
        <p:spPr bwMode="auto">
          <a:xfrm>
            <a:off x="1802766" y="4093938"/>
            <a:ext cx="5510848" cy="440120"/>
          </a:xfrm>
          <a:prstGeom prst="rect">
            <a:avLst/>
          </a:prstGeom>
          <a:noFill/>
          <a:ln w="9525">
            <a:noFill/>
            <a:miter lim="800000"/>
            <a:headEnd/>
            <a:tailEnd/>
          </a:ln>
        </p:spPr>
        <p:txBody>
          <a:bodyPr wrap="square" lIns="146304" tIns="73152" rIns="146304" bIns="73152">
            <a:spAutoFit/>
          </a:bodyPr>
          <a:lstStyle/>
          <a:p>
            <a:pPr>
              <a:spcBef>
                <a:spcPct val="50000"/>
              </a:spcBef>
            </a:pPr>
            <a:r>
              <a:rPr lang="en-US" sz="1900" dirty="0">
                <a:solidFill>
                  <a:schemeClr val="tx1">
                    <a:lumMod val="50000"/>
                  </a:schemeClr>
                </a:solidFill>
                <a:latin typeface="Futura Lt BT" pitchFamily="34" charset="0"/>
                <a:ea typeface="ＭＳ Ｐゴシック" pitchFamily="-106" charset="-128"/>
              </a:rPr>
              <a:t>Administration Portal</a:t>
            </a:r>
          </a:p>
        </p:txBody>
      </p:sp>
      <p:sp>
        <p:nvSpPr>
          <p:cNvPr id="27" name="Text Box 14"/>
          <p:cNvSpPr txBox="1">
            <a:spLocks noChangeArrowheads="1"/>
          </p:cNvSpPr>
          <p:nvPr/>
        </p:nvSpPr>
        <p:spPr bwMode="auto">
          <a:xfrm>
            <a:off x="1802766" y="5036706"/>
            <a:ext cx="5510848" cy="440120"/>
          </a:xfrm>
          <a:prstGeom prst="rect">
            <a:avLst/>
          </a:prstGeom>
          <a:noFill/>
          <a:ln w="9525">
            <a:noFill/>
            <a:miter lim="800000"/>
            <a:headEnd/>
            <a:tailEnd/>
          </a:ln>
        </p:spPr>
        <p:txBody>
          <a:bodyPr wrap="square" lIns="146304" tIns="73152" rIns="146304" bIns="73152">
            <a:spAutoFit/>
          </a:bodyPr>
          <a:lstStyle/>
          <a:p>
            <a:pPr>
              <a:spcBef>
                <a:spcPct val="50000"/>
              </a:spcBef>
            </a:pPr>
            <a:r>
              <a:rPr lang="en-US" sz="1900" dirty="0">
                <a:solidFill>
                  <a:schemeClr val="tx1">
                    <a:lumMod val="50000"/>
                  </a:schemeClr>
                </a:solidFill>
                <a:latin typeface="Futura Lt BT" pitchFamily="34" charset="0"/>
                <a:ea typeface="ＭＳ Ｐゴシック" pitchFamily="-106" charset="-128"/>
              </a:rPr>
              <a:t>Data Collector</a:t>
            </a:r>
          </a:p>
        </p:txBody>
      </p:sp>
      <p:sp>
        <p:nvSpPr>
          <p:cNvPr id="28" name="Text Box 14"/>
          <p:cNvSpPr txBox="1">
            <a:spLocks noChangeArrowheads="1"/>
          </p:cNvSpPr>
          <p:nvPr/>
        </p:nvSpPr>
        <p:spPr bwMode="auto">
          <a:xfrm>
            <a:off x="1802764" y="5969793"/>
            <a:ext cx="5510848" cy="440120"/>
          </a:xfrm>
          <a:prstGeom prst="rect">
            <a:avLst/>
          </a:prstGeom>
          <a:noFill/>
          <a:ln w="9525">
            <a:noFill/>
            <a:miter lim="800000"/>
            <a:headEnd/>
            <a:tailEnd/>
          </a:ln>
        </p:spPr>
        <p:txBody>
          <a:bodyPr wrap="square" lIns="146304" tIns="73152" rIns="146304" bIns="73152">
            <a:spAutoFit/>
          </a:bodyPr>
          <a:lstStyle/>
          <a:p>
            <a:pPr>
              <a:spcBef>
                <a:spcPct val="50000"/>
              </a:spcBef>
            </a:pPr>
            <a:r>
              <a:rPr lang="en-US" sz="1900" dirty="0">
                <a:solidFill>
                  <a:schemeClr val="tx1">
                    <a:lumMod val="50000"/>
                  </a:schemeClr>
                </a:solidFill>
                <a:latin typeface="Futura Lt BT" pitchFamily="34" charset="0"/>
                <a:ea typeface="ＭＳ Ｐゴシック" pitchFamily="-106" charset="-128"/>
              </a:rPr>
              <a:t>Message Collector</a:t>
            </a:r>
          </a:p>
        </p:txBody>
      </p:sp>
      <p:sp>
        <p:nvSpPr>
          <p:cNvPr id="29" name="Text Box 14"/>
          <p:cNvSpPr txBox="1">
            <a:spLocks noChangeArrowheads="1"/>
          </p:cNvSpPr>
          <p:nvPr/>
        </p:nvSpPr>
        <p:spPr bwMode="auto">
          <a:xfrm>
            <a:off x="1802766" y="6846438"/>
            <a:ext cx="5510848" cy="440120"/>
          </a:xfrm>
          <a:prstGeom prst="rect">
            <a:avLst/>
          </a:prstGeom>
          <a:noFill/>
          <a:ln w="9525">
            <a:noFill/>
            <a:miter lim="800000"/>
            <a:headEnd/>
            <a:tailEnd/>
          </a:ln>
        </p:spPr>
        <p:txBody>
          <a:bodyPr wrap="square" lIns="146304" tIns="73152" rIns="146304" bIns="73152">
            <a:spAutoFit/>
          </a:bodyPr>
          <a:lstStyle/>
          <a:p>
            <a:pPr>
              <a:spcBef>
                <a:spcPct val="50000"/>
              </a:spcBef>
            </a:pPr>
            <a:r>
              <a:rPr lang="en-US" sz="1900" dirty="0">
                <a:solidFill>
                  <a:schemeClr val="tx1">
                    <a:lumMod val="50000"/>
                  </a:schemeClr>
                </a:solidFill>
                <a:latin typeface="Futura Lt BT" pitchFamily="34" charset="0"/>
                <a:ea typeface="ＭＳ Ｐゴシック" pitchFamily="-106" charset="-128"/>
              </a:rPr>
              <a:t>Integration Server (RESTful API)</a:t>
            </a:r>
          </a:p>
        </p:txBody>
      </p:sp>
      <p:sp>
        <p:nvSpPr>
          <p:cNvPr id="32" name="TextBox 31"/>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
        <p:nvSpPr>
          <p:cNvPr id="3" name="Slide Number Placeholder 2"/>
          <p:cNvSpPr>
            <a:spLocks noGrp="1"/>
          </p:cNvSpPr>
          <p:nvPr>
            <p:ph type="sldNum" sz="quarter" idx="4"/>
          </p:nvPr>
        </p:nvSpPr>
        <p:spPr/>
        <p:txBody>
          <a:bodyPr/>
          <a:lstStyle/>
          <a:p>
            <a:fld id="{59FBCBD5-A728-384D-A41B-B8C6FE40EEBE}" type="slidenum">
              <a:rPr lang="en-US" smtClean="0"/>
              <a:pPr/>
              <a:t>16</a:t>
            </a:fld>
            <a:endParaRPr lang="en-US" dirty="0"/>
          </a:p>
        </p:txBody>
      </p:sp>
    </p:spTree>
    <p:extLst>
      <p:ext uri="{BB962C8B-B14F-4D97-AF65-F5344CB8AC3E}">
        <p14:creationId xmlns:p14="http://schemas.microsoft.com/office/powerpoint/2010/main" val="14897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50000"/>
                  </a:schemeClr>
                </a:solidFill>
              </a:rPr>
              <a:t>EM7 is built on the LAMP Stack</a:t>
            </a:r>
            <a:endParaRPr lang="en-US" dirty="0">
              <a:solidFill>
                <a:schemeClr val="tx1">
                  <a:lumMod val="50000"/>
                </a:schemeClr>
              </a:solidFill>
            </a:endParaRPr>
          </a:p>
        </p:txBody>
      </p:sp>
      <p:sp>
        <p:nvSpPr>
          <p:cNvPr id="6" name="Content Placeholder 5"/>
          <p:cNvSpPr>
            <a:spLocks noGrp="1"/>
          </p:cNvSpPr>
          <p:nvPr>
            <p:ph idx="1"/>
          </p:nvPr>
        </p:nvSpPr>
        <p:spPr>
          <a:xfrm>
            <a:off x="475969" y="1755649"/>
            <a:ext cx="14291591" cy="3291840"/>
          </a:xfrm>
        </p:spPr>
        <p:txBody>
          <a:bodyPr/>
          <a:lstStyle/>
          <a:p>
            <a:pPr marL="0" indent="0">
              <a:buNone/>
            </a:pPr>
            <a:r>
              <a:rPr lang="en-US" b="1" dirty="0" smtClean="0"/>
              <a:t>L	</a:t>
            </a:r>
            <a:r>
              <a:rPr lang="en-US" dirty="0" smtClean="0"/>
              <a:t> – </a:t>
            </a:r>
            <a:r>
              <a:rPr lang="en-US" sz="3800" dirty="0"/>
              <a:t>Linux OS (CentOS)</a:t>
            </a:r>
          </a:p>
          <a:p>
            <a:pPr marL="0" indent="0">
              <a:buNone/>
            </a:pPr>
            <a:r>
              <a:rPr lang="en-US" b="1" dirty="0" smtClean="0"/>
              <a:t>A	</a:t>
            </a:r>
            <a:r>
              <a:rPr lang="en-US" dirty="0" smtClean="0"/>
              <a:t> – </a:t>
            </a:r>
            <a:r>
              <a:rPr lang="en-US" sz="3800" dirty="0"/>
              <a:t>Apache HTTP Server</a:t>
            </a:r>
            <a:endParaRPr lang="en-US" dirty="0" smtClean="0"/>
          </a:p>
          <a:p>
            <a:pPr marL="0" indent="0">
              <a:buNone/>
            </a:pPr>
            <a:r>
              <a:rPr lang="en-US" b="1" dirty="0" smtClean="0"/>
              <a:t>M	</a:t>
            </a:r>
            <a:r>
              <a:rPr lang="en-US" dirty="0" smtClean="0"/>
              <a:t> – </a:t>
            </a:r>
            <a:r>
              <a:rPr lang="en-US" sz="3800" dirty="0"/>
              <a:t>MySQL Database</a:t>
            </a:r>
          </a:p>
          <a:p>
            <a:pPr marL="0" indent="0">
              <a:buNone/>
            </a:pPr>
            <a:r>
              <a:rPr lang="en-US" b="1" dirty="0" smtClean="0"/>
              <a:t>P</a:t>
            </a:r>
            <a:r>
              <a:rPr lang="en-US" dirty="0" smtClean="0"/>
              <a:t> 	 – </a:t>
            </a:r>
            <a:r>
              <a:rPr lang="en-US" sz="3800" dirty="0"/>
              <a:t>Python (backend), PHP (frontend)</a:t>
            </a:r>
          </a:p>
        </p:txBody>
      </p:sp>
      <p:pic>
        <p:nvPicPr>
          <p:cNvPr id="7" name="Picture 6" descr="imagesCAYOWVDG.jpg"/>
          <p:cNvPicPr>
            <a:picLocks noChangeAspect="1"/>
          </p:cNvPicPr>
          <p:nvPr/>
        </p:nvPicPr>
        <p:blipFill>
          <a:blip r:embed="rId3" cstate="print"/>
          <a:stretch>
            <a:fillRect/>
          </a:stretch>
        </p:blipFill>
        <p:spPr>
          <a:xfrm>
            <a:off x="4451112" y="5364480"/>
            <a:ext cx="6642576" cy="2901696"/>
          </a:xfrm>
          <a:prstGeom prst="rect">
            <a:avLst/>
          </a:prstGeom>
        </p:spPr>
      </p:pic>
      <p:sp>
        <p:nvSpPr>
          <p:cNvPr id="9" name="TextBox 8"/>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159190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3800" dirty="0"/>
              <a:t>All-In-One Architecture</a:t>
            </a:r>
          </a:p>
          <a:p>
            <a:pPr lvl="1">
              <a:buClr>
                <a:schemeClr val="accent2"/>
              </a:buClr>
            </a:pPr>
            <a:r>
              <a:rPr lang="en-US" b="1" dirty="0" smtClean="0"/>
              <a:t>All-In-One</a:t>
            </a:r>
          </a:p>
          <a:p>
            <a:pPr lvl="1">
              <a:buClr>
                <a:schemeClr val="accent2"/>
              </a:buClr>
            </a:pPr>
            <a:r>
              <a:rPr lang="en-US" b="1" dirty="0" smtClean="0"/>
              <a:t>All-In-One </a:t>
            </a:r>
            <a:r>
              <a:rPr lang="en-US" dirty="0"/>
              <a:t>with</a:t>
            </a:r>
            <a:r>
              <a:rPr lang="en-US" b="1" dirty="0"/>
              <a:t> Disaster </a:t>
            </a:r>
            <a:r>
              <a:rPr lang="en-US" b="1" dirty="0" smtClean="0"/>
              <a:t>Recovery</a:t>
            </a:r>
            <a:endParaRPr lang="en-US" b="1" dirty="0"/>
          </a:p>
          <a:p>
            <a:r>
              <a:rPr lang="en-US" sz="3800" dirty="0"/>
              <a:t>Distributed Architectures (</a:t>
            </a:r>
            <a:r>
              <a:rPr lang="en-US" sz="2900" dirty="0"/>
              <a:t>Database + separate collector(s)</a:t>
            </a:r>
            <a:r>
              <a:rPr lang="en-US" sz="3800" dirty="0"/>
              <a:t>)</a:t>
            </a:r>
          </a:p>
          <a:p>
            <a:pPr lvl="1">
              <a:buClr>
                <a:schemeClr val="accent2"/>
              </a:buClr>
            </a:pPr>
            <a:r>
              <a:rPr lang="en-US" b="1" dirty="0"/>
              <a:t>Single Database </a:t>
            </a:r>
            <a:r>
              <a:rPr lang="en-US" dirty="0"/>
              <a:t>(1)</a:t>
            </a:r>
          </a:p>
          <a:p>
            <a:pPr lvl="1">
              <a:buClr>
                <a:schemeClr val="accent2"/>
              </a:buClr>
            </a:pPr>
            <a:r>
              <a:rPr lang="en-US" dirty="0" smtClean="0"/>
              <a:t>Databases </a:t>
            </a:r>
            <a:r>
              <a:rPr lang="en-US" dirty="0"/>
              <a:t>(2) with </a:t>
            </a:r>
            <a:r>
              <a:rPr lang="en-US" b="1" dirty="0"/>
              <a:t>High Availability</a:t>
            </a:r>
            <a:endParaRPr lang="en-US" dirty="0"/>
          </a:p>
          <a:p>
            <a:pPr lvl="1">
              <a:buClr>
                <a:schemeClr val="accent2"/>
              </a:buClr>
            </a:pPr>
            <a:r>
              <a:rPr lang="en-US" dirty="0" smtClean="0"/>
              <a:t>Databases (2) with </a:t>
            </a:r>
            <a:r>
              <a:rPr lang="en-US" b="1" dirty="0" smtClean="0"/>
              <a:t>Disaster Recovery</a:t>
            </a:r>
          </a:p>
          <a:p>
            <a:pPr lvl="1">
              <a:buClr>
                <a:schemeClr val="accent2"/>
              </a:buClr>
            </a:pPr>
            <a:r>
              <a:rPr lang="en-US" dirty="0" smtClean="0"/>
              <a:t>Databases </a:t>
            </a:r>
            <a:r>
              <a:rPr lang="en-US" dirty="0"/>
              <a:t>(3) with </a:t>
            </a:r>
            <a:r>
              <a:rPr lang="en-US" b="1" dirty="0"/>
              <a:t>High Availability</a:t>
            </a:r>
            <a:r>
              <a:rPr lang="en-US" dirty="0"/>
              <a:t> </a:t>
            </a:r>
            <a:r>
              <a:rPr lang="en-US" b="1" dirty="0"/>
              <a:t>+ Disaster Recovery</a:t>
            </a:r>
            <a:endParaRPr lang="en-US" dirty="0"/>
          </a:p>
          <a:p>
            <a:pPr lvl="1">
              <a:buClr>
                <a:schemeClr val="accent2"/>
              </a:buClr>
            </a:pPr>
            <a:endParaRPr lang="en-US" dirty="0"/>
          </a:p>
          <a:p>
            <a:pPr marL="731520" lvl="1" indent="0">
              <a:buClr>
                <a:srgbClr val="C00000"/>
              </a:buClr>
              <a:buNone/>
            </a:pPr>
            <a:r>
              <a:rPr lang="en-US" dirty="0" smtClean="0"/>
              <a:t>All architectures are supported as virtual machines (supported hypervisors and scale limitations apply) or physical hardware.</a:t>
            </a:r>
            <a:endParaRPr lang="en-US" dirty="0"/>
          </a:p>
          <a:p>
            <a:pPr lvl="2">
              <a:buClr>
                <a:srgbClr val="C00000"/>
              </a:buClr>
            </a:pPr>
            <a:endParaRPr lang="en-US" sz="2600" dirty="0"/>
          </a:p>
          <a:p>
            <a:pPr lvl="2">
              <a:buClr>
                <a:srgbClr val="C00000"/>
              </a:buClr>
            </a:pPr>
            <a:endParaRPr lang="en-US" sz="2600" dirty="0"/>
          </a:p>
        </p:txBody>
      </p:sp>
      <p:sp>
        <p:nvSpPr>
          <p:cNvPr id="2" name="Title 1"/>
          <p:cNvSpPr>
            <a:spLocks noGrp="1"/>
          </p:cNvSpPr>
          <p:nvPr>
            <p:ph type="title"/>
          </p:nvPr>
        </p:nvSpPr>
        <p:spPr/>
        <p:txBody>
          <a:bodyPr/>
          <a:lstStyle/>
          <a:p>
            <a:r>
              <a:rPr lang="en-US" dirty="0" smtClean="0">
                <a:solidFill>
                  <a:schemeClr val="tx1">
                    <a:lumMod val="50000"/>
                  </a:schemeClr>
                </a:solidFill>
              </a:rPr>
              <a:t>Architectures</a:t>
            </a:r>
            <a:endParaRPr lang="en-US" dirty="0">
              <a:solidFill>
                <a:schemeClr val="tx1">
                  <a:lumMod val="50000"/>
                </a:schemeClr>
              </a:solidFill>
            </a:endParaRPr>
          </a:p>
        </p:txBody>
      </p:sp>
      <p:sp>
        <p:nvSpPr>
          <p:cNvPr id="6" name="TextBox 5"/>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2152271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smtClean="0"/>
              <a:t>All-In-One </a:t>
            </a:r>
            <a:r>
              <a:rPr lang="en-US" dirty="0"/>
              <a:t>Appliance performs all </a:t>
            </a:r>
            <a:r>
              <a:rPr lang="en-US" dirty="0" smtClean="0"/>
              <a:t>functions</a:t>
            </a:r>
          </a:p>
          <a:p>
            <a:pPr lvl="1">
              <a:buClr>
                <a:schemeClr val="accent1"/>
              </a:buClr>
            </a:pPr>
            <a:r>
              <a:rPr lang="en-US" dirty="0"/>
              <a:t>Administration Portal</a:t>
            </a:r>
          </a:p>
          <a:p>
            <a:pPr lvl="1">
              <a:buClr>
                <a:schemeClr val="accent1"/>
              </a:buClr>
            </a:pPr>
            <a:r>
              <a:rPr lang="en-US" dirty="0"/>
              <a:t>Database</a:t>
            </a:r>
          </a:p>
          <a:p>
            <a:pPr lvl="1">
              <a:buClr>
                <a:schemeClr val="accent1"/>
              </a:buClr>
            </a:pPr>
            <a:r>
              <a:rPr lang="en-US" dirty="0"/>
              <a:t>Data </a:t>
            </a:r>
            <a:r>
              <a:rPr lang="en-US" dirty="0" smtClean="0"/>
              <a:t>Collector</a:t>
            </a:r>
            <a:endParaRPr lang="en-US" dirty="0"/>
          </a:p>
          <a:p>
            <a:pPr lvl="1">
              <a:buClr>
                <a:schemeClr val="accent1"/>
              </a:buClr>
            </a:pPr>
            <a:r>
              <a:rPr lang="en-US" dirty="0"/>
              <a:t>Message </a:t>
            </a:r>
            <a:r>
              <a:rPr lang="en-US" dirty="0" smtClean="0"/>
              <a:t>Collector</a:t>
            </a:r>
            <a:endParaRPr lang="en-US" dirty="0"/>
          </a:p>
          <a:p>
            <a:pPr lvl="1">
              <a:buClr>
                <a:schemeClr val="accent1"/>
              </a:buClr>
            </a:pPr>
            <a:r>
              <a:rPr lang="en-US" dirty="0" smtClean="0"/>
              <a:t>Integration Server (API) </a:t>
            </a:r>
            <a:endParaRPr lang="en-US"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All-In-One Architecture</a:t>
            </a:r>
            <a:endParaRPr lang="en-US" dirty="0">
              <a:solidFill>
                <a:schemeClr val="tx1">
                  <a:lumMod val="50000"/>
                </a:schemeClr>
              </a:solidFill>
            </a:endParaRPr>
          </a:p>
        </p:txBody>
      </p:sp>
      <p:sp>
        <p:nvSpPr>
          <p:cNvPr id="5" name="TextBox 4"/>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6" name="Picture 15" descr="EM7 G3 2U Chassie"/>
          <p:cNvPicPr>
            <a:picLocks noChangeAspect="1" noChangeArrowheads="1"/>
          </p:cNvPicPr>
          <p:nvPr/>
        </p:nvPicPr>
        <p:blipFill>
          <a:blip r:embed="rId2" cstate="print"/>
          <a:srcRect/>
          <a:stretch>
            <a:fillRect/>
          </a:stretch>
        </p:blipFill>
        <p:spPr bwMode="auto">
          <a:xfrm>
            <a:off x="3175156" y="5938566"/>
            <a:ext cx="8893215" cy="1489255"/>
          </a:xfrm>
          <a:prstGeom prst="rect">
            <a:avLst/>
          </a:prstGeom>
          <a:noFill/>
        </p:spPr>
      </p:pic>
    </p:spTree>
    <p:extLst>
      <p:ext uri="{BB962C8B-B14F-4D97-AF65-F5344CB8AC3E}">
        <p14:creationId xmlns:p14="http://schemas.microsoft.com/office/powerpoint/2010/main" val="78290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noFill/>
          <a:ln/>
        </p:spPr>
        <p:txBody>
          <a:bodyPr anchor="ctr"/>
          <a:lstStyle/>
          <a:p>
            <a:r>
              <a:rPr lang="en-US" dirty="0" smtClean="0">
                <a:solidFill>
                  <a:schemeClr val="tx1">
                    <a:lumMod val="50000"/>
                  </a:schemeClr>
                </a:solidFill>
              </a:rPr>
              <a:t>ScienceLogic Bootcamp Training Team</a:t>
            </a:r>
            <a:endParaRPr lang="en-US" dirty="0">
              <a:solidFill>
                <a:schemeClr val="tx1">
                  <a:lumMod val="50000"/>
                </a:schemeClr>
              </a:solidFill>
            </a:endParaRPr>
          </a:p>
        </p:txBody>
      </p:sp>
      <p:sp>
        <p:nvSpPr>
          <p:cNvPr id="323590" name="Rectangle 6"/>
          <p:cNvSpPr>
            <a:spLocks noGrp="1" noChangeArrowheads="1"/>
          </p:cNvSpPr>
          <p:nvPr>
            <p:ph idx="4294967295"/>
          </p:nvPr>
        </p:nvSpPr>
        <p:spPr>
          <a:xfrm>
            <a:off x="758350" y="2407695"/>
            <a:ext cx="6887210" cy="4692823"/>
          </a:xfrm>
          <a:prstGeom prst="rect">
            <a:avLst/>
          </a:prstGeom>
          <a:noFill/>
          <a:ln/>
        </p:spPr>
        <p:txBody>
          <a:bodyPr/>
          <a:lstStyle/>
          <a:p>
            <a:pPr>
              <a:spcBef>
                <a:spcPct val="40000"/>
              </a:spcBef>
              <a:buNone/>
            </a:pPr>
            <a:r>
              <a:rPr lang="en-US" sz="3600" dirty="0" smtClean="0">
                <a:solidFill>
                  <a:schemeClr val="tx1">
                    <a:lumMod val="50000"/>
                  </a:schemeClr>
                </a:solidFill>
              </a:rPr>
              <a:t>Terri Armstrong</a:t>
            </a:r>
            <a:endParaRPr lang="en-US" sz="3600" dirty="0">
              <a:solidFill>
                <a:schemeClr val="tx1">
                  <a:lumMod val="50000"/>
                </a:schemeClr>
              </a:solidFill>
            </a:endParaRPr>
          </a:p>
          <a:p>
            <a:pPr>
              <a:spcBef>
                <a:spcPct val="40000"/>
              </a:spcBef>
              <a:buNone/>
            </a:pPr>
            <a:r>
              <a:rPr lang="en-US" sz="3600" dirty="0" smtClean="0">
                <a:solidFill>
                  <a:schemeClr val="tx1">
                    <a:lumMod val="50000"/>
                  </a:schemeClr>
                </a:solidFill>
              </a:rPr>
              <a:t>tarmstrong@sciencelogic.com</a:t>
            </a:r>
            <a:endParaRPr lang="en-US" sz="3600" dirty="0">
              <a:solidFill>
                <a:schemeClr val="tx1">
                  <a:lumMod val="50000"/>
                </a:schemeClr>
              </a:solidFill>
            </a:endParaRPr>
          </a:p>
          <a:p>
            <a:pPr>
              <a:spcBef>
                <a:spcPct val="40000"/>
              </a:spcBef>
              <a:buNone/>
            </a:pPr>
            <a:r>
              <a:rPr lang="en-US" sz="3600" dirty="0">
                <a:solidFill>
                  <a:schemeClr val="bg2">
                    <a:lumMod val="10000"/>
                  </a:schemeClr>
                </a:solidFill>
              </a:rPr>
              <a:t>512.745.6717</a:t>
            </a:r>
          </a:p>
        </p:txBody>
      </p:sp>
      <p:sp>
        <p:nvSpPr>
          <p:cNvPr id="2" name="Content Placeholder 1"/>
          <p:cNvSpPr>
            <a:spLocks noGrp="1"/>
          </p:cNvSpPr>
          <p:nvPr>
            <p:ph idx="4294967295"/>
          </p:nvPr>
        </p:nvSpPr>
        <p:spPr>
          <a:xfrm>
            <a:off x="8650627" y="2407695"/>
            <a:ext cx="6868751" cy="4692823"/>
          </a:xfrm>
          <a:prstGeom prst="rect">
            <a:avLst/>
          </a:prstGeom>
        </p:spPr>
        <p:txBody>
          <a:bodyPr/>
          <a:lstStyle/>
          <a:p>
            <a:pPr>
              <a:spcBef>
                <a:spcPct val="40000"/>
              </a:spcBef>
              <a:buNone/>
            </a:pPr>
            <a:r>
              <a:rPr lang="en-US" sz="3600" dirty="0">
                <a:solidFill>
                  <a:schemeClr val="tx1">
                    <a:lumMod val="50000"/>
                  </a:schemeClr>
                </a:solidFill>
              </a:rPr>
              <a:t>Ron Burch</a:t>
            </a:r>
          </a:p>
          <a:p>
            <a:pPr>
              <a:spcBef>
                <a:spcPct val="40000"/>
              </a:spcBef>
              <a:buNone/>
            </a:pPr>
            <a:r>
              <a:rPr lang="en-US" sz="3600" dirty="0">
                <a:solidFill>
                  <a:schemeClr val="tx1">
                    <a:lumMod val="50000"/>
                  </a:schemeClr>
                </a:solidFill>
              </a:rPr>
              <a:t>rburch@sciencelogic.com</a:t>
            </a:r>
          </a:p>
          <a:p>
            <a:pPr>
              <a:spcBef>
                <a:spcPct val="40000"/>
              </a:spcBef>
              <a:buNone/>
            </a:pPr>
            <a:r>
              <a:rPr lang="en-US" sz="3600" dirty="0" smtClean="0">
                <a:solidFill>
                  <a:schemeClr val="tx1">
                    <a:lumMod val="50000"/>
                  </a:schemeClr>
                </a:solidFill>
              </a:rPr>
              <a:t>571.572.2707 </a:t>
            </a:r>
            <a:endParaRPr lang="en-US" sz="3600" dirty="0">
              <a:solidFill>
                <a:schemeClr val="tx1">
                  <a:lumMod val="50000"/>
                </a:schemeClr>
              </a:solidFill>
            </a:endParaRPr>
          </a:p>
          <a:p>
            <a:endParaRPr lang="en-US" dirty="0">
              <a:solidFill>
                <a:schemeClr val="tx1">
                  <a:lumMod val="50000"/>
                </a:schemeClr>
              </a:solidFill>
            </a:endParaRPr>
          </a:p>
        </p:txBody>
      </p:sp>
      <p:sp>
        <p:nvSpPr>
          <p:cNvPr id="7" name="Slide Number Placeholder 6"/>
          <p:cNvSpPr>
            <a:spLocks noGrp="1"/>
          </p:cNvSpPr>
          <p:nvPr>
            <p:ph type="sldNum" sz="quarter" idx="10"/>
          </p:nvPr>
        </p:nvSpPr>
        <p:spPr/>
        <p:txBody>
          <a:bodyPr/>
          <a:lstStyle/>
          <a:p>
            <a:fld id="{59FBCBD5-A728-384D-A41B-B8C6FE40EEBE}" type="slidenum">
              <a:rPr lang="en-US" smtClean="0"/>
              <a:pPr/>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124" y="5375171"/>
            <a:ext cx="3810000" cy="3048000"/>
          </a:xfrm>
          <a:prstGeom prst="rect">
            <a:avLst/>
          </a:prstGeom>
        </p:spPr>
      </p:pic>
    </p:spTree>
    <p:extLst>
      <p:ext uri="{BB962C8B-B14F-4D97-AF65-F5344CB8AC3E}">
        <p14:creationId xmlns:p14="http://schemas.microsoft.com/office/powerpoint/2010/main" val="1607062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All-In-One Architecture</a:t>
            </a:r>
            <a:endParaRPr lang="en-US" dirty="0">
              <a:solidFill>
                <a:schemeClr val="tx1">
                  <a:lumMod val="50000"/>
                </a:schemeClr>
              </a:solidFill>
            </a:endParaRPr>
          </a:p>
        </p:txBody>
      </p:sp>
      <p:sp>
        <p:nvSpPr>
          <p:cNvPr id="6" name="TextBox 5"/>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368" y="1167328"/>
            <a:ext cx="9656064" cy="8017307"/>
          </a:xfrm>
          <a:prstGeom prst="rect">
            <a:avLst/>
          </a:prstGeom>
        </p:spPr>
      </p:pic>
    </p:spTree>
    <p:extLst>
      <p:ext uri="{BB962C8B-B14F-4D97-AF65-F5344CB8AC3E}">
        <p14:creationId xmlns:p14="http://schemas.microsoft.com/office/powerpoint/2010/main" val="142149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schemeClr>
                </a:solidFill>
              </a:rPr>
              <a:t>All-In-One Architecture with Disaster Recovery</a:t>
            </a:r>
          </a:p>
        </p:txBody>
      </p:sp>
      <p:sp>
        <p:nvSpPr>
          <p:cNvPr id="6" name="TextBox 5"/>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490" y="1401892"/>
            <a:ext cx="11867820" cy="7717724"/>
          </a:xfrm>
          <a:prstGeom prst="rect">
            <a:avLst/>
          </a:prstGeom>
        </p:spPr>
      </p:pic>
    </p:spTree>
    <p:extLst>
      <p:ext uri="{BB962C8B-B14F-4D97-AF65-F5344CB8AC3E}">
        <p14:creationId xmlns:p14="http://schemas.microsoft.com/office/powerpoint/2010/main" val="1096148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254041"/>
            <a:ext cx="14291592" cy="2291538"/>
          </a:xfrm>
        </p:spPr>
        <p:txBody>
          <a:bodyPr>
            <a:normAutofit fontScale="62500" lnSpcReduction="20000"/>
          </a:bodyPr>
          <a:lstStyle/>
          <a:p>
            <a:pPr marL="0" indent="0">
              <a:buNone/>
            </a:pPr>
            <a:r>
              <a:rPr lang="en-GB" sz="4600" dirty="0"/>
              <a:t>In a Distributed system, the functions of EM7 are divided between multiple appliances. The smallest Distributed system has two appliances:</a:t>
            </a:r>
          </a:p>
          <a:p>
            <a:pPr>
              <a:buSzPct val="100000"/>
            </a:pPr>
            <a:r>
              <a:rPr lang="en-US" dirty="0"/>
              <a:t>A Database appliance that provides the user interface (Administration Portal) and performs all database </a:t>
            </a:r>
            <a:r>
              <a:rPr lang="en-US" dirty="0" smtClean="0"/>
              <a:t>functions (Database).</a:t>
            </a:r>
            <a:endParaRPr lang="en-US" dirty="0"/>
          </a:p>
          <a:p>
            <a:pPr>
              <a:buSzPct val="100000"/>
            </a:pPr>
            <a:r>
              <a:rPr lang="en-US" dirty="0"/>
              <a:t>A Data Collector that performs data </a:t>
            </a:r>
            <a:r>
              <a:rPr lang="en-US" dirty="0" smtClean="0"/>
              <a:t>and message collection.</a:t>
            </a:r>
            <a:endParaRPr lang="en-US" dirty="0"/>
          </a:p>
          <a:p>
            <a:endParaRPr lang="en-US" sz="2182"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Distributed Architecture</a:t>
            </a:r>
            <a:endParaRPr lang="en-US" dirty="0">
              <a:solidFill>
                <a:schemeClr val="tx1">
                  <a:lumMod val="50000"/>
                </a:schemeClr>
              </a:solidFill>
            </a:endParaRPr>
          </a:p>
        </p:txBody>
      </p:sp>
      <p:sp>
        <p:nvSpPr>
          <p:cNvPr id="5" name="TextBox 4"/>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737" y="3520342"/>
            <a:ext cx="9863327" cy="5760007"/>
          </a:xfrm>
          <a:prstGeom prst="rect">
            <a:avLst/>
          </a:prstGeom>
        </p:spPr>
      </p:pic>
    </p:spTree>
    <p:extLst>
      <p:ext uri="{BB962C8B-B14F-4D97-AF65-F5344CB8AC3E}">
        <p14:creationId xmlns:p14="http://schemas.microsoft.com/office/powerpoint/2010/main" val="61675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Distributed - Single Database</a:t>
            </a:r>
            <a:endParaRPr lang="en-US" dirty="0">
              <a:solidFill>
                <a:schemeClr val="tx1">
                  <a:lumMod val="50000"/>
                </a:schemeClr>
              </a:solidFill>
            </a:endParaRPr>
          </a:p>
        </p:txBody>
      </p:sp>
      <p:sp>
        <p:nvSpPr>
          <p:cNvPr id="11" name="TextBox 10"/>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510" y="1460938"/>
            <a:ext cx="8855781" cy="7634294"/>
          </a:xfrm>
          <a:prstGeom prst="rect">
            <a:avLst/>
          </a:prstGeom>
        </p:spPr>
      </p:pic>
    </p:spTree>
    <p:extLst>
      <p:ext uri="{BB962C8B-B14F-4D97-AF65-F5344CB8AC3E}">
        <p14:creationId xmlns:p14="http://schemas.microsoft.com/office/powerpoint/2010/main" val="208619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200" dirty="0"/>
              <a:t>High Availability</a:t>
            </a:r>
          </a:p>
          <a:p>
            <a:pPr lvl="1">
              <a:buClr>
                <a:schemeClr val="accent2"/>
              </a:buClr>
            </a:pPr>
            <a:r>
              <a:rPr lang="en-US" dirty="0"/>
              <a:t>Single site</a:t>
            </a:r>
          </a:p>
          <a:p>
            <a:pPr lvl="1">
              <a:buClr>
                <a:schemeClr val="accent2"/>
              </a:buClr>
            </a:pPr>
            <a:r>
              <a:rPr lang="en-US" dirty="0" smtClean="0"/>
              <a:t>Hardware redundancy (if built on physical servers)</a:t>
            </a:r>
            <a:endParaRPr lang="en-US" dirty="0"/>
          </a:p>
          <a:p>
            <a:pPr lvl="1">
              <a:buClr>
                <a:schemeClr val="accent2"/>
              </a:buClr>
            </a:pPr>
            <a:r>
              <a:rPr lang="en-US" dirty="0"/>
              <a:t>Automatic failover </a:t>
            </a:r>
            <a:r>
              <a:rPr lang="en-US" dirty="0" smtClean="0"/>
              <a:t>process</a:t>
            </a:r>
            <a:endParaRPr lang="en-US" dirty="0"/>
          </a:p>
          <a:p>
            <a:pPr lvl="1">
              <a:buClr>
                <a:schemeClr val="accent2"/>
              </a:buClr>
            </a:pPr>
            <a:r>
              <a:rPr lang="en-US" dirty="0"/>
              <a:t>Active/Passive</a:t>
            </a:r>
          </a:p>
          <a:p>
            <a:r>
              <a:rPr lang="en-US" sz="3200" dirty="0"/>
              <a:t>Disaster Recovery</a:t>
            </a:r>
          </a:p>
          <a:p>
            <a:pPr lvl="1">
              <a:buClr>
                <a:schemeClr val="accent2"/>
              </a:buClr>
            </a:pPr>
            <a:r>
              <a:rPr lang="en-US" dirty="0"/>
              <a:t>Single or Multi-site</a:t>
            </a:r>
          </a:p>
          <a:p>
            <a:pPr lvl="1">
              <a:buClr>
                <a:schemeClr val="accent2"/>
              </a:buClr>
            </a:pPr>
            <a:r>
              <a:rPr lang="en-US" dirty="0"/>
              <a:t>Real time </a:t>
            </a:r>
            <a:r>
              <a:rPr lang="en-US" dirty="0" smtClean="0"/>
              <a:t>replication</a:t>
            </a:r>
            <a:endParaRPr lang="en-US" dirty="0"/>
          </a:p>
          <a:p>
            <a:pPr lvl="1">
              <a:buClr>
                <a:schemeClr val="accent2"/>
              </a:buClr>
            </a:pPr>
            <a:r>
              <a:rPr lang="en-US" dirty="0"/>
              <a:t>Manual failover process</a:t>
            </a:r>
          </a:p>
          <a:p>
            <a:pPr lvl="1">
              <a:buClr>
                <a:schemeClr val="accent2"/>
              </a:buClr>
            </a:pPr>
            <a:r>
              <a:rPr lang="en-US" dirty="0"/>
              <a:t>Active/Passive</a:t>
            </a:r>
          </a:p>
          <a:p>
            <a:r>
              <a:rPr lang="en-US" sz="3200" dirty="0"/>
              <a:t>High Availability + Disaster </a:t>
            </a:r>
            <a:r>
              <a:rPr lang="en-US" sz="3200" dirty="0" smtClean="0"/>
              <a:t>Recovery</a:t>
            </a:r>
          </a:p>
          <a:p>
            <a:pPr lvl="1"/>
            <a:r>
              <a:rPr lang="en-US" sz="2400" dirty="0"/>
              <a:t>Designed for High Availability (HA) at the Primary Site with Disaster Recovery (DR) replication to the Secondary Site.</a:t>
            </a:r>
          </a:p>
          <a:p>
            <a:pPr lvl="1"/>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Multi-Database</a:t>
            </a:r>
            <a:endParaRPr lang="en-US" dirty="0">
              <a:solidFill>
                <a:schemeClr val="tx1">
                  <a:lumMod val="50000"/>
                </a:schemeClr>
              </a:solidFill>
            </a:endParaRPr>
          </a:p>
        </p:txBody>
      </p:sp>
      <p:sp>
        <p:nvSpPr>
          <p:cNvPr id="5" name="TextBox 4"/>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1183594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387025"/>
            <a:ext cx="6207480" cy="6855275"/>
          </a:xfrm>
        </p:spPr>
        <p:txBody>
          <a:bodyPr>
            <a:normAutofit fontScale="92500" lnSpcReduction="20000"/>
          </a:bodyPr>
          <a:lstStyle/>
          <a:p>
            <a:pPr marL="365760" indent="-457200">
              <a:buSzPct val="100000"/>
              <a:buFont typeface="Arial" panose="020B0604020202020204" pitchFamily="34" charset="0"/>
              <a:buChar char="•"/>
            </a:pPr>
            <a:r>
              <a:rPr lang="en-US" dirty="0"/>
              <a:t>Single </a:t>
            </a:r>
            <a:r>
              <a:rPr lang="en-US" dirty="0" smtClean="0"/>
              <a:t>site</a:t>
            </a:r>
          </a:p>
          <a:p>
            <a:pPr marL="365760" indent="-457200">
              <a:buSzPct val="100000"/>
              <a:buFont typeface="Arial" panose="020B0604020202020204" pitchFamily="34" charset="0"/>
              <a:buChar char="•"/>
            </a:pPr>
            <a:endParaRPr lang="en-US" dirty="0"/>
          </a:p>
          <a:p>
            <a:pPr marL="365760" indent="-457200">
              <a:buSzPct val="100000"/>
              <a:buFont typeface="Arial" panose="020B0604020202020204" pitchFamily="34" charset="0"/>
              <a:buChar char="•"/>
            </a:pPr>
            <a:r>
              <a:rPr lang="en-US" dirty="0"/>
              <a:t>Hardware </a:t>
            </a:r>
            <a:r>
              <a:rPr lang="en-US" dirty="0" smtClean="0"/>
              <a:t>redundancy if using physical servers</a:t>
            </a:r>
          </a:p>
          <a:p>
            <a:pPr marL="365760" indent="-457200">
              <a:buSzPct val="100000"/>
              <a:buFont typeface="Arial" panose="020B0604020202020204" pitchFamily="34" charset="0"/>
              <a:buChar char="•"/>
            </a:pPr>
            <a:endParaRPr lang="en-US" dirty="0"/>
          </a:p>
          <a:p>
            <a:pPr marL="365760" indent="-457200">
              <a:buSzPct val="100000"/>
              <a:buFont typeface="Arial" panose="020B0604020202020204" pitchFamily="34" charset="0"/>
              <a:buChar char="•"/>
            </a:pPr>
            <a:r>
              <a:rPr lang="en-US" dirty="0"/>
              <a:t>Automatic failover </a:t>
            </a:r>
            <a:r>
              <a:rPr lang="en-US" dirty="0" smtClean="0"/>
              <a:t>using a Heartbeat network</a:t>
            </a:r>
          </a:p>
          <a:p>
            <a:pPr marL="365760" indent="-457200">
              <a:buSzPct val="100000"/>
              <a:buFont typeface="Arial" panose="020B0604020202020204" pitchFamily="34" charset="0"/>
              <a:buChar char="•"/>
            </a:pPr>
            <a:endParaRPr lang="en-US" dirty="0"/>
          </a:p>
          <a:p>
            <a:pPr marL="365760" indent="-457200">
              <a:buSzPct val="100000"/>
              <a:buFont typeface="Arial" panose="020B0604020202020204" pitchFamily="34" charset="0"/>
              <a:buChar char="•"/>
            </a:pPr>
            <a:r>
              <a:rPr lang="en-US" dirty="0" smtClean="0"/>
              <a:t>Active/Passive – only one of the Database servers is active at a time</a:t>
            </a:r>
            <a:endParaRPr lang="en-US"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Distributed - High Availability</a:t>
            </a:r>
            <a:endParaRPr lang="en-US" dirty="0">
              <a:solidFill>
                <a:schemeClr val="tx1">
                  <a:lumMod val="50000"/>
                </a:schemeClr>
              </a:solidFill>
            </a:endParaRPr>
          </a:p>
        </p:txBody>
      </p:sp>
      <p:sp>
        <p:nvSpPr>
          <p:cNvPr id="13" name="TextBox 12"/>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188" y="1470810"/>
            <a:ext cx="8301487" cy="7450053"/>
          </a:xfrm>
          <a:prstGeom prst="rect">
            <a:avLst/>
          </a:prstGeom>
        </p:spPr>
      </p:pic>
    </p:spTree>
    <p:extLst>
      <p:ext uri="{BB962C8B-B14F-4D97-AF65-F5344CB8AC3E}">
        <p14:creationId xmlns:p14="http://schemas.microsoft.com/office/powerpoint/2010/main" val="445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184" y="1520267"/>
            <a:ext cx="8583168" cy="7482763"/>
          </a:xfrm>
          <a:prstGeom prst="rect">
            <a:avLst/>
          </a:prstGeom>
        </p:spPr>
      </p:pic>
      <p:sp>
        <p:nvSpPr>
          <p:cNvPr id="8" name="Content Placeholder 7"/>
          <p:cNvSpPr>
            <a:spLocks noGrp="1"/>
          </p:cNvSpPr>
          <p:nvPr>
            <p:ph idx="1"/>
          </p:nvPr>
        </p:nvSpPr>
        <p:spPr>
          <a:xfrm>
            <a:off x="475969" y="1387025"/>
            <a:ext cx="5705375" cy="5978975"/>
          </a:xfrm>
        </p:spPr>
        <p:txBody>
          <a:bodyPr>
            <a:normAutofit fontScale="92500" lnSpcReduction="10000"/>
          </a:bodyPr>
          <a:lstStyle/>
          <a:p>
            <a:pPr marL="365760" indent="-457200">
              <a:buSzPct val="100000"/>
              <a:buFont typeface="Arial" panose="020B0604020202020204" pitchFamily="34" charset="0"/>
              <a:buChar char="•"/>
            </a:pPr>
            <a:r>
              <a:rPr lang="en-US" dirty="0"/>
              <a:t>Single </a:t>
            </a:r>
            <a:r>
              <a:rPr lang="en-US" dirty="0" smtClean="0"/>
              <a:t>site or Multi-site</a:t>
            </a:r>
          </a:p>
          <a:p>
            <a:pPr marL="365760" indent="-457200">
              <a:buSzPct val="100000"/>
              <a:buFont typeface="Arial" panose="020B0604020202020204" pitchFamily="34" charset="0"/>
              <a:buChar char="•"/>
            </a:pPr>
            <a:endParaRPr lang="en-US" dirty="0"/>
          </a:p>
          <a:p>
            <a:pPr marL="365760" indent="-457200">
              <a:buSzPct val="100000"/>
              <a:buFont typeface="Arial" panose="020B0604020202020204" pitchFamily="34" charset="0"/>
              <a:buChar char="•"/>
            </a:pPr>
            <a:r>
              <a:rPr lang="en-US" dirty="0" smtClean="0"/>
              <a:t>Real </a:t>
            </a:r>
            <a:r>
              <a:rPr lang="en-US" dirty="0"/>
              <a:t>time </a:t>
            </a:r>
            <a:r>
              <a:rPr lang="en-US" dirty="0" smtClean="0"/>
              <a:t>replication</a:t>
            </a:r>
          </a:p>
          <a:p>
            <a:pPr marL="365760" indent="-457200">
              <a:buSzPct val="100000"/>
              <a:buFont typeface="Arial" panose="020B0604020202020204" pitchFamily="34" charset="0"/>
              <a:buChar char="•"/>
            </a:pPr>
            <a:endParaRPr lang="en-US" dirty="0" smtClean="0"/>
          </a:p>
          <a:p>
            <a:pPr marL="365760" indent="-457200">
              <a:buSzPct val="100000"/>
              <a:buFont typeface="Arial" panose="020B0604020202020204" pitchFamily="34" charset="0"/>
              <a:buChar char="•"/>
            </a:pPr>
            <a:r>
              <a:rPr lang="en-US" dirty="0" smtClean="0"/>
              <a:t>Identically sized file systems</a:t>
            </a:r>
          </a:p>
          <a:p>
            <a:pPr marL="365760" indent="-457200">
              <a:buSzPct val="100000"/>
              <a:buFont typeface="Arial" panose="020B0604020202020204" pitchFamily="34" charset="0"/>
              <a:buChar char="•"/>
            </a:pPr>
            <a:endParaRPr lang="en-US" dirty="0"/>
          </a:p>
          <a:p>
            <a:pPr marL="365760" indent="-457200">
              <a:buSzPct val="100000"/>
              <a:buFont typeface="Arial" panose="020B0604020202020204" pitchFamily="34" charset="0"/>
              <a:buChar char="•"/>
            </a:pPr>
            <a:r>
              <a:rPr lang="en-US" dirty="0"/>
              <a:t>Manual </a:t>
            </a:r>
            <a:r>
              <a:rPr lang="en-US" dirty="0" smtClean="0"/>
              <a:t>failover process</a:t>
            </a:r>
            <a:endParaRPr lang="en-US"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Distributed - Disaster Recovery</a:t>
            </a:r>
            <a:endParaRPr lang="en-US" dirty="0">
              <a:solidFill>
                <a:schemeClr val="tx1">
                  <a:lumMod val="50000"/>
                </a:schemeClr>
              </a:solidFill>
            </a:endParaRPr>
          </a:p>
        </p:txBody>
      </p:sp>
      <p:sp>
        <p:nvSpPr>
          <p:cNvPr id="11" name="TextBox 10"/>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166314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488012"/>
            <a:ext cx="5278654" cy="4334029"/>
          </a:xfrm>
        </p:spPr>
        <p:txBody>
          <a:bodyPr>
            <a:normAutofit/>
          </a:bodyPr>
          <a:lstStyle/>
          <a:p>
            <a:pPr marL="0" indent="0">
              <a:buNone/>
            </a:pPr>
            <a:r>
              <a:rPr lang="en-US" sz="3600" dirty="0" smtClean="0"/>
              <a:t>Designed for High Availability (HA) at the Primary Site with Disaster Recovery (DR) replication to the Secondary Site.</a:t>
            </a:r>
            <a:endParaRPr lang="en-US" sz="3600" dirty="0"/>
          </a:p>
        </p:txBody>
      </p:sp>
      <p:sp>
        <p:nvSpPr>
          <p:cNvPr id="2" name="Title 1"/>
          <p:cNvSpPr>
            <a:spLocks noGrp="1"/>
          </p:cNvSpPr>
          <p:nvPr>
            <p:ph type="title"/>
          </p:nvPr>
        </p:nvSpPr>
        <p:spPr/>
        <p:txBody>
          <a:bodyPr>
            <a:normAutofit/>
          </a:bodyPr>
          <a:lstStyle/>
          <a:p>
            <a:r>
              <a:rPr lang="en-US" sz="3800" dirty="0">
                <a:solidFill>
                  <a:schemeClr val="tx1">
                    <a:lumMod val="50000"/>
                  </a:schemeClr>
                </a:solidFill>
              </a:rPr>
              <a:t>Distributed - High Availability + Disaster Recovery (HA + DR)</a:t>
            </a:r>
          </a:p>
        </p:txBody>
      </p:sp>
      <p:sp>
        <p:nvSpPr>
          <p:cNvPr id="13" name="TextBox 12"/>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512" y="1491192"/>
            <a:ext cx="9147050" cy="7564111"/>
          </a:xfrm>
          <a:prstGeom prst="rect">
            <a:avLst/>
          </a:prstGeom>
        </p:spPr>
      </p:pic>
    </p:spTree>
    <p:extLst>
      <p:ext uri="{BB962C8B-B14F-4D97-AF65-F5344CB8AC3E}">
        <p14:creationId xmlns:p14="http://schemas.microsoft.com/office/powerpoint/2010/main" val="294068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387025"/>
            <a:ext cx="8866814" cy="7749249"/>
          </a:xfrm>
        </p:spPr>
        <p:txBody>
          <a:bodyPr>
            <a:normAutofit fontScale="85000" lnSpcReduction="10000"/>
          </a:bodyPr>
          <a:lstStyle/>
          <a:p>
            <a:pPr marL="0" indent="0">
              <a:buNone/>
            </a:pPr>
            <a:r>
              <a:rPr lang="en-US" b="1" dirty="0" smtClean="0"/>
              <a:t>Native Collectors: </a:t>
            </a:r>
            <a:r>
              <a:rPr lang="en-US" dirty="0" smtClean="0"/>
              <a:t>Only </a:t>
            </a:r>
            <a:r>
              <a:rPr lang="en-US" dirty="0"/>
              <a:t>support connectivity initiated by the central</a:t>
            </a:r>
          </a:p>
          <a:p>
            <a:pPr marL="0" indent="0">
              <a:buNone/>
            </a:pPr>
            <a:r>
              <a:rPr lang="en-US" dirty="0"/>
              <a:t>database to remote collectors, whether for the purpose of pushing configuration to </a:t>
            </a:r>
            <a:r>
              <a:rPr lang="en-US" dirty="0" smtClean="0"/>
              <a:t>the collectors </a:t>
            </a:r>
            <a:r>
              <a:rPr lang="en-US" dirty="0"/>
              <a:t>or pulling data back from them.</a:t>
            </a:r>
          </a:p>
          <a:p>
            <a:endParaRPr lang="en-US" dirty="0" smtClean="0"/>
          </a:p>
          <a:p>
            <a:pPr marL="0" indent="0">
              <a:buNone/>
            </a:pPr>
            <a:endParaRPr lang="en-US" dirty="0" smtClean="0"/>
          </a:p>
          <a:p>
            <a:pPr marL="0" indent="0">
              <a:buNone/>
            </a:pPr>
            <a:r>
              <a:rPr lang="en-US" b="1" dirty="0" smtClean="0"/>
              <a:t>Phone Home Collectors: </a:t>
            </a:r>
            <a:r>
              <a:rPr lang="en-US" dirty="0" smtClean="0"/>
              <a:t>Initiates from the collector to the database over </a:t>
            </a:r>
            <a:r>
              <a:rPr lang="en-US" dirty="0"/>
              <a:t>SSH connection </a:t>
            </a:r>
            <a:r>
              <a:rPr lang="en-US" dirty="0" smtClean="0"/>
              <a:t>port 22.</a:t>
            </a:r>
          </a:p>
          <a:p>
            <a:pPr lvl="1"/>
            <a:r>
              <a:rPr lang="en-US" dirty="0"/>
              <a:t>Reduce deployment time and effort by eliminating the need for firewall changes at the remote site, while seeing no increase in risk to central database or to other customers.</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Data Collector Communication</a:t>
            </a:r>
            <a:endParaRPr lang="en-US" dirty="0">
              <a:solidFill>
                <a:schemeClr val="tx1">
                  <a:lumMod val="50000"/>
                </a:schemeClr>
              </a:solidFill>
            </a:endParaRPr>
          </a:p>
        </p:txBody>
      </p:sp>
      <p:sp>
        <p:nvSpPr>
          <p:cNvPr id="4" name="AutoShape 2" descr="PhoneHomeCollecto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honeHomeCollector.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886" y="2510795"/>
            <a:ext cx="6529914" cy="5501708"/>
          </a:xfrm>
          <a:prstGeom prst="rect">
            <a:avLst/>
          </a:prstGeom>
        </p:spPr>
      </p:pic>
    </p:spTree>
    <p:extLst>
      <p:ext uri="{BB962C8B-B14F-4D97-AF65-F5344CB8AC3E}">
        <p14:creationId xmlns:p14="http://schemas.microsoft.com/office/powerpoint/2010/main" val="4191887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4"/>
            <a:ext cx="14291592" cy="2193959"/>
          </a:xfrm>
        </p:spPr>
        <p:txBody>
          <a:bodyPr>
            <a:normAutofit fontScale="55000" lnSpcReduction="20000"/>
          </a:bodyPr>
          <a:lstStyle/>
          <a:p>
            <a:pPr marL="0" indent="0">
              <a:buNone/>
            </a:pPr>
            <a:r>
              <a:rPr lang="en-US" sz="6400" dirty="0"/>
              <a:t>Depending on your architecture, there are specific ports that must be open for communication. RSA 2048 encryption is used for communication between the database and collectors (data collectors &amp; message collectors</a:t>
            </a:r>
            <a:r>
              <a:rPr lang="en-US" sz="6400" dirty="0" smtClean="0"/>
              <a:t>)</a:t>
            </a:r>
            <a:endParaRPr lang="en-US" sz="6400" dirty="0"/>
          </a:p>
        </p:txBody>
      </p:sp>
      <p:sp>
        <p:nvSpPr>
          <p:cNvPr id="2" name="Title 1"/>
          <p:cNvSpPr>
            <a:spLocks noGrp="1"/>
          </p:cNvSpPr>
          <p:nvPr>
            <p:ph type="title"/>
          </p:nvPr>
        </p:nvSpPr>
        <p:spPr/>
        <p:txBody>
          <a:bodyPr/>
          <a:lstStyle/>
          <a:p>
            <a:r>
              <a:rPr lang="en-US" dirty="0" smtClean="0">
                <a:solidFill>
                  <a:schemeClr val="tx1">
                    <a:lumMod val="50000"/>
                  </a:schemeClr>
                </a:solidFill>
              </a:rPr>
              <a:t>Communication Ports</a:t>
            </a:r>
            <a:endParaRPr lang="en-US" dirty="0">
              <a:solidFill>
                <a:schemeClr val="tx1">
                  <a:lumMod val="50000"/>
                </a:schemeClr>
              </a:solidFill>
            </a:endParaRPr>
          </a:p>
        </p:txBody>
      </p:sp>
      <p:sp>
        <p:nvSpPr>
          <p:cNvPr id="5" name="TextBox 4"/>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graphicFrame>
        <p:nvGraphicFramePr>
          <p:cNvPr id="7" name="Table 6"/>
          <p:cNvGraphicFramePr>
            <a:graphicFrameLocks noGrp="1"/>
          </p:cNvGraphicFramePr>
          <p:nvPr>
            <p:extLst/>
          </p:nvPr>
        </p:nvGraphicFramePr>
        <p:xfrm>
          <a:off x="1378148" y="3637876"/>
          <a:ext cx="12789036" cy="5621188"/>
        </p:xfrm>
        <a:graphic>
          <a:graphicData uri="http://schemas.openxmlformats.org/drawingml/2006/table">
            <a:tbl>
              <a:tblPr firstRow="1" bandRow="1">
                <a:tableStyleId>{5C22544A-7EE6-4342-B048-85BDC9FD1C3A}</a:tableStyleId>
              </a:tblPr>
              <a:tblGrid>
                <a:gridCol w="4263012"/>
                <a:gridCol w="4263012"/>
                <a:gridCol w="4263012"/>
              </a:tblGrid>
              <a:tr h="568369">
                <a:tc>
                  <a:txBody>
                    <a:bodyPr/>
                    <a:lstStyle/>
                    <a:p>
                      <a:pPr algn="ctr"/>
                      <a:r>
                        <a:rPr lang="en-US" sz="2100" dirty="0" smtClean="0"/>
                        <a:t>Source </a:t>
                      </a:r>
                      <a:endParaRPr lang="en-US" sz="2100" dirty="0"/>
                    </a:p>
                  </a:txBody>
                  <a:tcPr marL="155448" marR="155448" marT="67056" marB="67056"/>
                </a:tc>
                <a:tc>
                  <a:txBody>
                    <a:bodyPr/>
                    <a:lstStyle/>
                    <a:p>
                      <a:pPr algn="ctr"/>
                      <a:r>
                        <a:rPr lang="en-US" sz="2100" dirty="0" smtClean="0"/>
                        <a:t>Destination </a:t>
                      </a:r>
                      <a:endParaRPr lang="en-US" sz="2100" dirty="0"/>
                    </a:p>
                  </a:txBody>
                  <a:tcPr marL="155448" marR="155448" marT="67056" marB="67056"/>
                </a:tc>
                <a:tc>
                  <a:txBody>
                    <a:bodyPr/>
                    <a:lstStyle/>
                    <a:p>
                      <a:pPr algn="ctr"/>
                      <a:r>
                        <a:rPr lang="en-US" sz="2100" dirty="0" smtClean="0"/>
                        <a:t>Port</a:t>
                      </a:r>
                    </a:p>
                  </a:txBody>
                  <a:tcPr marL="155448" marR="155448" marT="67056" marB="67056"/>
                </a:tc>
              </a:tr>
              <a:tr h="568369">
                <a:tc>
                  <a:txBody>
                    <a:bodyPr/>
                    <a:lstStyle/>
                    <a:p>
                      <a:r>
                        <a:rPr lang="en-US" sz="2100" dirty="0" smtClean="0">
                          <a:solidFill>
                            <a:schemeClr val="accent6"/>
                          </a:solidFill>
                        </a:rPr>
                        <a:t>Database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Data Collector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7707</a:t>
                      </a:r>
                    </a:p>
                  </a:txBody>
                  <a:tcPr marL="155448" marR="155448" marT="67056" marB="67056"/>
                </a:tc>
              </a:tr>
              <a:tr h="568369">
                <a:tc>
                  <a:txBody>
                    <a:bodyPr/>
                    <a:lstStyle/>
                    <a:p>
                      <a:r>
                        <a:rPr lang="en-US" sz="2100" dirty="0" smtClean="0">
                          <a:solidFill>
                            <a:schemeClr val="accent6"/>
                          </a:solidFill>
                        </a:rPr>
                        <a:t>Database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Message Collector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7707</a:t>
                      </a:r>
                    </a:p>
                  </a:txBody>
                  <a:tcPr marL="155448" marR="155448" marT="67056" marB="67056"/>
                </a:tc>
              </a:tr>
              <a:tr h="568369">
                <a:tc>
                  <a:txBody>
                    <a:bodyPr/>
                    <a:lstStyle/>
                    <a:p>
                      <a:r>
                        <a:rPr lang="en-US" sz="2100" dirty="0" smtClean="0">
                          <a:solidFill>
                            <a:schemeClr val="accent6"/>
                          </a:solidFill>
                        </a:rPr>
                        <a:t>Administration</a:t>
                      </a:r>
                      <a:r>
                        <a:rPr lang="en-US" sz="2100" baseline="0" dirty="0" smtClean="0">
                          <a:solidFill>
                            <a:schemeClr val="accent6"/>
                          </a:solidFill>
                        </a:rPr>
                        <a:t> </a:t>
                      </a:r>
                      <a:r>
                        <a:rPr lang="en-US" sz="2100" dirty="0" smtClean="0">
                          <a:solidFill>
                            <a:schemeClr val="accent6"/>
                          </a:solidFill>
                        </a:rPr>
                        <a:t>Portal</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Database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7706</a:t>
                      </a:r>
                    </a:p>
                  </a:txBody>
                  <a:tcPr marL="155448" marR="155448" marT="67056" marB="67056"/>
                </a:tc>
              </a:tr>
              <a:tr h="568369">
                <a:tc>
                  <a:txBody>
                    <a:bodyPr/>
                    <a:lstStyle/>
                    <a:p>
                      <a:r>
                        <a:rPr lang="en-US" sz="2100" dirty="0" smtClean="0">
                          <a:solidFill>
                            <a:schemeClr val="accent6"/>
                          </a:solidFill>
                        </a:rPr>
                        <a:t>Integration Server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Database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7706</a:t>
                      </a:r>
                    </a:p>
                  </a:txBody>
                  <a:tcPr marL="155448" marR="155448" marT="67056" marB="67056"/>
                </a:tc>
              </a:tr>
              <a:tr h="568369">
                <a:tc>
                  <a:txBody>
                    <a:bodyPr/>
                    <a:lstStyle/>
                    <a:p>
                      <a:r>
                        <a:rPr lang="en-US" sz="2100" dirty="0" smtClean="0">
                          <a:solidFill>
                            <a:schemeClr val="accent6"/>
                          </a:solidFill>
                        </a:rPr>
                        <a:t>User Access</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API</a:t>
                      </a:r>
                      <a:r>
                        <a:rPr lang="en-US" sz="2100" baseline="0" dirty="0" smtClean="0">
                          <a:solidFill>
                            <a:schemeClr val="accent6"/>
                          </a:solidFill>
                        </a:rPr>
                        <a:t> Web Service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443</a:t>
                      </a:r>
                    </a:p>
                  </a:txBody>
                  <a:tcPr marL="155448" marR="155448" marT="67056" marB="67056"/>
                </a:tc>
              </a:tr>
              <a:tr h="568369">
                <a:tc>
                  <a:txBody>
                    <a:bodyPr/>
                    <a:lstStyle/>
                    <a:p>
                      <a:r>
                        <a:rPr lang="en-US" sz="2100" dirty="0" smtClean="0">
                          <a:solidFill>
                            <a:schemeClr val="accent6"/>
                          </a:solidFill>
                        </a:rPr>
                        <a:t>User Access</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Administration Portal</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80 or TCP 443</a:t>
                      </a:r>
                    </a:p>
                  </a:txBody>
                  <a:tcPr marL="155448" marR="155448" marT="67056" marB="67056"/>
                </a:tc>
              </a:tr>
              <a:tr h="568369">
                <a:tc>
                  <a:txBody>
                    <a:bodyPr/>
                    <a:lstStyle/>
                    <a:p>
                      <a:r>
                        <a:rPr lang="en-US" sz="2100" dirty="0" smtClean="0">
                          <a:solidFill>
                            <a:schemeClr val="accent6"/>
                          </a:solidFill>
                        </a:rPr>
                        <a:t>Data Collector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SNMP Managed Device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ICMP and UDP 161</a:t>
                      </a:r>
                    </a:p>
                  </a:txBody>
                  <a:tcPr marL="155448" marR="155448" marT="67056" marB="67056"/>
                </a:tc>
              </a:tr>
              <a:tr h="537118">
                <a:tc>
                  <a:txBody>
                    <a:bodyPr/>
                    <a:lstStyle/>
                    <a:p>
                      <a:r>
                        <a:rPr lang="en-US" sz="2100" dirty="0" smtClean="0">
                          <a:solidFill>
                            <a:schemeClr val="accent6"/>
                          </a:solidFill>
                        </a:rPr>
                        <a:t>Managed Device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Data/Message</a:t>
                      </a:r>
                      <a:r>
                        <a:rPr lang="en-US" sz="2100" baseline="0" dirty="0" smtClean="0">
                          <a:solidFill>
                            <a:schemeClr val="accent6"/>
                          </a:solidFill>
                        </a:rPr>
                        <a:t> Collector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UDP 162 (Traps), UDP 514 (Syslog)</a:t>
                      </a:r>
                    </a:p>
                  </a:txBody>
                  <a:tcPr marL="155448" marR="155448" marT="67056" marB="67056"/>
                </a:tc>
              </a:tr>
              <a:tr h="537118">
                <a:tc>
                  <a:txBody>
                    <a:bodyPr/>
                    <a:lstStyle/>
                    <a:p>
                      <a:r>
                        <a:rPr lang="en-US" sz="2100" dirty="0" smtClean="0">
                          <a:solidFill>
                            <a:schemeClr val="accent6"/>
                          </a:solidFill>
                        </a:rPr>
                        <a:t>Data Collector</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Database</a:t>
                      </a:r>
                      <a:endParaRPr lang="en-US" sz="2100" dirty="0">
                        <a:solidFill>
                          <a:schemeClr val="accent6"/>
                        </a:solidFill>
                      </a:endParaRPr>
                    </a:p>
                  </a:txBody>
                  <a:tcPr marL="155448" marR="155448" marT="67056" marB="67056"/>
                </a:tc>
                <a:tc>
                  <a:txBody>
                    <a:bodyPr/>
                    <a:lstStyle/>
                    <a:p>
                      <a:r>
                        <a:rPr lang="en-US" sz="2100" dirty="0" smtClean="0">
                          <a:solidFill>
                            <a:schemeClr val="accent6"/>
                          </a:solidFill>
                        </a:rPr>
                        <a:t>TCP 22 (SSH, Phone Home Collector)</a:t>
                      </a:r>
                    </a:p>
                  </a:txBody>
                  <a:tcPr marL="155448" marR="155448" marT="67056" marB="67056"/>
                </a:tc>
              </a:tr>
            </a:tbl>
          </a:graphicData>
        </a:graphic>
      </p:graphicFrame>
    </p:spTree>
    <p:extLst>
      <p:ext uri="{BB962C8B-B14F-4D97-AF65-F5344CB8AC3E}">
        <p14:creationId xmlns:p14="http://schemas.microsoft.com/office/powerpoint/2010/main" val="376101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1" y="1367009"/>
            <a:ext cx="14906423" cy="7749249"/>
          </a:xfrm>
        </p:spPr>
        <p:txBody>
          <a:bodyPr>
            <a:normAutofit/>
          </a:bodyPr>
          <a:lstStyle/>
          <a:p>
            <a:pPr marL="0" indent="0">
              <a:buNone/>
            </a:pPr>
            <a:r>
              <a:rPr lang="en-US" sz="2800" b="1" dirty="0" smtClean="0">
                <a:solidFill>
                  <a:schemeClr val="tx1">
                    <a:lumMod val="50000"/>
                  </a:schemeClr>
                </a:solidFill>
              </a:rPr>
              <a:t>Goal:</a:t>
            </a:r>
          </a:p>
          <a:p>
            <a:r>
              <a:rPr lang="en-US" altLang="en-US" sz="2800" dirty="0">
                <a:solidFill>
                  <a:schemeClr val="tx1">
                    <a:lumMod val="50000"/>
                  </a:schemeClr>
                </a:solidFill>
                <a:ea typeface="ＭＳ Ｐゴシック" panose="020B0600070205080204" pitchFamily="34" charset="-128"/>
              </a:rPr>
              <a:t>Provide an environment where students develop </a:t>
            </a:r>
            <a:r>
              <a:rPr lang="en-US" altLang="en-US" sz="2800" dirty="0" smtClean="0">
                <a:solidFill>
                  <a:schemeClr val="tx1">
                    <a:lumMod val="50000"/>
                  </a:schemeClr>
                </a:solidFill>
                <a:ea typeface="ＭＳ Ｐゴシック" panose="020B0600070205080204" pitchFamily="34" charset="-128"/>
              </a:rPr>
              <a:t>advanced skills </a:t>
            </a:r>
            <a:r>
              <a:rPr lang="en-US" altLang="en-US" sz="2800" dirty="0">
                <a:solidFill>
                  <a:schemeClr val="tx1">
                    <a:lumMod val="50000"/>
                  </a:schemeClr>
                </a:solidFill>
                <a:ea typeface="ＭＳ Ｐゴシック" panose="020B0600070205080204" pitchFamily="34" charset="-128"/>
              </a:rPr>
              <a:t>necessary </a:t>
            </a:r>
            <a:r>
              <a:rPr lang="en-US" sz="2800" dirty="0" smtClean="0">
                <a:solidFill>
                  <a:schemeClr val="tx1">
                    <a:lumMod val="50000"/>
                  </a:schemeClr>
                </a:solidFill>
              </a:rPr>
              <a:t>to use, customize, administer, and troubleshoot the EM7 product. </a:t>
            </a:r>
          </a:p>
          <a:p>
            <a:pPr marL="0" indent="0">
              <a:buNone/>
            </a:pPr>
            <a:endParaRPr lang="en-US" sz="2800" dirty="0" smtClean="0">
              <a:solidFill>
                <a:schemeClr val="tx1">
                  <a:lumMod val="50000"/>
                </a:schemeClr>
              </a:solidFill>
            </a:endParaRPr>
          </a:p>
          <a:p>
            <a:pPr marL="0" indent="0">
              <a:buNone/>
            </a:pPr>
            <a:r>
              <a:rPr lang="en-US" sz="2800" b="1" dirty="0" smtClean="0">
                <a:solidFill>
                  <a:schemeClr val="tx1">
                    <a:lumMod val="50000"/>
                  </a:schemeClr>
                </a:solidFill>
              </a:rPr>
              <a:t>Means:</a:t>
            </a:r>
          </a:p>
          <a:p>
            <a:r>
              <a:rPr lang="en-US" sz="2800" dirty="0" smtClean="0">
                <a:solidFill>
                  <a:schemeClr val="tx1">
                    <a:lumMod val="50000"/>
                  </a:schemeClr>
                </a:solidFill>
              </a:rPr>
              <a:t>Hands-on lab exercises for the ScienceLogic Platform</a:t>
            </a:r>
          </a:p>
          <a:p>
            <a:r>
              <a:rPr lang="en-US" altLang="en-US" sz="2800" dirty="0">
                <a:ea typeface="ＭＳ Ｐゴシック" panose="020B0600070205080204" pitchFamily="34" charset="-128"/>
              </a:rPr>
              <a:t>Labs build on the results of previous labs </a:t>
            </a:r>
            <a:endParaRPr lang="en-US" sz="2800" dirty="0" smtClean="0">
              <a:solidFill>
                <a:schemeClr val="tx1">
                  <a:lumMod val="50000"/>
                </a:schemeClr>
              </a:solidFill>
            </a:endParaRPr>
          </a:p>
          <a:p>
            <a:r>
              <a:rPr lang="en-US" sz="2800" dirty="0" smtClean="0">
                <a:solidFill>
                  <a:schemeClr val="tx1">
                    <a:lumMod val="50000"/>
                  </a:schemeClr>
                </a:solidFill>
              </a:rPr>
              <a:t>Resource material for each feature provided at the end of the module covered</a:t>
            </a:r>
          </a:p>
          <a:p>
            <a:pPr marL="0" indent="0">
              <a:buNone/>
            </a:pPr>
            <a:endParaRPr lang="en-US" sz="2800" dirty="0" smtClean="0"/>
          </a:p>
          <a:p>
            <a:pPr marL="0" indent="0">
              <a:buNone/>
            </a:pPr>
            <a:endParaRPr lang="en-US" sz="2800" dirty="0"/>
          </a:p>
          <a:p>
            <a:pPr marL="0" indent="0">
              <a:buNone/>
            </a:pPr>
            <a:r>
              <a:rPr lang="en-US" sz="2800" dirty="0" smtClean="0"/>
              <a:t>	Hands-on </a:t>
            </a:r>
            <a:r>
              <a:rPr lang="en-US" sz="2800" dirty="0"/>
              <a:t>Lab Icon references where the student is required to perform action(s)</a:t>
            </a:r>
          </a:p>
          <a:p>
            <a:pPr marL="0" indent="0">
              <a:buNone/>
            </a:pPr>
            <a:endParaRPr lang="en-US" sz="2800" dirty="0" smtClean="0">
              <a:solidFill>
                <a:schemeClr val="tx1">
                  <a:lumMod val="50000"/>
                </a:schemeClr>
              </a:solidFill>
            </a:endParaRPr>
          </a:p>
        </p:txBody>
      </p:sp>
      <p:sp>
        <p:nvSpPr>
          <p:cNvPr id="3" name="Title 2"/>
          <p:cNvSpPr>
            <a:spLocks noGrp="1"/>
          </p:cNvSpPr>
          <p:nvPr>
            <p:ph type="title"/>
          </p:nvPr>
        </p:nvSpPr>
        <p:spPr/>
        <p:txBody>
          <a:bodyPr/>
          <a:lstStyle/>
          <a:p>
            <a:r>
              <a:rPr lang="en-US" dirty="0" smtClean="0">
                <a:solidFill>
                  <a:schemeClr val="tx1">
                    <a:lumMod val="50000"/>
                  </a:schemeClr>
                </a:solidFill>
              </a:rPr>
              <a:t>ScienceLogic Bootcamp Course</a:t>
            </a:r>
            <a:endParaRPr lang="en-US" dirty="0">
              <a:solidFill>
                <a:schemeClr val="tx1">
                  <a:lumMod val="50000"/>
                </a:schemeClr>
              </a:solidFill>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3</a:t>
            </a:fld>
            <a:endParaRPr lang="en-US" dirty="0"/>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7554" y="6718268"/>
            <a:ext cx="895629" cy="7692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485" y="3454683"/>
            <a:ext cx="1175512" cy="1731374"/>
          </a:xfrm>
          <a:prstGeom prst="rect">
            <a:avLst/>
          </a:prstGeom>
        </p:spPr>
      </p:pic>
    </p:spTree>
    <p:extLst>
      <p:ext uri="{BB962C8B-B14F-4D97-AF65-F5344CB8AC3E}">
        <p14:creationId xmlns:p14="http://schemas.microsoft.com/office/powerpoint/2010/main" val="1531021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52811"/>
            <a:ext cx="14291592" cy="7783463"/>
          </a:xfrm>
        </p:spPr>
        <p:txBody>
          <a:bodyPr>
            <a:normAutofit fontScale="85000" lnSpcReduction="20000"/>
          </a:bodyPr>
          <a:lstStyle/>
          <a:p>
            <a:pPr marL="0" indent="0">
              <a:buSzPct val="100000"/>
              <a:buNone/>
            </a:pPr>
            <a:r>
              <a:rPr lang="en-GB" sz="3600" dirty="0">
                <a:latin typeface="Futura Bk BT" panose="020B0502020204020303" pitchFamily="34" charset="0"/>
              </a:rPr>
              <a:t>In a Distributed EM7 system, the Data Collectors and Message Collectors are grouped into </a:t>
            </a:r>
            <a:r>
              <a:rPr lang="en-US" sz="3600" dirty="0">
                <a:latin typeface="Futura Bk BT" panose="020B0502020204020303" pitchFamily="34" charset="0"/>
              </a:rPr>
              <a:t>Collector </a:t>
            </a:r>
            <a:r>
              <a:rPr lang="en-US" sz="3600" dirty="0" smtClean="0">
                <a:latin typeface="Futura Bk BT" panose="020B0502020204020303" pitchFamily="34" charset="0"/>
              </a:rPr>
              <a:t>Groups. Grouping multiple Data Collectors allows you to:</a:t>
            </a:r>
          </a:p>
          <a:p>
            <a:pPr marL="0" indent="0">
              <a:buSzPct val="100000"/>
              <a:buNone/>
            </a:pPr>
            <a:endParaRPr lang="en-US" sz="3600" dirty="0">
              <a:latin typeface="Futura Bk BT" panose="020B0502020204020303" pitchFamily="34" charset="0"/>
            </a:endParaRPr>
          </a:p>
          <a:p>
            <a:pPr marL="182880" indent="-457200">
              <a:buSzPct val="100000"/>
              <a:buFont typeface="Arial" panose="020B0604020202020204" pitchFamily="34" charset="0"/>
              <a:buChar char="•"/>
            </a:pPr>
            <a:r>
              <a:rPr lang="en-US" sz="3500" b="1" dirty="0">
                <a:latin typeface="Futura Bk BT" panose="020B0502020204020303" pitchFamily="34" charset="0"/>
                <a:cs typeface="+mn-cs"/>
              </a:rPr>
              <a:t>L</a:t>
            </a:r>
            <a:r>
              <a:rPr lang="en-US" sz="3500" b="1" dirty="0" smtClean="0">
                <a:latin typeface="Futura Bk BT" panose="020B0502020204020303" pitchFamily="34" charset="0"/>
                <a:cs typeface="+mn-cs"/>
              </a:rPr>
              <a:t>oad-balanced Collection</a:t>
            </a:r>
            <a:r>
              <a:rPr lang="en-US" sz="3500" dirty="0" smtClean="0">
                <a:latin typeface="Futura Bk BT" panose="020B0502020204020303" pitchFamily="34" charset="0"/>
                <a:cs typeface="+mn-cs"/>
              </a:rPr>
              <a:t>: collector with the lightest load handles newly discovered device.</a:t>
            </a:r>
          </a:p>
          <a:p>
            <a:pPr marL="0" indent="0">
              <a:buSzPct val="100000"/>
              <a:buNone/>
            </a:pPr>
            <a:endParaRPr lang="en-US" sz="3500" dirty="0" smtClean="0">
              <a:latin typeface="Futura Bk BT" panose="020B0502020204020303" pitchFamily="34" charset="0"/>
              <a:cs typeface="+mn-cs"/>
            </a:endParaRPr>
          </a:p>
          <a:p>
            <a:pPr marL="182880" indent="-457200">
              <a:buSzPct val="100000"/>
              <a:buFont typeface="Arial" panose="020B0604020202020204" pitchFamily="34" charset="0"/>
              <a:buChar char="•"/>
            </a:pPr>
            <a:r>
              <a:rPr lang="en-US" sz="3500" b="1" dirty="0" smtClean="0">
                <a:latin typeface="Futura Bk BT" panose="020B0502020204020303" pitchFamily="34" charset="0"/>
                <a:cs typeface="+mn-cs"/>
              </a:rPr>
              <a:t>Redundant Collection</a:t>
            </a:r>
            <a:r>
              <a:rPr lang="en-US" sz="3500" dirty="0" smtClean="0">
                <a:latin typeface="Futura Bk BT" panose="020B0502020204020303" pitchFamily="34" charset="0"/>
                <a:cs typeface="+mn-cs"/>
              </a:rPr>
              <a:t>: if a Data Collector fails, another Data Collector is available to handle collection until the problem is solved.</a:t>
            </a:r>
          </a:p>
          <a:p>
            <a:pPr marL="0" indent="0">
              <a:buSzPct val="100000"/>
              <a:buNone/>
            </a:pPr>
            <a:endParaRPr lang="en-US" sz="3500" dirty="0" smtClean="0">
              <a:latin typeface="Futura Bk BT" panose="020B0502020204020303" pitchFamily="34" charset="0"/>
              <a:cs typeface="+mn-cs"/>
            </a:endParaRPr>
          </a:p>
          <a:p>
            <a:pPr marL="0" indent="0">
              <a:buSzPct val="100000"/>
              <a:buNone/>
            </a:pPr>
            <a:r>
              <a:rPr lang="en-US" sz="3500" dirty="0" smtClean="0">
                <a:latin typeface="Futura Bk BT" panose="020B0502020204020303" pitchFamily="34" charset="0"/>
                <a:cs typeface="+mn-cs"/>
              </a:rPr>
              <a:t>Note that:</a:t>
            </a:r>
          </a:p>
          <a:p>
            <a:pPr marL="182880" indent="-457200">
              <a:buSzPct val="100000"/>
              <a:buFont typeface="Arial" panose="020B0604020202020204" pitchFamily="34" charset="0"/>
              <a:buChar char="•"/>
            </a:pPr>
            <a:r>
              <a:rPr lang="en-US" sz="3500" dirty="0" smtClean="0">
                <a:latin typeface="Futura Bk BT" panose="020B0502020204020303" pitchFamily="34" charset="0"/>
                <a:cs typeface="+mn-cs"/>
              </a:rPr>
              <a:t>All Data &amp; Message Collectors must belong to a Collector Group.</a:t>
            </a:r>
          </a:p>
          <a:p>
            <a:pPr marL="182880" indent="-457200">
              <a:buSzPct val="100000"/>
              <a:buFont typeface="Arial" panose="020B0604020202020204" pitchFamily="34" charset="0"/>
              <a:buChar char="•"/>
            </a:pPr>
            <a:r>
              <a:rPr lang="en-US" sz="3500" dirty="0" smtClean="0">
                <a:latin typeface="Futura Bk BT" panose="020B0502020204020303" pitchFamily="34" charset="0"/>
                <a:cs typeface="+mn-cs"/>
              </a:rPr>
              <a:t>Each </a:t>
            </a:r>
            <a:r>
              <a:rPr lang="en-US" sz="3500" dirty="0">
                <a:latin typeface="Futura Bk BT" panose="020B0502020204020303" pitchFamily="34" charset="0"/>
                <a:cs typeface="+mn-cs"/>
              </a:rPr>
              <a:t>monitored device is aligned with a Collector Group.</a:t>
            </a:r>
          </a:p>
          <a:p>
            <a:pPr marL="182880" indent="-457200">
              <a:buSzPct val="100000"/>
              <a:buFont typeface="Arial" panose="020B0604020202020204" pitchFamily="34" charset="0"/>
              <a:buChar char="•"/>
            </a:pPr>
            <a:r>
              <a:rPr lang="en-US" sz="3500" dirty="0" smtClean="0">
                <a:latin typeface="Futura Bk BT" panose="020B0502020204020303" pitchFamily="34" charset="0"/>
                <a:cs typeface="+mn-cs"/>
              </a:rPr>
              <a:t>Managed </a:t>
            </a:r>
            <a:r>
              <a:rPr lang="en-US" sz="3500" dirty="0">
                <a:latin typeface="Futura Bk BT" panose="020B0502020204020303" pitchFamily="34" charset="0"/>
                <a:cs typeface="+mn-cs"/>
              </a:rPr>
              <a:t>devices are balanced across the Data Collectors in a </a:t>
            </a:r>
            <a:r>
              <a:rPr lang="en-US" sz="3500" dirty="0" smtClean="0">
                <a:latin typeface="Futura Bk BT" panose="020B0502020204020303" pitchFamily="34" charset="0"/>
                <a:cs typeface="+mn-cs"/>
              </a:rPr>
              <a:t>Collector </a:t>
            </a:r>
            <a:r>
              <a:rPr lang="en-US" sz="3500" dirty="0">
                <a:latin typeface="Futura Bk BT" panose="020B0502020204020303" pitchFamily="34" charset="0"/>
                <a:cs typeface="+mn-cs"/>
              </a:rPr>
              <a:t>Group.</a:t>
            </a:r>
          </a:p>
          <a:p>
            <a:pPr marL="182880" indent="-457200">
              <a:buSzPct val="100000"/>
              <a:buFont typeface="Arial" panose="020B0604020202020204" pitchFamily="34" charset="0"/>
              <a:buChar char="•"/>
            </a:pPr>
            <a:r>
              <a:rPr lang="en-US" sz="3500" dirty="0" smtClean="0">
                <a:latin typeface="Futura Bk BT" panose="020B0502020204020303" pitchFamily="34" charset="0"/>
                <a:cs typeface="+mn-cs"/>
              </a:rPr>
              <a:t>Collector </a:t>
            </a:r>
            <a:r>
              <a:rPr lang="en-US" sz="3500" dirty="0">
                <a:latin typeface="Futura Bk BT" panose="020B0502020204020303" pitchFamily="34" charset="0"/>
                <a:cs typeface="+mn-cs"/>
              </a:rPr>
              <a:t>Groups can be configured for either: </a:t>
            </a:r>
          </a:p>
          <a:p>
            <a:pPr marL="1188720" lvl="1" indent="-457200">
              <a:buSzPct val="100000"/>
              <a:buFont typeface="Arial" panose="020B0604020202020204" pitchFamily="34" charset="0"/>
              <a:buChar char="•"/>
            </a:pPr>
            <a:r>
              <a:rPr lang="en-US" sz="2900" dirty="0" smtClean="0">
                <a:latin typeface="Futura Bk BT" panose="020B0502020204020303" pitchFamily="34" charset="0"/>
                <a:cs typeface="+mn-cs"/>
              </a:rPr>
              <a:t>Redundancy – load is redistributed to remaining collectors in the collector group</a:t>
            </a:r>
            <a:endParaRPr lang="en-US" sz="2900" dirty="0">
              <a:latin typeface="Futura Bk BT" panose="020B0502020204020303" pitchFamily="34" charset="0"/>
              <a:cs typeface="+mn-cs"/>
            </a:endParaRPr>
          </a:p>
          <a:p>
            <a:pPr marL="1188720" lvl="1" indent="-457200">
              <a:buSzPct val="100000"/>
              <a:buFont typeface="Arial" panose="020B0604020202020204" pitchFamily="34" charset="0"/>
              <a:buChar char="•"/>
            </a:pPr>
            <a:r>
              <a:rPr lang="en-US" sz="2900" dirty="0" smtClean="0">
                <a:latin typeface="Futura Bk BT" panose="020B0502020204020303" pitchFamily="34" charset="0"/>
                <a:cs typeface="+mn-cs"/>
              </a:rPr>
              <a:t>Maximum Capacity – there are no redundancy features for this setting</a:t>
            </a:r>
            <a:endParaRPr lang="en-US" sz="2900" dirty="0">
              <a:latin typeface="Futura Bk BT" panose="020B0502020204020303" pitchFamily="34" charset="0"/>
              <a:cs typeface="+mn-cs"/>
            </a:endParaRPr>
          </a:p>
          <a:p>
            <a:pPr>
              <a:buClr>
                <a:srgbClr val="C00000"/>
              </a:buClr>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Collector Groups</a:t>
            </a:r>
            <a:endParaRPr lang="en-US" dirty="0">
              <a:solidFill>
                <a:schemeClr val="tx1">
                  <a:lumMod val="50000"/>
                </a:schemeClr>
              </a:solidFill>
            </a:endParaRPr>
          </a:p>
        </p:txBody>
      </p:sp>
      <p:sp>
        <p:nvSpPr>
          <p:cNvPr id="12" name="TextBox 11"/>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Tree>
    <p:extLst>
      <p:ext uri="{BB962C8B-B14F-4D97-AF65-F5344CB8AC3E}">
        <p14:creationId xmlns:p14="http://schemas.microsoft.com/office/powerpoint/2010/main" val="248526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Data Collectors in Collector Groups</a:t>
            </a:r>
            <a:endParaRPr lang="en-US" dirty="0">
              <a:solidFill>
                <a:schemeClr val="tx1">
                  <a:lumMod val="50000"/>
                </a:schemeClr>
              </a:solidFill>
            </a:endParaRPr>
          </a:p>
        </p:txBody>
      </p:sp>
      <p:sp>
        <p:nvSpPr>
          <p:cNvPr id="11" name="TextBox 10"/>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pic>
        <p:nvPicPr>
          <p:cNvPr id="3" name="Picture 2"/>
          <p:cNvPicPr>
            <a:picLocks noChangeAspect="1"/>
          </p:cNvPicPr>
          <p:nvPr/>
        </p:nvPicPr>
        <p:blipFill>
          <a:blip r:embed="rId2"/>
          <a:stretch>
            <a:fillRect/>
          </a:stretch>
        </p:blipFill>
        <p:spPr>
          <a:xfrm>
            <a:off x="2098110" y="1213418"/>
            <a:ext cx="11348581" cy="8143930"/>
          </a:xfrm>
          <a:prstGeom prst="rect">
            <a:avLst/>
          </a:prstGeom>
        </p:spPr>
      </p:pic>
    </p:spTree>
    <p:extLst>
      <p:ext uri="{BB962C8B-B14F-4D97-AF65-F5344CB8AC3E}">
        <p14:creationId xmlns:p14="http://schemas.microsoft.com/office/powerpoint/2010/main" val="158333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62" y="1238997"/>
            <a:ext cx="12939386" cy="8031343"/>
          </a:xfrm>
          <a:prstGeom prst="rect">
            <a:avLst/>
          </a:prstGeom>
        </p:spPr>
      </p:pic>
      <p:sp>
        <p:nvSpPr>
          <p:cNvPr id="7" name="Title 6"/>
          <p:cNvSpPr>
            <a:spLocks noGrp="1"/>
          </p:cNvSpPr>
          <p:nvPr>
            <p:ph type="title"/>
          </p:nvPr>
        </p:nvSpPr>
        <p:spPr/>
        <p:txBody>
          <a:bodyPr/>
          <a:lstStyle/>
          <a:p>
            <a:r>
              <a:rPr lang="en-US" dirty="0" smtClean="0">
                <a:solidFill>
                  <a:schemeClr val="tx1">
                    <a:lumMod val="50000"/>
                  </a:schemeClr>
                </a:solidFill>
              </a:rPr>
              <a:t>EXAMPLE: 1 Collector Fails</a:t>
            </a:r>
            <a:endParaRPr lang="en-US" dirty="0">
              <a:solidFill>
                <a:schemeClr val="tx1">
                  <a:lumMod val="50000"/>
                </a:schemeClr>
              </a:solidFill>
            </a:endParaRPr>
          </a:p>
        </p:txBody>
      </p:sp>
      <p:sp>
        <p:nvSpPr>
          <p:cNvPr id="16" name="TextBox 15"/>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sp>
        <p:nvSpPr>
          <p:cNvPr id="15" name="Rounded Rectangle 14"/>
          <p:cNvSpPr/>
          <p:nvPr/>
        </p:nvSpPr>
        <p:spPr>
          <a:xfrm>
            <a:off x="262164" y="6439506"/>
            <a:ext cx="513842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Total monitoring load was 200 devices between 4 collectors. With the failure of one collector the load has been redistributed.</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114" y="2128603"/>
            <a:ext cx="506854" cy="506854"/>
          </a:xfrm>
          <a:prstGeom prst="rect">
            <a:avLst/>
          </a:prstGeom>
        </p:spPr>
      </p:pic>
    </p:spTree>
    <p:extLst>
      <p:ext uri="{BB962C8B-B14F-4D97-AF65-F5344CB8AC3E}">
        <p14:creationId xmlns:p14="http://schemas.microsoft.com/office/powerpoint/2010/main" val="2804925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1218382"/>
            <a:ext cx="14291592" cy="2467732"/>
          </a:xfrm>
        </p:spPr>
        <p:txBody>
          <a:bodyPr>
            <a:normAutofit fontScale="85000" lnSpcReduction="10000"/>
          </a:bodyPr>
          <a:lstStyle/>
          <a:p>
            <a:r>
              <a:rPr lang="en-US" sz="3200" dirty="0"/>
              <a:t>A Message Collector must belong to at least one Collector Group</a:t>
            </a:r>
          </a:p>
          <a:p>
            <a:r>
              <a:rPr lang="en-US" sz="3200" dirty="0"/>
              <a:t>A Message Collector can belong to multiple Collector Groups</a:t>
            </a:r>
          </a:p>
          <a:p>
            <a:r>
              <a:rPr lang="en-US" sz="3200" dirty="0"/>
              <a:t>Multiple Message Collectors can belong to a single Collector </a:t>
            </a:r>
            <a:r>
              <a:rPr lang="en-US" sz="3200" dirty="0" smtClean="0"/>
              <a:t>Group</a:t>
            </a:r>
          </a:p>
          <a:p>
            <a:pPr marL="0" indent="0">
              <a:buNone/>
            </a:pPr>
            <a:r>
              <a:rPr lang="en-US" sz="3200" dirty="0" smtClean="0"/>
              <a:t>Note that if you are using a Data Collector for both data collection and message collection, then it must be in a single collector Collector Group.</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Message Collector(s) in Collector Groups</a:t>
            </a:r>
            <a:endParaRPr lang="en-US" dirty="0">
              <a:solidFill>
                <a:schemeClr val="tx1">
                  <a:lumMod val="50000"/>
                </a:schemeClr>
              </a:solidFill>
            </a:endParaRPr>
          </a:p>
        </p:txBody>
      </p:sp>
      <p:sp>
        <p:nvSpPr>
          <p:cNvPr id="10" name="TextBox 9"/>
          <p:cNvSpPr txBox="1"/>
          <p:nvPr/>
        </p:nvSpPr>
        <p:spPr>
          <a:xfrm>
            <a:off x="6683449" y="9522042"/>
            <a:ext cx="1521955" cy="440120"/>
          </a:xfrm>
          <a:prstGeom prst="rect">
            <a:avLst/>
          </a:prstGeom>
          <a:noFill/>
        </p:spPr>
        <p:txBody>
          <a:bodyPr wrap="none" lIns="146304" tIns="73152" rIns="146304" bIns="73152" rtlCol="0">
            <a:spAutoFit/>
          </a:bodyPr>
          <a:lstStyle/>
          <a:p>
            <a:r>
              <a:rPr lang="en-US" sz="1900" dirty="0">
                <a:solidFill>
                  <a:schemeClr val="bg1"/>
                </a:solidFill>
              </a:rPr>
              <a:t>Architecture</a:t>
            </a:r>
          </a:p>
        </p:txBody>
      </p:sp>
      <p:grpSp>
        <p:nvGrpSpPr>
          <p:cNvPr id="4" name="Group 3"/>
          <p:cNvGrpSpPr/>
          <p:nvPr/>
        </p:nvGrpSpPr>
        <p:grpSpPr>
          <a:xfrm>
            <a:off x="314253" y="4010378"/>
            <a:ext cx="5653720" cy="5385412"/>
            <a:chOff x="399597" y="3509232"/>
            <a:chExt cx="5653720" cy="5385412"/>
          </a:xfrm>
        </p:grpSpPr>
        <p:pic>
          <p:nvPicPr>
            <p:cNvPr id="5" name="Picture 4"/>
            <p:cNvPicPr>
              <a:picLocks noChangeAspect="1"/>
            </p:cNvPicPr>
            <p:nvPr/>
          </p:nvPicPr>
          <p:blipFill>
            <a:blip r:embed="rId2"/>
            <a:stretch>
              <a:fillRect/>
            </a:stretch>
          </p:blipFill>
          <p:spPr>
            <a:xfrm>
              <a:off x="399597" y="4003566"/>
              <a:ext cx="5653720" cy="4891078"/>
            </a:xfrm>
            <a:prstGeom prst="rect">
              <a:avLst/>
            </a:prstGeom>
          </p:spPr>
        </p:pic>
        <p:sp>
          <p:nvSpPr>
            <p:cNvPr id="15" name="Content Placeholder 2"/>
            <p:cNvSpPr txBox="1">
              <a:spLocks/>
            </p:cNvSpPr>
            <p:nvPr/>
          </p:nvSpPr>
          <p:spPr>
            <a:xfrm>
              <a:off x="1126472" y="3509232"/>
              <a:ext cx="4199970" cy="483108"/>
            </a:xfrm>
            <a:prstGeom prst="rect">
              <a:avLst/>
            </a:prstGeom>
          </p:spPr>
          <p:txBody>
            <a:bodyPr vert="horz" lIns="146304" tIns="73152" rIns="146304" bIns="73152" rtlCol="0">
              <a:normAutofit fontScale="62500" lnSpcReduction="20000"/>
            </a:bodyPr>
            <a:lstStyle>
              <a:lvl1pPr marL="731520" indent="-73152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rgbClr val="53B948"/>
                </a:buClr>
                <a:buFont typeface="Arial"/>
                <a:buChar char="•"/>
                <a:defRPr sz="3200" b="0" i="0" kern="1200" baseline="0">
                  <a:solidFill>
                    <a:schemeClr val="tx1">
                      <a:lumMod val="50000"/>
                    </a:schemeClr>
                  </a:solidFill>
                  <a:latin typeface="Futura Lt BT" pitchFamily="34" charset="0"/>
                  <a:ea typeface="+mn-ea"/>
                  <a:cs typeface="Futura Lt BT" pitchFamily="34" charset="0"/>
                </a:defRPr>
              </a:lvl2pPr>
              <a:lvl3pPr marL="1920240" indent="-457200" algn="l" defTabSz="731520" rtl="0" eaLnBrk="1" latinLnBrk="0" hangingPunct="1">
                <a:lnSpc>
                  <a:spcPct val="110000"/>
                </a:lnSpc>
                <a:spcBef>
                  <a:spcPct val="20000"/>
                </a:spcBef>
                <a:buClr>
                  <a:schemeClr val="accent4"/>
                </a:buClr>
                <a:buFont typeface="Arial"/>
                <a:buChar char="•"/>
                <a:defRPr sz="2900" b="0" i="0" kern="1200" baseline="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lgn="ctr">
                <a:buNone/>
              </a:pPr>
              <a:r>
                <a:rPr lang="en-US" sz="3200" dirty="0" smtClean="0"/>
                <a:t>Single Message Collector in CUG</a:t>
              </a:r>
              <a:endParaRPr lang="en-US" sz="3200" dirty="0"/>
            </a:p>
          </p:txBody>
        </p:sp>
      </p:grpSp>
      <p:grpSp>
        <p:nvGrpSpPr>
          <p:cNvPr id="8" name="Group 7"/>
          <p:cNvGrpSpPr/>
          <p:nvPr/>
        </p:nvGrpSpPr>
        <p:grpSpPr>
          <a:xfrm>
            <a:off x="6332431" y="3697340"/>
            <a:ext cx="4272160" cy="3458860"/>
            <a:chOff x="6545663" y="3967699"/>
            <a:chExt cx="4272160" cy="3458860"/>
          </a:xfrm>
        </p:grpSpPr>
        <p:pic>
          <p:nvPicPr>
            <p:cNvPr id="6" name="Picture 5"/>
            <p:cNvPicPr>
              <a:picLocks noChangeAspect="1"/>
            </p:cNvPicPr>
            <p:nvPr/>
          </p:nvPicPr>
          <p:blipFill>
            <a:blip r:embed="rId3"/>
            <a:stretch>
              <a:fillRect/>
            </a:stretch>
          </p:blipFill>
          <p:spPr>
            <a:xfrm>
              <a:off x="6545663" y="3967699"/>
              <a:ext cx="4272160" cy="2996772"/>
            </a:xfrm>
            <a:prstGeom prst="rect">
              <a:avLst/>
            </a:prstGeom>
          </p:spPr>
        </p:pic>
        <p:sp>
          <p:nvSpPr>
            <p:cNvPr id="16" name="Content Placeholder 2"/>
            <p:cNvSpPr txBox="1">
              <a:spLocks/>
            </p:cNvSpPr>
            <p:nvPr/>
          </p:nvSpPr>
          <p:spPr>
            <a:xfrm>
              <a:off x="6581758" y="6943451"/>
              <a:ext cx="4199970" cy="483108"/>
            </a:xfrm>
            <a:prstGeom prst="rect">
              <a:avLst/>
            </a:prstGeom>
          </p:spPr>
          <p:txBody>
            <a:bodyPr vert="horz" lIns="146304" tIns="73152" rIns="146304" bIns="73152" rtlCol="0">
              <a:normAutofit fontScale="55000" lnSpcReduction="20000"/>
            </a:bodyPr>
            <a:lstStyle>
              <a:lvl1pPr marL="731520" indent="-73152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rgbClr val="53B948"/>
                </a:buClr>
                <a:buFont typeface="Arial"/>
                <a:buChar char="•"/>
                <a:defRPr sz="3200" b="0" i="0" kern="1200" baseline="0">
                  <a:solidFill>
                    <a:schemeClr val="tx1">
                      <a:lumMod val="50000"/>
                    </a:schemeClr>
                  </a:solidFill>
                  <a:latin typeface="Futura Lt BT" pitchFamily="34" charset="0"/>
                  <a:ea typeface="+mn-ea"/>
                  <a:cs typeface="Futura Lt BT" pitchFamily="34" charset="0"/>
                </a:defRPr>
              </a:lvl2pPr>
              <a:lvl3pPr marL="1920240" indent="-457200" algn="l" defTabSz="731520" rtl="0" eaLnBrk="1" latinLnBrk="0" hangingPunct="1">
                <a:lnSpc>
                  <a:spcPct val="110000"/>
                </a:lnSpc>
                <a:spcBef>
                  <a:spcPct val="20000"/>
                </a:spcBef>
                <a:buClr>
                  <a:schemeClr val="accent4"/>
                </a:buClr>
                <a:buFont typeface="Arial"/>
                <a:buChar char="•"/>
                <a:defRPr sz="2900" b="0" i="0" kern="1200" baseline="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lgn="ctr">
                <a:buNone/>
              </a:pPr>
              <a:r>
                <a:rPr lang="en-US" sz="3200" dirty="0" smtClean="0"/>
                <a:t>Multiple Message Collectors in CUG</a:t>
              </a:r>
              <a:endParaRPr lang="en-US" sz="3200" dirty="0"/>
            </a:p>
          </p:txBody>
        </p:sp>
      </p:grpSp>
      <p:grpSp>
        <p:nvGrpSpPr>
          <p:cNvPr id="9" name="Group 8"/>
          <p:cNvGrpSpPr/>
          <p:nvPr/>
        </p:nvGrpSpPr>
        <p:grpSpPr>
          <a:xfrm>
            <a:off x="10969049" y="5092334"/>
            <a:ext cx="4199970" cy="4284566"/>
            <a:chOff x="11040405" y="5039431"/>
            <a:chExt cx="4199970" cy="4284566"/>
          </a:xfrm>
        </p:grpSpPr>
        <p:pic>
          <p:nvPicPr>
            <p:cNvPr id="7" name="Picture 6"/>
            <p:cNvPicPr>
              <a:picLocks noChangeAspect="1"/>
            </p:cNvPicPr>
            <p:nvPr/>
          </p:nvPicPr>
          <p:blipFill>
            <a:blip r:embed="rId4"/>
            <a:stretch>
              <a:fillRect/>
            </a:stretch>
          </p:blipFill>
          <p:spPr>
            <a:xfrm>
              <a:off x="11111761" y="5792406"/>
              <a:ext cx="4057258" cy="3531591"/>
            </a:xfrm>
            <a:prstGeom prst="rect">
              <a:avLst/>
            </a:prstGeom>
          </p:spPr>
        </p:pic>
        <p:sp>
          <p:nvSpPr>
            <p:cNvPr id="18" name="Content Placeholder 2"/>
            <p:cNvSpPr txBox="1">
              <a:spLocks/>
            </p:cNvSpPr>
            <p:nvPr/>
          </p:nvSpPr>
          <p:spPr>
            <a:xfrm>
              <a:off x="11040405" y="5039431"/>
              <a:ext cx="4199970" cy="774678"/>
            </a:xfrm>
            <a:prstGeom prst="rect">
              <a:avLst/>
            </a:prstGeom>
          </p:spPr>
          <p:txBody>
            <a:bodyPr vert="horz" lIns="146304" tIns="73152" rIns="146304" bIns="73152" rtlCol="0">
              <a:normAutofit fontScale="62500" lnSpcReduction="20000"/>
            </a:bodyPr>
            <a:lstStyle>
              <a:lvl1pPr marL="731520" indent="-73152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rgbClr val="53B948"/>
                </a:buClr>
                <a:buFont typeface="Arial"/>
                <a:buChar char="•"/>
                <a:defRPr sz="3200" b="0" i="0" kern="1200" baseline="0">
                  <a:solidFill>
                    <a:schemeClr val="tx1">
                      <a:lumMod val="50000"/>
                    </a:schemeClr>
                  </a:solidFill>
                  <a:latin typeface="Futura Lt BT" pitchFamily="34" charset="0"/>
                  <a:ea typeface="+mn-ea"/>
                  <a:cs typeface="Futura Lt BT" pitchFamily="34" charset="0"/>
                </a:defRPr>
              </a:lvl2pPr>
              <a:lvl3pPr marL="1920240" indent="-457200" algn="l" defTabSz="731520" rtl="0" eaLnBrk="1" latinLnBrk="0" hangingPunct="1">
                <a:lnSpc>
                  <a:spcPct val="110000"/>
                </a:lnSpc>
                <a:spcBef>
                  <a:spcPct val="20000"/>
                </a:spcBef>
                <a:buClr>
                  <a:schemeClr val="accent4"/>
                </a:buClr>
                <a:buFont typeface="Arial"/>
                <a:buChar char="•"/>
                <a:defRPr sz="2900" b="0" i="0" kern="1200" baseline="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lgn="ctr">
                <a:buNone/>
              </a:pPr>
              <a:r>
                <a:rPr lang="en-US" sz="3200" dirty="0" smtClean="0"/>
                <a:t>Single Message Collector </a:t>
              </a:r>
            </a:p>
            <a:p>
              <a:pPr marL="0" indent="0" algn="ctr">
                <a:buNone/>
              </a:pPr>
              <a:r>
                <a:rPr lang="en-US" sz="3200" dirty="0" smtClean="0"/>
                <a:t>in Multiple CUG’s</a:t>
              </a:r>
              <a:endParaRPr lang="en-US" sz="3200" dirty="0"/>
            </a:p>
          </p:txBody>
        </p:sp>
      </p:grpSp>
    </p:spTree>
    <p:extLst>
      <p:ext uri="{BB962C8B-B14F-4D97-AF65-F5344CB8AC3E}">
        <p14:creationId xmlns:p14="http://schemas.microsoft.com/office/powerpoint/2010/main" val="66993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74147"/>
            <a:ext cx="14291592" cy="6862127"/>
          </a:xfrm>
        </p:spPr>
        <p:txBody>
          <a:bodyPr/>
          <a:lstStyle/>
          <a:p>
            <a:r>
              <a:rPr lang="pt-BR" dirty="0" smtClean="0"/>
              <a:t>Architecture manual</a:t>
            </a:r>
          </a:p>
          <a:p>
            <a:r>
              <a:rPr lang="pt-BR" dirty="0" smtClean="0"/>
              <a:t>Guide Button</a:t>
            </a:r>
          </a:p>
          <a:p>
            <a:pPr marL="0" indent="0">
              <a:buClr>
                <a:srgbClr val="C00000"/>
              </a:buClr>
              <a:buSzPct val="100000"/>
              <a:buNone/>
            </a:pPr>
            <a:endParaRPr lang="en-US" sz="3800" dirty="0"/>
          </a:p>
          <a:p>
            <a:pPr marL="0" indent="0">
              <a:buNone/>
            </a:pPr>
            <a:r>
              <a:rPr lang="en-US" dirty="0" smtClean="0">
                <a:ea typeface="ＭＳ ゴシック" pitchFamily="26" charset="-128"/>
              </a:rPr>
              <a:t>All manuals are available on the Customer Portal:</a:t>
            </a:r>
          </a:p>
          <a:p>
            <a:pPr marL="0" indent="0">
              <a:buNone/>
            </a:pPr>
            <a:r>
              <a:rPr lang="en-US" dirty="0" smtClean="0">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70" y="1310853"/>
            <a:ext cx="13487363"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dirty="0"/>
          </a:p>
        </p:txBody>
      </p:sp>
      <p:sp>
        <p:nvSpPr>
          <p:cNvPr id="8" name="TextBox 7"/>
          <p:cNvSpPr txBox="1"/>
          <p:nvPr/>
        </p:nvSpPr>
        <p:spPr>
          <a:xfrm>
            <a:off x="6051921" y="9519421"/>
            <a:ext cx="3440958" cy="440120"/>
          </a:xfrm>
          <a:prstGeom prst="rect">
            <a:avLst/>
          </a:prstGeom>
          <a:noFill/>
        </p:spPr>
        <p:txBody>
          <a:bodyPr wrap="square" lIns="146304" tIns="73152" rIns="146304" bIns="73152" rtlCol="0">
            <a:spAutoFit/>
          </a:bodyPr>
          <a:lstStyle/>
          <a:p>
            <a:pPr algn="ctr"/>
            <a:r>
              <a:rPr lang="en-US" sz="1900" dirty="0">
                <a:solidFill>
                  <a:prstClr val="white"/>
                </a:solidFill>
              </a:rPr>
              <a:t>Add/Remove Devices</a:t>
            </a:r>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301404" y="1520612"/>
            <a:ext cx="1572145" cy="15070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85" y="5911122"/>
            <a:ext cx="2143125" cy="2133600"/>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34</a:t>
            </a:fld>
            <a:endParaRPr lang="en-US" dirty="0"/>
          </a:p>
        </p:txBody>
      </p:sp>
    </p:spTree>
    <p:extLst>
      <p:ext uri="{BB962C8B-B14F-4D97-AF65-F5344CB8AC3E}">
        <p14:creationId xmlns:p14="http://schemas.microsoft.com/office/powerpoint/2010/main" val="1555169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3087" y="2866293"/>
            <a:ext cx="9398627" cy="932563"/>
          </a:xfrm>
          <a:prstGeom prst="rect">
            <a:avLst/>
          </a:prstGeom>
        </p:spPr>
        <p:txBody>
          <a:bodyPr wrap="square" lIns="146304" tIns="73152" rIns="146304" bIns="73152">
            <a:spAutoFit/>
          </a:bodyPr>
          <a:lstStyle/>
          <a:p>
            <a:pPr algn="ctr"/>
            <a:r>
              <a:rPr lang="en-US" sz="5100" dirty="0">
                <a:solidFill>
                  <a:schemeClr val="tx1">
                    <a:lumMod val="50000"/>
                  </a:schemeClr>
                </a:solidFill>
                <a:latin typeface="Futura Lt BT"/>
              </a:rPr>
              <a:t>Add/Remove Devices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744" y="4636583"/>
            <a:ext cx="3643313" cy="3143250"/>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35</a:t>
            </a:fld>
            <a:endParaRPr lang="en-US" dirty="0"/>
          </a:p>
        </p:txBody>
      </p:sp>
    </p:spTree>
    <p:extLst>
      <p:ext uri="{BB962C8B-B14F-4D97-AF65-F5344CB8AC3E}">
        <p14:creationId xmlns:p14="http://schemas.microsoft.com/office/powerpoint/2010/main" val="167516966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6739023" cy="7749249"/>
          </a:xfrm>
        </p:spPr>
        <p:txBody>
          <a:bodyPr>
            <a:normAutofit fontScale="92500" lnSpcReduction="10000"/>
          </a:bodyPr>
          <a:lstStyle/>
          <a:p>
            <a:pPr>
              <a:buFont typeface="Arial" panose="020B0604020202020204" pitchFamily="34" charset="0"/>
              <a:buChar char="•"/>
            </a:pPr>
            <a:r>
              <a:rPr lang="en-US" sz="3200" dirty="0" smtClean="0">
                <a:solidFill>
                  <a:schemeClr val="bg2">
                    <a:lumMod val="10000"/>
                  </a:schemeClr>
                </a:solidFill>
              </a:rPr>
              <a:t>Credentials</a:t>
            </a:r>
          </a:p>
          <a:p>
            <a:pPr>
              <a:buFont typeface="Arial" panose="020B0604020202020204" pitchFamily="34" charset="0"/>
              <a:buChar char="•"/>
            </a:pPr>
            <a:r>
              <a:rPr lang="en-US" sz="3200" dirty="0" smtClean="0">
                <a:solidFill>
                  <a:schemeClr val="bg2">
                    <a:lumMod val="10000"/>
                  </a:schemeClr>
                </a:solidFill>
              </a:rPr>
              <a:t>Creating Credentials</a:t>
            </a:r>
          </a:p>
          <a:p>
            <a:pPr>
              <a:buFont typeface="Arial" panose="020B0604020202020204" pitchFamily="34" charset="0"/>
              <a:buChar char="•"/>
            </a:pPr>
            <a:r>
              <a:rPr lang="en-US" sz="3200" dirty="0" smtClean="0">
                <a:solidFill>
                  <a:schemeClr val="bg2">
                    <a:lumMod val="10000"/>
                  </a:schemeClr>
                </a:solidFill>
              </a:rPr>
              <a:t>Organizations Overview</a:t>
            </a:r>
          </a:p>
          <a:p>
            <a:pPr>
              <a:buFont typeface="Arial" panose="020B0604020202020204" pitchFamily="34" charset="0"/>
              <a:buChar char="•"/>
            </a:pPr>
            <a:r>
              <a:rPr lang="en-US" sz="3200" dirty="0" smtClean="0">
                <a:solidFill>
                  <a:schemeClr val="bg2">
                    <a:lumMod val="10000"/>
                  </a:schemeClr>
                </a:solidFill>
              </a:rPr>
              <a:t>What is Discovery?</a:t>
            </a:r>
          </a:p>
          <a:p>
            <a:pPr>
              <a:buFont typeface="Arial" panose="020B0604020202020204" pitchFamily="34" charset="0"/>
              <a:buChar char="•"/>
            </a:pPr>
            <a:r>
              <a:rPr lang="en-US" sz="3200" dirty="0" smtClean="0">
                <a:solidFill>
                  <a:schemeClr val="bg2">
                    <a:lumMod val="10000"/>
                  </a:schemeClr>
                </a:solidFill>
              </a:rPr>
              <a:t>How does Discovery work?</a:t>
            </a:r>
          </a:p>
          <a:p>
            <a:pPr>
              <a:buFont typeface="Arial" panose="020B0604020202020204" pitchFamily="34" charset="0"/>
              <a:buChar char="•"/>
            </a:pPr>
            <a:r>
              <a:rPr lang="en-US" sz="3200" dirty="0" smtClean="0">
                <a:solidFill>
                  <a:schemeClr val="bg2">
                    <a:lumMod val="10000"/>
                  </a:schemeClr>
                </a:solidFill>
              </a:rPr>
              <a:t>Create and Execute a Discovery Session</a:t>
            </a:r>
          </a:p>
          <a:p>
            <a:pPr>
              <a:buFont typeface="Arial" panose="020B0604020202020204" pitchFamily="34" charset="0"/>
              <a:buChar char="•"/>
            </a:pPr>
            <a:r>
              <a:rPr lang="en-US" sz="3200" dirty="0" smtClean="0">
                <a:solidFill>
                  <a:schemeClr val="bg2">
                    <a:lumMod val="10000"/>
                  </a:schemeClr>
                </a:solidFill>
              </a:rPr>
              <a:t>Discovery Session Logs</a:t>
            </a:r>
          </a:p>
          <a:p>
            <a:pPr>
              <a:buFont typeface="Arial" panose="020B0604020202020204" pitchFamily="34" charset="0"/>
              <a:buChar char="•"/>
            </a:pPr>
            <a:r>
              <a:rPr lang="en-US" sz="3200" dirty="0" smtClean="0">
                <a:solidFill>
                  <a:schemeClr val="bg2">
                    <a:lumMod val="10000"/>
                  </a:schemeClr>
                </a:solidFill>
              </a:rPr>
              <a:t>Discovery Log Messages</a:t>
            </a:r>
          </a:p>
          <a:p>
            <a:pPr>
              <a:buFont typeface="Arial" panose="020B0604020202020204" pitchFamily="34" charset="0"/>
              <a:buChar char="•"/>
            </a:pPr>
            <a:r>
              <a:rPr lang="en-US" sz="3200" dirty="0" smtClean="0">
                <a:solidFill>
                  <a:schemeClr val="bg2">
                    <a:lumMod val="10000"/>
                  </a:schemeClr>
                </a:solidFill>
              </a:rPr>
              <a:t>Scheduling a Discovery Session</a:t>
            </a:r>
          </a:p>
          <a:p>
            <a:pPr>
              <a:buFont typeface="Arial" panose="020B0604020202020204" pitchFamily="34" charset="0"/>
              <a:buChar char="•"/>
            </a:pPr>
            <a:r>
              <a:rPr lang="en-US" sz="3200" dirty="0" smtClean="0">
                <a:solidFill>
                  <a:schemeClr val="bg2">
                    <a:lumMod val="10000"/>
                  </a:schemeClr>
                </a:solidFill>
              </a:rPr>
              <a:t>Re-discovery of an existing device</a:t>
            </a:r>
          </a:p>
          <a:p>
            <a:pPr>
              <a:buFont typeface="Arial" panose="020B0604020202020204" pitchFamily="34" charset="0"/>
              <a:buChar char="•"/>
            </a:pPr>
            <a:r>
              <a:rPr lang="en-US" sz="3200" dirty="0" smtClean="0">
                <a:solidFill>
                  <a:schemeClr val="bg2">
                    <a:lumMod val="10000"/>
                  </a:schemeClr>
                </a:solidFill>
              </a:rPr>
              <a:t>Deleting Discovery Sessions</a:t>
            </a:r>
          </a:p>
          <a:p>
            <a:pPr>
              <a:buFont typeface="Arial" panose="020B0604020202020204" pitchFamily="34" charset="0"/>
              <a:buChar char="•"/>
            </a:pPr>
            <a:r>
              <a:rPr lang="en-US" sz="3200" dirty="0" smtClean="0">
                <a:solidFill>
                  <a:schemeClr val="bg2">
                    <a:lumMod val="10000"/>
                  </a:schemeClr>
                </a:solidFill>
              </a:rPr>
              <a:t>Deleting Devices</a:t>
            </a:r>
          </a:p>
          <a:p>
            <a:pPr>
              <a:buClr>
                <a:srgbClr val="C00000"/>
              </a:buClr>
              <a:buFont typeface="Wingdings" pitchFamily="2" charset="2"/>
              <a:buChar char="l"/>
            </a:pPr>
            <a:endParaRPr lang="en-US" sz="3200" dirty="0"/>
          </a:p>
          <a:p>
            <a:pPr>
              <a:buClr>
                <a:srgbClr val="C00000"/>
              </a:buClr>
              <a:buFont typeface="Wingdings" pitchFamily="2" charset="2"/>
              <a:buChar char="l"/>
            </a:pPr>
            <a:endParaRPr lang="en-US" sz="3800" dirty="0"/>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smtClean="0">
                <a:solidFill>
                  <a:schemeClr val="tx1">
                    <a:lumMod val="50000"/>
                  </a:schemeClr>
                </a:solidFill>
              </a:rPr>
              <a:t>Day 2 Objectives</a:t>
            </a:r>
            <a:endParaRPr lang="en-US" dirty="0">
              <a:solidFill>
                <a:schemeClr val="tx1">
                  <a:lumMod val="50000"/>
                </a:schemeClr>
              </a:solidFill>
            </a:endParaRPr>
          </a:p>
        </p:txBody>
      </p:sp>
      <p:sp>
        <p:nvSpPr>
          <p:cNvPr id="9" name="TextBox 8"/>
          <p:cNvSpPr txBox="1"/>
          <p:nvPr/>
        </p:nvSpPr>
        <p:spPr>
          <a:xfrm>
            <a:off x="6051923" y="9489617"/>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4" name="Slide Number Placeholder 3"/>
          <p:cNvSpPr>
            <a:spLocks noGrp="1"/>
          </p:cNvSpPr>
          <p:nvPr>
            <p:ph type="sldNum" sz="quarter" idx="4"/>
          </p:nvPr>
        </p:nvSpPr>
        <p:spPr/>
        <p:txBody>
          <a:bodyPr/>
          <a:lstStyle/>
          <a:p>
            <a:fld id="{59FBCBD5-A728-384D-A41B-B8C6FE40EEBE}" type="slidenum">
              <a:rPr lang="en-US" smtClean="0"/>
              <a:pPr/>
              <a:t>36</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2746"/>
          <a:stretch/>
        </p:blipFill>
        <p:spPr>
          <a:xfrm>
            <a:off x="7208686" y="1196398"/>
            <a:ext cx="8331034" cy="8150801"/>
          </a:xfrm>
          <a:prstGeom prst="rect">
            <a:avLst/>
          </a:prstGeom>
        </p:spPr>
      </p:pic>
    </p:spTree>
    <p:extLst>
      <p:ext uri="{BB962C8B-B14F-4D97-AF65-F5344CB8AC3E}">
        <p14:creationId xmlns:p14="http://schemas.microsoft.com/office/powerpoint/2010/main" val="30630831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Credential Management</a:t>
            </a:r>
            <a:endParaRPr lang="en-US" dirty="0">
              <a:solidFill>
                <a:schemeClr val="tx1">
                  <a:lumMod val="50000"/>
                </a:schemeClr>
              </a:solidFill>
            </a:endParaRPr>
          </a:p>
        </p:txBody>
      </p:sp>
      <p:sp>
        <p:nvSpPr>
          <p:cNvPr id="5" name="Rectangle 4"/>
          <p:cNvSpPr/>
          <p:nvPr/>
        </p:nvSpPr>
        <p:spPr>
          <a:xfrm>
            <a:off x="885191" y="4899754"/>
            <a:ext cx="13442419" cy="3964162"/>
          </a:xfrm>
          <a:prstGeom prst="rect">
            <a:avLst/>
          </a:prstGeom>
        </p:spPr>
        <p:txBody>
          <a:bodyPr wrap="square" lIns="146304" tIns="73152" rIns="146304" bIns="73152">
            <a:spAutoFit/>
          </a:bodyPr>
          <a:lstStyle/>
          <a:p>
            <a:pPr marL="548640" indent="-548640">
              <a:spcBef>
                <a:spcPct val="20000"/>
              </a:spcBef>
              <a:buClr>
                <a:schemeClr val="accent1"/>
              </a:buClr>
              <a:buSzPct val="100000"/>
              <a:buFont typeface="Arial" panose="020B0604020202020204" pitchFamily="34" charset="0"/>
              <a:buChar char="•"/>
            </a:pPr>
            <a:r>
              <a:rPr lang="en-US" sz="4000" kern="0" dirty="0">
                <a:solidFill>
                  <a:schemeClr val="bg2">
                    <a:lumMod val="10000"/>
                  </a:schemeClr>
                </a:solidFill>
                <a:latin typeface="Futura Lt BT"/>
              </a:rPr>
              <a:t>Credentials</a:t>
            </a:r>
            <a:r>
              <a:rPr lang="en-US" sz="4000" i="1" kern="0" dirty="0">
                <a:solidFill>
                  <a:schemeClr val="bg2">
                    <a:lumMod val="10000"/>
                  </a:schemeClr>
                </a:solidFill>
                <a:latin typeface="Futura Lt BT"/>
              </a:rPr>
              <a:t> </a:t>
            </a:r>
            <a:r>
              <a:rPr lang="en-US" sz="4000" kern="0" dirty="0">
                <a:solidFill>
                  <a:schemeClr val="bg2">
                    <a:lumMod val="10000"/>
                  </a:schemeClr>
                </a:solidFill>
                <a:latin typeface="Futura Lt BT"/>
              </a:rPr>
              <a:t>are access profiles (usually username, password, and any additional information required for access) that allow EM7 to retrieve information from devices and from software applications on devices.</a:t>
            </a:r>
          </a:p>
          <a:p>
            <a:pPr marL="548640" indent="-548640">
              <a:spcBef>
                <a:spcPct val="20000"/>
              </a:spcBef>
              <a:buClr>
                <a:schemeClr val="accent1"/>
              </a:buClr>
              <a:buSzPct val="100000"/>
              <a:buFont typeface="Arial" panose="020B0604020202020204" pitchFamily="34" charset="0"/>
              <a:buChar char="•"/>
            </a:pPr>
            <a:r>
              <a:rPr lang="en-US" sz="4000" kern="0" dirty="0">
                <a:solidFill>
                  <a:schemeClr val="bg2">
                    <a:lumMod val="10000"/>
                  </a:schemeClr>
                </a:solidFill>
                <a:latin typeface="Futura Lt BT"/>
              </a:rPr>
              <a:t>With SNMP the password is called a “Community String”</a:t>
            </a:r>
          </a:p>
        </p:txBody>
      </p:sp>
      <p:sp>
        <p:nvSpPr>
          <p:cNvPr id="10" name="TextBox 9"/>
          <p:cNvSpPr txBox="1"/>
          <p:nvPr/>
        </p:nvSpPr>
        <p:spPr>
          <a:xfrm>
            <a:off x="6051919" y="9531793"/>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3" name="TextBox 2"/>
          <p:cNvSpPr txBox="1"/>
          <p:nvPr/>
        </p:nvSpPr>
        <p:spPr>
          <a:xfrm>
            <a:off x="475968" y="1400726"/>
            <a:ext cx="12892647" cy="732508"/>
          </a:xfrm>
          <a:prstGeom prst="rect">
            <a:avLst/>
          </a:prstGeom>
          <a:noFill/>
        </p:spPr>
        <p:txBody>
          <a:bodyPr wrap="square" lIns="146304" tIns="73152" rIns="146304" bIns="73152" rtlCol="0">
            <a:spAutoFit/>
          </a:bodyPr>
          <a:lstStyle/>
          <a:p>
            <a:r>
              <a:rPr lang="en-US" sz="3800" dirty="0">
                <a:solidFill>
                  <a:schemeClr val="accent1"/>
                </a:solidFill>
                <a:latin typeface="Futura Lt BT" panose="020B0402020204020303" pitchFamily="34" charset="0"/>
              </a:rPr>
              <a:t>System &gt; Manage &gt; Credentials</a:t>
            </a:r>
          </a:p>
        </p:txBody>
      </p:sp>
      <p:sp>
        <p:nvSpPr>
          <p:cNvPr id="4" name="Slide Number Placeholder 3"/>
          <p:cNvSpPr>
            <a:spLocks noGrp="1"/>
          </p:cNvSpPr>
          <p:nvPr>
            <p:ph type="sldNum" sz="quarter" idx="4"/>
          </p:nvPr>
        </p:nvSpPr>
        <p:spPr/>
        <p:txBody>
          <a:bodyPr/>
          <a:lstStyle/>
          <a:p>
            <a:fld id="{59FBCBD5-A728-384D-A41B-B8C6FE40EEBE}" type="slidenum">
              <a:rPr lang="en-US" smtClean="0"/>
              <a:pPr/>
              <a:t>37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91" y="2280634"/>
            <a:ext cx="13167895" cy="2554458"/>
          </a:xfrm>
          <a:prstGeom prst="rect">
            <a:avLst/>
          </a:prstGeom>
        </p:spPr>
      </p:pic>
    </p:spTree>
    <p:extLst>
      <p:ext uri="{BB962C8B-B14F-4D97-AF65-F5344CB8AC3E}">
        <p14:creationId xmlns:p14="http://schemas.microsoft.com/office/powerpoint/2010/main" val="26555961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7 Types of Credentials</a:t>
            </a:r>
            <a:endParaRPr lang="en-US" dirty="0">
              <a:solidFill>
                <a:schemeClr val="bg2">
                  <a:lumMod val="10000"/>
                </a:schemeClr>
              </a:solidFill>
            </a:endParaRPr>
          </a:p>
        </p:txBody>
      </p:sp>
      <p:sp>
        <p:nvSpPr>
          <p:cNvPr id="4" name="Content Placeholder 3"/>
          <p:cNvSpPr>
            <a:spLocks noGrp="1"/>
          </p:cNvSpPr>
          <p:nvPr>
            <p:ph idx="1"/>
          </p:nvPr>
        </p:nvSpPr>
        <p:spPr/>
        <p:txBody>
          <a:bodyPr/>
          <a:lstStyle/>
          <a:p>
            <a:r>
              <a:rPr lang="en-US" dirty="0">
                <a:solidFill>
                  <a:schemeClr val="bg2">
                    <a:lumMod val="10000"/>
                  </a:schemeClr>
                </a:solidFill>
              </a:rPr>
              <a:t>SNMP – versions 1, 2, and 3</a:t>
            </a:r>
            <a:endParaRPr lang="en-US" dirty="0" smtClean="0">
              <a:solidFill>
                <a:schemeClr val="bg2">
                  <a:lumMod val="10000"/>
                </a:schemeClr>
              </a:solidFill>
            </a:endParaRPr>
          </a:p>
          <a:p>
            <a:r>
              <a:rPr lang="en-US" dirty="0">
                <a:solidFill>
                  <a:schemeClr val="bg2">
                    <a:lumMod val="10000"/>
                  </a:schemeClr>
                </a:solidFill>
              </a:rPr>
              <a:t>Database – used to connect to a database</a:t>
            </a:r>
            <a:endParaRPr lang="en-US" dirty="0" smtClean="0">
              <a:solidFill>
                <a:schemeClr val="bg2">
                  <a:lumMod val="10000"/>
                </a:schemeClr>
              </a:solidFill>
            </a:endParaRPr>
          </a:p>
          <a:p>
            <a:r>
              <a:rPr lang="en-US" dirty="0">
                <a:solidFill>
                  <a:schemeClr val="bg2">
                    <a:lumMod val="10000"/>
                  </a:schemeClr>
                </a:solidFill>
              </a:rPr>
              <a:t>SOAP/XML – used for web service transactions</a:t>
            </a:r>
            <a:endParaRPr lang="en-US" dirty="0" smtClean="0">
              <a:solidFill>
                <a:schemeClr val="bg2">
                  <a:lumMod val="10000"/>
                </a:schemeClr>
              </a:solidFill>
            </a:endParaRPr>
          </a:p>
          <a:p>
            <a:r>
              <a:rPr lang="en-US" dirty="0">
                <a:solidFill>
                  <a:schemeClr val="bg2">
                    <a:lumMod val="10000"/>
                  </a:schemeClr>
                </a:solidFill>
              </a:rPr>
              <a:t>LDAP/AD – used for account authentication</a:t>
            </a:r>
          </a:p>
          <a:p>
            <a:r>
              <a:rPr lang="en-US" dirty="0">
                <a:solidFill>
                  <a:schemeClr val="bg2">
                    <a:lumMod val="10000"/>
                  </a:schemeClr>
                </a:solidFill>
              </a:rPr>
              <a:t>Basic/Snippet – used for basic username/password type authentication (</a:t>
            </a:r>
            <a:r>
              <a:rPr lang="en-US" dirty="0" err="1">
                <a:solidFill>
                  <a:schemeClr val="bg2">
                    <a:lumMod val="10000"/>
                  </a:schemeClr>
                </a:solidFill>
              </a:rPr>
              <a:t>ie</a:t>
            </a:r>
            <a:r>
              <a:rPr lang="en-US" dirty="0">
                <a:solidFill>
                  <a:schemeClr val="bg2">
                    <a:lumMod val="10000"/>
                  </a:schemeClr>
                </a:solidFill>
              </a:rPr>
              <a:t>. Backups, WMI, PowerShell, EMC, NetApp)</a:t>
            </a:r>
            <a:endParaRPr lang="en-US" dirty="0" smtClean="0">
              <a:solidFill>
                <a:schemeClr val="bg2">
                  <a:lumMod val="10000"/>
                </a:schemeClr>
              </a:solidFill>
            </a:endParaRPr>
          </a:p>
          <a:p>
            <a:r>
              <a:rPr lang="en-US" dirty="0">
                <a:solidFill>
                  <a:schemeClr val="bg2">
                    <a:lumMod val="10000"/>
                  </a:schemeClr>
                </a:solidFill>
              </a:rPr>
              <a:t>SSH/Key </a:t>
            </a:r>
            <a:r>
              <a:rPr lang="en-US" dirty="0" smtClean="0">
                <a:solidFill>
                  <a:schemeClr val="bg2">
                    <a:lumMod val="10000"/>
                  </a:schemeClr>
                </a:solidFill>
              </a:rPr>
              <a:t>Credential</a:t>
            </a:r>
          </a:p>
          <a:p>
            <a:r>
              <a:rPr lang="en-US" dirty="0" smtClean="0">
                <a:solidFill>
                  <a:schemeClr val="bg2">
                    <a:lumMod val="10000"/>
                  </a:schemeClr>
                </a:solidFill>
              </a:rPr>
              <a:t>PowerShell</a:t>
            </a:r>
          </a:p>
          <a:p>
            <a:endParaRPr lang="en-US" dirty="0"/>
          </a:p>
        </p:txBody>
      </p:sp>
      <p:sp>
        <p:nvSpPr>
          <p:cNvPr id="6" name="TextBox 5"/>
          <p:cNvSpPr txBox="1"/>
          <p:nvPr/>
        </p:nvSpPr>
        <p:spPr>
          <a:xfrm>
            <a:off x="6051923" y="9534323"/>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507" y="6132830"/>
            <a:ext cx="4006808" cy="2493644"/>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38</a:t>
            </a:fld>
            <a:endParaRPr lang="en-US" dirty="0"/>
          </a:p>
        </p:txBody>
      </p:sp>
    </p:spTree>
    <p:extLst>
      <p:ext uri="{BB962C8B-B14F-4D97-AF65-F5344CB8AC3E}">
        <p14:creationId xmlns:p14="http://schemas.microsoft.com/office/powerpoint/2010/main" val="1661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Creating an SNMP Credential</a:t>
            </a:r>
            <a:endParaRPr lang="en-US" dirty="0">
              <a:solidFill>
                <a:schemeClr val="tx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572" y="2538076"/>
            <a:ext cx="9243872" cy="5169679"/>
          </a:xfrm>
          <a:prstGeom prst="rect">
            <a:avLst/>
          </a:prstGeom>
        </p:spPr>
      </p:pic>
      <p:sp>
        <p:nvSpPr>
          <p:cNvPr id="5" name="Oval 4"/>
          <p:cNvSpPr/>
          <p:nvPr/>
        </p:nvSpPr>
        <p:spPr>
          <a:xfrm>
            <a:off x="1486153" y="6398340"/>
            <a:ext cx="4065562" cy="795829"/>
          </a:xfrm>
          <a:prstGeom prst="ellipse">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400" dirty="0" smtClean="0">
                <a:solidFill>
                  <a:schemeClr val="bg2">
                    <a:lumMod val="10000"/>
                  </a:schemeClr>
                </a:solidFill>
                <a:latin typeface="Futura Lt BT" panose="020B0402020204020303" pitchFamily="34" charset="0"/>
              </a:rPr>
              <a:t>Community string</a:t>
            </a:r>
            <a:endParaRPr lang="en-US" sz="2400" dirty="0">
              <a:solidFill>
                <a:schemeClr val="bg2">
                  <a:lumMod val="10000"/>
                </a:schemeClr>
              </a:solidFill>
              <a:latin typeface="Futura Lt BT" panose="020B0402020204020303" pitchFamily="34" charset="0"/>
            </a:endParaRPr>
          </a:p>
        </p:txBody>
      </p:sp>
      <p:cxnSp>
        <p:nvCxnSpPr>
          <p:cNvPr id="7" name="Straight Connector 6"/>
          <p:cNvCxnSpPr>
            <a:endCxn id="5" idx="2"/>
          </p:cNvCxnSpPr>
          <p:nvPr/>
        </p:nvCxnSpPr>
        <p:spPr>
          <a:xfrm flipH="1">
            <a:off x="1486153" y="5015113"/>
            <a:ext cx="1714248" cy="17811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5" idx="6"/>
          </p:cNvCxnSpPr>
          <p:nvPr/>
        </p:nvCxnSpPr>
        <p:spPr>
          <a:xfrm flipH="1">
            <a:off x="5551715" y="5108448"/>
            <a:ext cx="1885405" cy="16878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036478" y="3377111"/>
            <a:ext cx="2972302" cy="7663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13" name="Oval 12"/>
          <p:cNvSpPr/>
          <p:nvPr/>
        </p:nvSpPr>
        <p:spPr>
          <a:xfrm>
            <a:off x="4683367" y="3396657"/>
            <a:ext cx="2972302" cy="7663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6" name="TextBox 5"/>
          <p:cNvSpPr txBox="1"/>
          <p:nvPr/>
        </p:nvSpPr>
        <p:spPr>
          <a:xfrm>
            <a:off x="1158528" y="7949439"/>
            <a:ext cx="13227744" cy="1378839"/>
          </a:xfrm>
          <a:prstGeom prst="rect">
            <a:avLst/>
          </a:prstGeom>
          <a:noFill/>
        </p:spPr>
        <p:txBody>
          <a:bodyPr wrap="square" lIns="146304" tIns="73152" rIns="146304" bIns="73152" rtlCol="0">
            <a:spAutoFit/>
          </a:bodyPr>
          <a:lstStyle/>
          <a:p>
            <a:r>
              <a:rPr lang="en-US" sz="4000" dirty="0">
                <a:solidFill>
                  <a:schemeClr val="bg2">
                    <a:lumMod val="10000"/>
                  </a:schemeClr>
                </a:solidFill>
                <a:latin typeface="Futura Lt BT" panose="020B0402020204020303" pitchFamily="34" charset="0"/>
              </a:rPr>
              <a:t>SNMP uses the term “Community String” for the function of a password.</a:t>
            </a:r>
          </a:p>
        </p:txBody>
      </p:sp>
      <p:sp>
        <p:nvSpPr>
          <p:cNvPr id="12" name="TextBox 11"/>
          <p:cNvSpPr txBox="1"/>
          <p:nvPr/>
        </p:nvSpPr>
        <p:spPr>
          <a:xfrm>
            <a:off x="6051923" y="9519421"/>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14" name="TextBox 13"/>
          <p:cNvSpPr txBox="1"/>
          <p:nvPr/>
        </p:nvSpPr>
        <p:spPr>
          <a:xfrm>
            <a:off x="475967" y="1400726"/>
            <a:ext cx="14533400" cy="732508"/>
          </a:xfrm>
          <a:prstGeom prst="rect">
            <a:avLst/>
          </a:prstGeom>
          <a:noFill/>
        </p:spPr>
        <p:txBody>
          <a:bodyPr wrap="square" lIns="146304" tIns="73152" rIns="146304" bIns="73152" rtlCol="0">
            <a:spAutoFit/>
          </a:bodyPr>
          <a:lstStyle/>
          <a:p>
            <a:r>
              <a:rPr lang="en-US" sz="3800" dirty="0">
                <a:solidFill>
                  <a:schemeClr val="accent1"/>
                </a:solidFill>
                <a:latin typeface="Futura Lt BT" panose="020B0402020204020303" pitchFamily="34" charset="0"/>
              </a:rPr>
              <a:t>System &gt; Manage &gt; Credentials &gt; Create &gt; SNMP Credential</a:t>
            </a:r>
          </a:p>
        </p:txBody>
      </p:sp>
      <p:sp>
        <p:nvSpPr>
          <p:cNvPr id="3" name="Slide Number Placeholder 2"/>
          <p:cNvSpPr>
            <a:spLocks noGrp="1"/>
          </p:cNvSpPr>
          <p:nvPr>
            <p:ph type="sldNum" sz="quarter" idx="4"/>
          </p:nvPr>
        </p:nvSpPr>
        <p:spPr/>
        <p:txBody>
          <a:bodyPr/>
          <a:lstStyle/>
          <a:p>
            <a:fld id="{59FBCBD5-A728-384D-A41B-B8C6FE40EEBE}" type="slidenum">
              <a:rPr lang="en-US" smtClean="0"/>
              <a:pPr/>
              <a:t>39</a:t>
            </a:fld>
            <a:endParaRPr lang="en-US" dirty="0"/>
          </a:p>
        </p:txBody>
      </p:sp>
    </p:spTree>
    <p:extLst>
      <p:ext uri="{BB962C8B-B14F-4D97-AF65-F5344CB8AC3E}">
        <p14:creationId xmlns:p14="http://schemas.microsoft.com/office/powerpoint/2010/main" val="38274527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7240" y="179283"/>
            <a:ext cx="12824460" cy="875384"/>
          </a:xfrm>
        </p:spPr>
        <p:txBody>
          <a:bodyPr/>
          <a:lstStyle/>
          <a:p>
            <a:r>
              <a:rPr lang="en-US" dirty="0" smtClean="0">
                <a:solidFill>
                  <a:schemeClr val="tx1">
                    <a:lumMod val="50000"/>
                  </a:schemeClr>
                </a:solidFill>
              </a:rPr>
              <a:t>Training Systems</a:t>
            </a:r>
            <a:endParaRPr lang="en-US" dirty="0">
              <a:solidFill>
                <a:schemeClr val="tx1">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465717704"/>
              </p:ext>
            </p:extLst>
          </p:nvPr>
        </p:nvGraphicFramePr>
        <p:xfrm>
          <a:off x="9702875" y="1500432"/>
          <a:ext cx="5319892" cy="6521865"/>
        </p:xfrm>
        <a:graphic>
          <a:graphicData uri="http://schemas.openxmlformats.org/drawingml/2006/table">
            <a:tbl>
              <a:tblPr firstRow="1" bandRow="1">
                <a:tableStyleId>{5C22544A-7EE6-4342-B048-85BDC9FD1C3A}</a:tableStyleId>
              </a:tblPr>
              <a:tblGrid>
                <a:gridCol w="1972697"/>
                <a:gridCol w="3347195"/>
              </a:tblGrid>
              <a:tr h="1113489">
                <a:tc>
                  <a:txBody>
                    <a:bodyPr/>
                    <a:lstStyle/>
                    <a:p>
                      <a:r>
                        <a:rPr lang="en-US" sz="2000" dirty="0" smtClean="0"/>
                        <a:t>Internal System Name</a:t>
                      </a:r>
                      <a:endParaRPr lang="en-US" sz="2000" dirty="0"/>
                    </a:p>
                  </a:txBody>
                  <a:tcPr marL="155448" marR="155448" marT="67056" marB="67056" anchor="ctr" anchorCtr="1"/>
                </a:tc>
                <a:tc>
                  <a:txBody>
                    <a:bodyPr/>
                    <a:lstStyle/>
                    <a:p>
                      <a:r>
                        <a:rPr lang="en-US" sz="2000" dirty="0" smtClean="0"/>
                        <a:t>External System Name</a:t>
                      </a:r>
                      <a:endParaRPr lang="en-US" sz="2000" dirty="0"/>
                    </a:p>
                  </a:txBody>
                  <a:tcPr marL="155448" marR="155448" marT="67056" marB="67056" anchor="ctr" anchorCtr="1"/>
                </a:tc>
              </a:tr>
              <a:tr h="676047">
                <a:tc>
                  <a:txBody>
                    <a:bodyPr/>
                    <a:lstStyle/>
                    <a:p>
                      <a:r>
                        <a:rPr lang="en-US" sz="2000" b="1" kern="1200" baseline="0" dirty="0" smtClean="0">
                          <a:solidFill>
                            <a:schemeClr val="accent6"/>
                          </a:solidFill>
                          <a:effectLst/>
                          <a:latin typeface="+mn-lt"/>
                          <a:ea typeface="+mn-ea"/>
                          <a:cs typeface="+mn-cs"/>
                        </a:rPr>
                        <a:t>student09</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student09.sciencelogic.com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student10</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student10.sciencelogic.com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student11</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student11.sciencelogic.com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student12</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student12.sciencelogic.com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student13</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student13.sciencelogic.com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student14</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student14.sciencelogic.com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student15</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student15.sciencelogic.com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student16</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student16.sciencelogic.com</a:t>
                      </a:r>
                      <a:endParaRPr lang="en-US" sz="2000" b="1" u="none" baseline="0" dirty="0">
                        <a:solidFill>
                          <a:schemeClr val="accent6"/>
                        </a:solidFill>
                        <a:latin typeface="+mn-lt"/>
                      </a:endParaRPr>
                    </a:p>
                  </a:txBody>
                  <a:tcPr marL="155448" marR="155448" marT="67056" marB="67056" anchorCtr="1"/>
                </a:tc>
              </a:tr>
            </a:tbl>
          </a:graphicData>
        </a:graphic>
      </p:graphicFrame>
      <p:sp>
        <p:nvSpPr>
          <p:cNvPr id="8" name="TextBox 7"/>
          <p:cNvSpPr txBox="1"/>
          <p:nvPr/>
        </p:nvSpPr>
        <p:spPr>
          <a:xfrm>
            <a:off x="1473276" y="8465141"/>
            <a:ext cx="11940378" cy="701731"/>
          </a:xfrm>
          <a:prstGeom prst="rect">
            <a:avLst/>
          </a:prstGeom>
          <a:noFill/>
        </p:spPr>
        <p:txBody>
          <a:bodyPr wrap="square" lIns="146304" tIns="73152" rIns="146304" bIns="73152" rtlCol="0">
            <a:spAutoFit/>
          </a:bodyPr>
          <a:lstStyle/>
          <a:p>
            <a:r>
              <a:rPr lang="en-US" sz="3600" dirty="0">
                <a:solidFill>
                  <a:schemeClr val="bg2">
                    <a:lumMod val="10000"/>
                  </a:schemeClr>
                </a:solidFill>
                <a:latin typeface="Futura Lt BT"/>
              </a:rPr>
              <a:t>Login:</a:t>
            </a:r>
            <a:r>
              <a:rPr lang="en-US" sz="3600" dirty="0">
                <a:latin typeface="Futura Lt BT"/>
              </a:rPr>
              <a:t> </a:t>
            </a:r>
            <a:r>
              <a:rPr lang="en-US" sz="3600" b="1" dirty="0">
                <a:solidFill>
                  <a:schemeClr val="accent1"/>
                </a:solidFill>
                <a:latin typeface="Futura Lt BT"/>
              </a:rPr>
              <a:t>student</a:t>
            </a:r>
            <a:r>
              <a:rPr lang="en-US" sz="3600" dirty="0">
                <a:latin typeface="Futura Lt BT"/>
              </a:rPr>
              <a:t>					</a:t>
            </a:r>
            <a:r>
              <a:rPr lang="en-US" sz="3600" dirty="0" smtClean="0">
                <a:solidFill>
                  <a:schemeClr val="bg2">
                    <a:lumMod val="10000"/>
                  </a:schemeClr>
                </a:solidFill>
                <a:latin typeface="Futura Lt BT"/>
              </a:rPr>
              <a:t>Password</a:t>
            </a:r>
            <a:r>
              <a:rPr lang="en-US" sz="3600" dirty="0">
                <a:solidFill>
                  <a:schemeClr val="bg2">
                    <a:lumMod val="10000"/>
                  </a:schemeClr>
                </a:solidFill>
                <a:latin typeface="Futura Lt BT"/>
              </a:rPr>
              <a:t>:</a:t>
            </a:r>
            <a:r>
              <a:rPr lang="en-US" sz="3600" dirty="0">
                <a:latin typeface="Futura Lt BT"/>
              </a:rPr>
              <a:t> </a:t>
            </a:r>
            <a:r>
              <a:rPr lang="en-US" sz="3600" b="1" dirty="0">
                <a:solidFill>
                  <a:schemeClr val="accent1"/>
                </a:solidFill>
                <a:latin typeface="Futura Lt BT"/>
              </a:rPr>
              <a:t>em7student</a:t>
            </a:r>
          </a:p>
        </p:txBody>
      </p:sp>
      <p:graphicFrame>
        <p:nvGraphicFramePr>
          <p:cNvPr id="5" name="Table 4"/>
          <p:cNvGraphicFramePr>
            <a:graphicFrameLocks noGrp="1"/>
          </p:cNvGraphicFramePr>
          <p:nvPr>
            <p:extLst>
              <p:ext uri="{D42A27DB-BD31-4B8C-83A1-F6EECF244321}">
                <p14:modId xmlns:p14="http://schemas.microsoft.com/office/powerpoint/2010/main" val="2454770766"/>
              </p:ext>
            </p:extLst>
          </p:nvPr>
        </p:nvGraphicFramePr>
        <p:xfrm>
          <a:off x="552250" y="1508533"/>
          <a:ext cx="5319892" cy="6521865"/>
        </p:xfrm>
        <a:graphic>
          <a:graphicData uri="http://schemas.openxmlformats.org/drawingml/2006/table">
            <a:tbl>
              <a:tblPr firstRow="1" bandRow="1">
                <a:tableStyleId>{5C22544A-7EE6-4342-B048-85BDC9FD1C3A}</a:tableStyleId>
              </a:tblPr>
              <a:tblGrid>
                <a:gridCol w="1972697"/>
                <a:gridCol w="3347195"/>
              </a:tblGrid>
              <a:tr h="1113489">
                <a:tc>
                  <a:txBody>
                    <a:bodyPr/>
                    <a:lstStyle/>
                    <a:p>
                      <a:r>
                        <a:rPr lang="en-US" sz="2000" dirty="0" smtClean="0"/>
                        <a:t>Internal System Name</a:t>
                      </a:r>
                      <a:endParaRPr lang="en-US" sz="2000" dirty="0"/>
                    </a:p>
                  </a:txBody>
                  <a:tcPr marL="155448" marR="155448" marT="67056" marB="67056" anchor="ctr" anchorCtr="1"/>
                </a:tc>
                <a:tc>
                  <a:txBody>
                    <a:bodyPr/>
                    <a:lstStyle/>
                    <a:p>
                      <a:r>
                        <a:rPr lang="en-US" sz="2000" dirty="0" smtClean="0"/>
                        <a:t>External System Name</a:t>
                      </a:r>
                      <a:endParaRPr lang="en-US" sz="2000" dirty="0"/>
                    </a:p>
                  </a:txBody>
                  <a:tcPr marL="155448" marR="155448" marT="67056" marB="67056" anchor="ctr" anchorCtr="1"/>
                </a:tc>
              </a:tr>
              <a:tr h="676047">
                <a:tc>
                  <a:txBody>
                    <a:bodyPr/>
                    <a:lstStyle/>
                    <a:p>
                      <a:r>
                        <a:rPr lang="en-US" sz="2000" b="1" kern="1200" baseline="0" dirty="0" smtClean="0">
                          <a:solidFill>
                            <a:schemeClr val="accent6"/>
                          </a:solidFill>
                          <a:effectLst/>
                          <a:latin typeface="+mn-lt"/>
                          <a:ea typeface="+mn-ea"/>
                          <a:cs typeface="+mn-cs"/>
                        </a:rPr>
                        <a:t>student01</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student01.sciencelogic.com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student02</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student02.sciencelogic.com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student03</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student03.sciencelogic.com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student04</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student04.sciencelogic.com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student05</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student05.sciencelogic.com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student06</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student06.sciencelogic.com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student07</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student07.sciencelogic.com</a:t>
                      </a:r>
                      <a:endParaRPr lang="en-US" sz="2000" b="1" u="none" baseline="0" dirty="0">
                        <a:solidFill>
                          <a:schemeClr val="accent6"/>
                        </a:solidFill>
                        <a:latin typeface="+mn-lt"/>
                      </a:endParaRPr>
                    </a:p>
                  </a:txBody>
                  <a:tcPr marL="155448" marR="155448" marT="67056" marB="67056" anchorCtr="1"/>
                </a:tc>
              </a:tr>
              <a:tr h="676047">
                <a:tc>
                  <a:txBody>
                    <a:bodyPr/>
                    <a:lstStyle/>
                    <a:p>
                      <a:r>
                        <a:rPr lang="en-US" sz="2000" b="1" kern="1200" baseline="0" dirty="0" smtClean="0">
                          <a:solidFill>
                            <a:schemeClr val="accent6"/>
                          </a:solidFill>
                          <a:effectLst/>
                          <a:latin typeface="+mn-lt"/>
                          <a:ea typeface="+mn-ea"/>
                          <a:cs typeface="+mn-cs"/>
                        </a:rPr>
                        <a:t>student08</a:t>
                      </a:r>
                      <a:endParaRPr lang="en-US" sz="2000" b="1" baseline="0" dirty="0">
                        <a:solidFill>
                          <a:schemeClr val="accent6"/>
                        </a:solidFill>
                        <a:latin typeface="+mn-lt"/>
                      </a:endParaRPr>
                    </a:p>
                  </a:txBody>
                  <a:tcPr marL="155448" marR="155448" marT="67056" marB="67056" anchorCtr="1"/>
                </a:tc>
                <a:tc>
                  <a:txBody>
                    <a:bodyPr/>
                    <a:lstStyle/>
                    <a:p>
                      <a:r>
                        <a:rPr lang="en-US" sz="2000" b="1" u="none" kern="1200" baseline="0" dirty="0" smtClean="0">
                          <a:solidFill>
                            <a:schemeClr val="accent6"/>
                          </a:solidFill>
                          <a:effectLst/>
                          <a:latin typeface="+mn-lt"/>
                          <a:ea typeface="+mn-ea"/>
                          <a:cs typeface="+mn-cs"/>
                        </a:rPr>
                        <a:t>student08.sciencelogic.com</a:t>
                      </a:r>
                      <a:endParaRPr lang="en-US" sz="2000" b="1" u="none" baseline="0" dirty="0">
                        <a:solidFill>
                          <a:schemeClr val="accent6"/>
                        </a:solidFill>
                        <a:latin typeface="+mn-lt"/>
                      </a:endParaRPr>
                    </a:p>
                  </a:txBody>
                  <a:tcPr marL="155448" marR="155448" marT="67056" marB="67056" anchorCtr="1"/>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127" y="3419060"/>
            <a:ext cx="3416316" cy="2824513"/>
          </a:xfrm>
          <a:prstGeom prst="rect">
            <a:avLst/>
          </a:prstGeom>
        </p:spPr>
      </p:pic>
    </p:spTree>
    <p:extLst>
      <p:ext uri="{BB962C8B-B14F-4D97-AF65-F5344CB8AC3E}">
        <p14:creationId xmlns:p14="http://schemas.microsoft.com/office/powerpoint/2010/main" val="1093232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1251558"/>
            <a:ext cx="14843360" cy="3475490"/>
          </a:xfrm>
        </p:spPr>
        <p:txBody>
          <a:bodyPr>
            <a:normAutofit/>
          </a:bodyPr>
          <a:lstStyle/>
          <a:p>
            <a:pPr marL="320040" indent="0">
              <a:buSzPct val="100000"/>
              <a:buNone/>
            </a:pPr>
            <a:r>
              <a:rPr lang="en-US" sz="2800" dirty="0"/>
              <a:t>Organizations can be thought of as a container that hold elements in </a:t>
            </a:r>
            <a:r>
              <a:rPr lang="en-US" sz="2800" dirty="0" smtClean="0"/>
              <a:t>ScienceLogic. </a:t>
            </a:r>
            <a:r>
              <a:rPr lang="en-US" sz="2800" dirty="0"/>
              <a:t>Elements (below) are associated with an Organization and only User Accounts that are aligned with an Organization will access elements from that Organization</a:t>
            </a:r>
            <a:r>
              <a:rPr lang="en-US" sz="2800" dirty="0" smtClean="0"/>
              <a:t>.</a:t>
            </a:r>
          </a:p>
          <a:p>
            <a:pPr marL="1051560">
              <a:buSzPct val="100000"/>
            </a:pPr>
            <a:r>
              <a:rPr lang="en-US" sz="2800" dirty="0" smtClean="0"/>
              <a:t>The </a:t>
            </a:r>
            <a:r>
              <a:rPr lang="en-US" sz="2800" dirty="0"/>
              <a:t>Organization ID is called a “Record of Authority ID” or “</a:t>
            </a:r>
            <a:r>
              <a:rPr lang="en-US" sz="2800" dirty="0" err="1"/>
              <a:t>roa_id</a:t>
            </a:r>
            <a:r>
              <a:rPr lang="en-US" sz="2800" dirty="0"/>
              <a:t>”</a:t>
            </a:r>
          </a:p>
          <a:p>
            <a:pPr marL="1051560">
              <a:buSzPct val="100000"/>
            </a:pPr>
            <a:r>
              <a:rPr lang="en-US" sz="2800" dirty="0"/>
              <a:t>Elements are referenced as “xtypes” in the database</a:t>
            </a:r>
            <a:endParaRPr lang="en-US" sz="3600" dirty="0"/>
          </a:p>
        </p:txBody>
      </p:sp>
      <p:sp>
        <p:nvSpPr>
          <p:cNvPr id="3" name="Title 2"/>
          <p:cNvSpPr>
            <a:spLocks noGrp="1"/>
          </p:cNvSpPr>
          <p:nvPr>
            <p:ph type="title"/>
          </p:nvPr>
        </p:nvSpPr>
        <p:spPr/>
        <p:txBody>
          <a:bodyPr/>
          <a:lstStyle/>
          <a:p>
            <a:r>
              <a:rPr lang="en-US" dirty="0" smtClean="0">
                <a:solidFill>
                  <a:schemeClr val="bg2">
                    <a:lumMod val="10000"/>
                  </a:schemeClr>
                </a:solidFill>
              </a:rPr>
              <a:t>Organizations</a:t>
            </a:r>
            <a:endParaRPr lang="en-US" dirty="0">
              <a:solidFill>
                <a:schemeClr val="bg2">
                  <a:lumMod val="10000"/>
                </a:schemeClr>
              </a:solidFill>
            </a:endParaRPr>
          </a:p>
        </p:txBody>
      </p:sp>
      <p:sp>
        <p:nvSpPr>
          <p:cNvPr id="8" name="Slide Number Placeholder 7"/>
          <p:cNvSpPr>
            <a:spLocks noGrp="1"/>
          </p:cNvSpPr>
          <p:nvPr>
            <p:ph type="sldNum" sz="quarter" idx="4"/>
          </p:nvPr>
        </p:nvSpPr>
        <p:spPr/>
        <p:txBody>
          <a:bodyPr/>
          <a:lstStyle/>
          <a:p>
            <a:fld id="{59FBCBD5-A728-384D-A41B-B8C6FE40EEBE}" type="slidenum">
              <a:rPr lang="en-US" smtClean="0"/>
              <a:pPr/>
              <a:t>40</a:t>
            </a:fld>
            <a:endParaRPr lang="en-US" dirty="0"/>
          </a:p>
        </p:txBody>
      </p:sp>
      <p:graphicFrame>
        <p:nvGraphicFramePr>
          <p:cNvPr id="5" name="Table 4"/>
          <p:cNvGraphicFramePr>
            <a:graphicFrameLocks noGrp="1"/>
          </p:cNvGraphicFramePr>
          <p:nvPr>
            <p:extLst/>
          </p:nvPr>
        </p:nvGraphicFramePr>
        <p:xfrm>
          <a:off x="823696" y="4749280"/>
          <a:ext cx="6421032" cy="4251528"/>
        </p:xfrm>
        <a:graphic>
          <a:graphicData uri="http://schemas.openxmlformats.org/drawingml/2006/table">
            <a:tbl>
              <a:tblPr firstRow="1" bandRow="1">
                <a:tableStyleId>{5C22544A-7EE6-4342-B048-85BDC9FD1C3A}</a:tableStyleId>
              </a:tblPr>
              <a:tblGrid>
                <a:gridCol w="2140344"/>
                <a:gridCol w="2140344"/>
                <a:gridCol w="2140344"/>
              </a:tblGrid>
              <a:tr h="354294">
                <a:tc>
                  <a:txBody>
                    <a:bodyPr/>
                    <a:lstStyle/>
                    <a:p>
                      <a:pPr algn="ctr"/>
                      <a:r>
                        <a:rPr lang="en-US" sz="1300" dirty="0" smtClean="0">
                          <a:latin typeface="Futura Lt BT"/>
                        </a:rPr>
                        <a:t>Element</a:t>
                      </a:r>
                      <a:endParaRPr lang="en-US" sz="1300" dirty="0">
                        <a:latin typeface="Futura Lt BT"/>
                      </a:endParaRPr>
                    </a:p>
                  </a:txBody>
                  <a:tcPr marL="155448" marR="155448" marT="67056" marB="67056"/>
                </a:tc>
                <a:tc>
                  <a:txBody>
                    <a:bodyPr/>
                    <a:lstStyle/>
                    <a:p>
                      <a:pPr algn="ctr"/>
                      <a:r>
                        <a:rPr lang="en-US" sz="1300" dirty="0" smtClean="0">
                          <a:latin typeface="Futura Lt BT"/>
                        </a:rPr>
                        <a:t>xtypes</a:t>
                      </a:r>
                      <a:endParaRPr lang="en-US" sz="1300" dirty="0">
                        <a:latin typeface="Futura Lt BT"/>
                      </a:endParaRPr>
                    </a:p>
                  </a:txBody>
                  <a:tcPr marL="155448" marR="155448" marT="67056" marB="67056"/>
                </a:tc>
                <a:tc>
                  <a:txBody>
                    <a:bodyPr/>
                    <a:lstStyle/>
                    <a:p>
                      <a:pPr algn="ctr"/>
                      <a:r>
                        <a:rPr lang="en-US" sz="1300" dirty="0" smtClean="0">
                          <a:latin typeface="Futura Lt BT"/>
                        </a:rPr>
                        <a:t>Icon</a:t>
                      </a:r>
                      <a:endParaRPr lang="en-US" sz="1300" dirty="0">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Organization</a:t>
                      </a:r>
                    </a:p>
                  </a:txBody>
                  <a:tcPr marL="155448" marR="155448" marT="67056" marB="67056"/>
                </a:tc>
                <a:tc>
                  <a:txBody>
                    <a:bodyPr/>
                    <a:lstStyle/>
                    <a:p>
                      <a:pPr algn="ctr"/>
                      <a:r>
                        <a:rPr lang="en-US" sz="1300" dirty="0" smtClean="0">
                          <a:solidFill>
                            <a:schemeClr val="tx1">
                              <a:lumMod val="50000"/>
                            </a:schemeClr>
                          </a:solidFill>
                          <a:latin typeface="Futura Lt BT"/>
                        </a:rPr>
                        <a:t>0</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Device</a:t>
                      </a:r>
                    </a:p>
                  </a:txBody>
                  <a:tcPr marL="155448" marR="155448" marT="67056" marB="67056"/>
                </a:tc>
                <a:tc>
                  <a:txBody>
                    <a:bodyPr/>
                    <a:lstStyle/>
                    <a:p>
                      <a:pPr algn="ctr"/>
                      <a:r>
                        <a:rPr lang="en-US" sz="1300" dirty="0" smtClean="0">
                          <a:solidFill>
                            <a:schemeClr val="tx1">
                              <a:lumMod val="50000"/>
                            </a:schemeClr>
                          </a:solidFill>
                          <a:latin typeface="Futura Lt BT"/>
                        </a:rPr>
                        <a:t>1</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Asset</a:t>
                      </a:r>
                    </a:p>
                  </a:txBody>
                  <a:tcPr marL="155448" marR="155448" marT="67056" marB="67056"/>
                </a:tc>
                <a:tc>
                  <a:txBody>
                    <a:bodyPr/>
                    <a:lstStyle/>
                    <a:p>
                      <a:pPr algn="ctr"/>
                      <a:r>
                        <a:rPr lang="en-US" sz="1300" dirty="0" smtClean="0">
                          <a:solidFill>
                            <a:schemeClr val="tx1">
                              <a:lumMod val="50000"/>
                            </a:schemeClr>
                          </a:solidFill>
                          <a:latin typeface="Futura Lt BT"/>
                        </a:rPr>
                        <a:t>2</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IP</a:t>
                      </a:r>
                      <a:r>
                        <a:rPr lang="en-US" sz="1300" baseline="0" dirty="0" smtClean="0">
                          <a:solidFill>
                            <a:schemeClr val="tx1">
                              <a:lumMod val="50000"/>
                            </a:schemeClr>
                          </a:solidFill>
                          <a:latin typeface="Futura Lt BT"/>
                        </a:rPr>
                        <a:t> Network</a:t>
                      </a:r>
                      <a:endParaRPr lang="en-US" sz="1300" dirty="0" smtClean="0">
                        <a:solidFill>
                          <a:schemeClr val="tx1">
                            <a:lumMod val="50000"/>
                          </a:schemeClr>
                        </a:solidFill>
                        <a:latin typeface="Futura Lt BT"/>
                      </a:endParaRPr>
                    </a:p>
                  </a:txBody>
                  <a:tcPr marL="155448" marR="155448" marT="67056" marB="67056"/>
                </a:tc>
                <a:tc>
                  <a:txBody>
                    <a:bodyPr/>
                    <a:lstStyle/>
                    <a:p>
                      <a:pPr algn="ctr"/>
                      <a:r>
                        <a:rPr lang="en-US" sz="1300" dirty="0" smtClean="0">
                          <a:solidFill>
                            <a:schemeClr val="tx1">
                              <a:lumMod val="50000"/>
                            </a:schemeClr>
                          </a:solidFill>
                          <a:latin typeface="Futura Lt BT"/>
                        </a:rPr>
                        <a:t>3</a:t>
                      </a:r>
                      <a:endParaRPr lang="en-US" sz="1300" dirty="0">
                        <a:solidFill>
                          <a:schemeClr val="tx1">
                            <a:lumMod val="50000"/>
                          </a:schemeClr>
                        </a:solidFill>
                        <a:latin typeface="Futura Lt BT"/>
                      </a:endParaRPr>
                    </a:p>
                  </a:txBody>
                  <a:tcPr marL="155448" marR="155448" marT="67056" marB="67056"/>
                </a:tc>
                <a:tc>
                  <a:txBody>
                    <a:bodyPr/>
                    <a:lstStyle/>
                    <a:p>
                      <a:pPr algn="ctr"/>
                      <a:r>
                        <a:rPr lang="en-US" sz="1300" dirty="0" smtClean="0">
                          <a:solidFill>
                            <a:schemeClr val="tx1">
                              <a:lumMod val="50000"/>
                            </a:schemeClr>
                          </a:solidFill>
                          <a:latin typeface="Futura Lt BT"/>
                        </a:rPr>
                        <a:t>N/A</a:t>
                      </a: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Interface</a:t>
                      </a:r>
                    </a:p>
                  </a:txBody>
                  <a:tcPr marL="155448" marR="155448" marT="67056" marB="67056"/>
                </a:tc>
                <a:tc>
                  <a:txBody>
                    <a:bodyPr/>
                    <a:lstStyle/>
                    <a:p>
                      <a:pPr algn="ctr"/>
                      <a:r>
                        <a:rPr lang="en-US" sz="1300" dirty="0" smtClean="0">
                          <a:solidFill>
                            <a:schemeClr val="tx1">
                              <a:lumMod val="50000"/>
                            </a:schemeClr>
                          </a:solidFill>
                          <a:latin typeface="Futura Lt BT"/>
                        </a:rPr>
                        <a:t>4</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dirty="0" smtClean="0">
                          <a:solidFill>
                            <a:schemeClr val="tx1">
                              <a:lumMod val="50000"/>
                            </a:schemeClr>
                          </a:solidFill>
                          <a:latin typeface="Futura Lt BT"/>
                        </a:rPr>
                        <a:t>Vendor</a:t>
                      </a:r>
                    </a:p>
                  </a:txBody>
                  <a:tcPr marL="155448" marR="155448" marT="67056" marB="67056"/>
                </a:tc>
                <a:tc>
                  <a:txBody>
                    <a:bodyPr/>
                    <a:lstStyle/>
                    <a:p>
                      <a:pPr algn="ctr"/>
                      <a:r>
                        <a:rPr lang="en-US" sz="1300" dirty="0" smtClean="0">
                          <a:solidFill>
                            <a:schemeClr val="tx1">
                              <a:lumMod val="50000"/>
                            </a:schemeClr>
                          </a:solidFill>
                          <a:latin typeface="Futura Lt BT"/>
                        </a:rPr>
                        <a:t>5</a:t>
                      </a:r>
                      <a:endParaRPr lang="en-US" sz="1300" dirty="0">
                        <a:solidFill>
                          <a:schemeClr val="tx1">
                            <a:lumMod val="50000"/>
                          </a:schemeClr>
                        </a:solidFill>
                        <a:latin typeface="Futura Lt BT"/>
                      </a:endParaRPr>
                    </a:p>
                  </a:txBody>
                  <a:tcPr marL="155448" marR="155448" marT="67056" marB="67056"/>
                </a:tc>
                <a:tc>
                  <a:txBody>
                    <a:bodyPr/>
                    <a:lstStyle/>
                    <a:p>
                      <a:pPr algn="ctr"/>
                      <a:r>
                        <a:rPr lang="en-US" sz="1300" dirty="0" smtClean="0">
                          <a:solidFill>
                            <a:schemeClr val="tx1">
                              <a:lumMod val="50000"/>
                            </a:schemeClr>
                          </a:solidFill>
                          <a:latin typeface="Futura Lt BT"/>
                        </a:rPr>
                        <a:t>N/A</a:t>
                      </a: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lumMod val="50000"/>
                            </a:schemeClr>
                          </a:solidFill>
                          <a:latin typeface="Futura Lt BT"/>
                          <a:ea typeface="+mn-ea"/>
                          <a:cs typeface="+mn-cs"/>
                        </a:rPr>
                        <a:t>User Account</a:t>
                      </a:r>
                    </a:p>
                  </a:txBody>
                  <a:tcPr marL="155448" marR="155448" marT="67056" marB="67056"/>
                </a:tc>
                <a:tc>
                  <a:txBody>
                    <a:bodyPr/>
                    <a:lstStyle/>
                    <a:p>
                      <a:pPr algn="ctr"/>
                      <a:r>
                        <a:rPr lang="en-US" sz="1300" dirty="0" smtClean="0">
                          <a:solidFill>
                            <a:schemeClr val="tx1">
                              <a:lumMod val="50000"/>
                            </a:schemeClr>
                          </a:solidFill>
                          <a:latin typeface="Futura Lt BT"/>
                        </a:rPr>
                        <a:t>6</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lumMod val="50000"/>
                            </a:schemeClr>
                          </a:solidFill>
                          <a:latin typeface="Futura Lt BT"/>
                          <a:ea typeface="+mn-ea"/>
                          <a:cs typeface="+mn-cs"/>
                        </a:rPr>
                        <a:t>Virtual Interface</a:t>
                      </a:r>
                    </a:p>
                  </a:txBody>
                  <a:tcPr marL="155448" marR="155448" marT="67056" marB="67056"/>
                </a:tc>
                <a:tc>
                  <a:txBody>
                    <a:bodyPr/>
                    <a:lstStyle/>
                    <a:p>
                      <a:pPr algn="ctr"/>
                      <a:r>
                        <a:rPr lang="en-US" sz="1300" dirty="0" smtClean="0">
                          <a:solidFill>
                            <a:schemeClr val="tx1">
                              <a:lumMod val="50000"/>
                            </a:schemeClr>
                          </a:solidFill>
                          <a:latin typeface="Futura Lt BT"/>
                        </a:rPr>
                        <a:t>7</a:t>
                      </a:r>
                      <a:endParaRPr lang="en-US" sz="1300" dirty="0">
                        <a:solidFill>
                          <a:schemeClr val="tx1">
                            <a:lumMod val="50000"/>
                          </a:schemeClr>
                        </a:solidFill>
                        <a:latin typeface="Futura Lt BT"/>
                      </a:endParaRPr>
                    </a:p>
                  </a:txBody>
                  <a:tcPr marL="155448" marR="155448" marT="67056" marB="67056"/>
                </a:tc>
                <a:tc>
                  <a:txBody>
                    <a:bodyPr/>
                    <a:lstStyle/>
                    <a:p>
                      <a:pPr algn="ctr"/>
                      <a:r>
                        <a:rPr lang="en-US" sz="1300" dirty="0" smtClean="0">
                          <a:solidFill>
                            <a:schemeClr val="tx1">
                              <a:lumMod val="50000"/>
                            </a:schemeClr>
                          </a:solidFill>
                          <a:latin typeface="Futura Lt BT"/>
                        </a:rPr>
                        <a:t>N/A</a:t>
                      </a: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lumMod val="50000"/>
                            </a:schemeClr>
                          </a:solidFill>
                          <a:latin typeface="Futura Lt BT"/>
                          <a:ea typeface="+mn-ea"/>
                          <a:cs typeface="+mn-cs"/>
                        </a:rPr>
                        <a:t>Device Group</a:t>
                      </a:r>
                    </a:p>
                  </a:txBody>
                  <a:tcPr marL="155448" marR="155448" marT="67056" marB="67056"/>
                </a:tc>
                <a:tc>
                  <a:txBody>
                    <a:bodyPr/>
                    <a:lstStyle/>
                    <a:p>
                      <a:pPr algn="ctr"/>
                      <a:r>
                        <a:rPr lang="en-US" sz="1300" dirty="0" smtClean="0">
                          <a:solidFill>
                            <a:schemeClr val="tx1">
                              <a:lumMod val="50000"/>
                            </a:schemeClr>
                          </a:solidFill>
                          <a:latin typeface="Futura Lt BT"/>
                        </a:rPr>
                        <a:t>8</a:t>
                      </a:r>
                      <a:endParaRPr lang="en-US" sz="1300" dirty="0">
                        <a:solidFill>
                          <a:schemeClr val="tx1">
                            <a:lumMod val="50000"/>
                          </a:schemeClr>
                        </a:solidFill>
                        <a:latin typeface="Futura Lt BT"/>
                      </a:endParaRPr>
                    </a:p>
                  </a:txBody>
                  <a:tcPr marL="155448" marR="155448" marT="67056" marB="67056"/>
                </a:tc>
                <a:tc>
                  <a:txBody>
                    <a:bodyPr/>
                    <a:lstStyle/>
                    <a:p>
                      <a:pPr algn="ctr"/>
                      <a:r>
                        <a:rPr lang="en-US" sz="1300" dirty="0" smtClean="0">
                          <a:solidFill>
                            <a:schemeClr val="tx1">
                              <a:lumMod val="50000"/>
                            </a:schemeClr>
                          </a:solidFill>
                          <a:latin typeface="Futura Lt BT"/>
                        </a:rPr>
                        <a:t>N/A</a:t>
                      </a: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lumMod val="50000"/>
                            </a:schemeClr>
                          </a:solidFill>
                          <a:latin typeface="Futura Lt BT"/>
                          <a:ea typeface="+mn-ea"/>
                          <a:cs typeface="+mn-cs"/>
                        </a:rPr>
                        <a:t>IT Service</a:t>
                      </a:r>
                    </a:p>
                  </a:txBody>
                  <a:tcPr marL="155448" marR="155448" marT="67056" marB="67056"/>
                </a:tc>
                <a:tc>
                  <a:txBody>
                    <a:bodyPr/>
                    <a:lstStyle/>
                    <a:p>
                      <a:pPr algn="ctr"/>
                      <a:r>
                        <a:rPr lang="en-US" sz="1300" dirty="0" smtClean="0">
                          <a:solidFill>
                            <a:schemeClr val="tx1">
                              <a:lumMod val="50000"/>
                            </a:schemeClr>
                          </a:solidFill>
                          <a:latin typeface="Futura Lt BT"/>
                        </a:rPr>
                        <a:t>9</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dirty="0">
                        <a:solidFill>
                          <a:schemeClr val="tx1">
                            <a:lumMod val="50000"/>
                          </a:schemeClr>
                        </a:solidFill>
                        <a:latin typeface="Futura Lt BT"/>
                      </a:endParaRPr>
                    </a:p>
                  </a:txBody>
                  <a:tcPr marL="155448" marR="155448" marT="67056" marB="67056"/>
                </a:tc>
              </a:tr>
              <a:tr h="3542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lumMod val="50000"/>
                            </a:schemeClr>
                          </a:solidFill>
                          <a:latin typeface="Futura Lt BT"/>
                          <a:ea typeface="+mn-ea"/>
                          <a:cs typeface="+mn-cs"/>
                        </a:rPr>
                        <a:t>Ticket</a:t>
                      </a:r>
                    </a:p>
                  </a:txBody>
                  <a:tcPr marL="155448" marR="155448" marT="67056" marB="67056"/>
                </a:tc>
                <a:tc>
                  <a:txBody>
                    <a:bodyPr/>
                    <a:lstStyle/>
                    <a:p>
                      <a:pPr algn="ctr"/>
                      <a:r>
                        <a:rPr lang="en-US" sz="1300" dirty="0" smtClean="0">
                          <a:solidFill>
                            <a:schemeClr val="tx1">
                              <a:lumMod val="50000"/>
                            </a:schemeClr>
                          </a:solidFill>
                          <a:latin typeface="Futura Lt BT"/>
                        </a:rPr>
                        <a:t>10</a:t>
                      </a:r>
                      <a:endParaRPr lang="en-US" sz="1300" dirty="0">
                        <a:solidFill>
                          <a:schemeClr val="tx1">
                            <a:lumMod val="50000"/>
                          </a:schemeClr>
                        </a:solidFill>
                        <a:latin typeface="Futura Lt BT"/>
                      </a:endParaRPr>
                    </a:p>
                  </a:txBody>
                  <a:tcPr marL="155448" marR="155448" marT="67056" marB="67056"/>
                </a:tc>
                <a:tc>
                  <a:txBody>
                    <a:bodyPr/>
                    <a:lstStyle/>
                    <a:p>
                      <a:pPr algn="ctr"/>
                      <a:endParaRPr lang="en-US" sz="1300" dirty="0">
                        <a:solidFill>
                          <a:schemeClr val="tx1">
                            <a:lumMod val="50000"/>
                          </a:schemeClr>
                        </a:solidFill>
                        <a:latin typeface="Futura Lt BT"/>
                      </a:endParaRPr>
                    </a:p>
                  </a:txBody>
                  <a:tcPr marL="155448" marR="155448" marT="67056" marB="67056"/>
                </a:tc>
              </a:tr>
            </a:tbl>
          </a:graphicData>
        </a:graphic>
      </p:graphicFrame>
      <p:grpSp>
        <p:nvGrpSpPr>
          <p:cNvPr id="18" name="Group 17"/>
          <p:cNvGrpSpPr/>
          <p:nvPr/>
        </p:nvGrpSpPr>
        <p:grpSpPr>
          <a:xfrm>
            <a:off x="6020304" y="5141278"/>
            <a:ext cx="368531" cy="3821849"/>
            <a:chOff x="3541355" y="3505417"/>
            <a:chExt cx="216783" cy="2605806"/>
          </a:xfrm>
        </p:grpSpPr>
        <p:pic>
          <p:nvPicPr>
            <p:cNvPr id="11" name="Picture 10"/>
            <p:cNvPicPr>
              <a:picLocks noChangeAspect="1"/>
            </p:cNvPicPr>
            <p:nvPr/>
          </p:nvPicPr>
          <p:blipFill>
            <a:blip r:embed="rId2"/>
            <a:stretch>
              <a:fillRect/>
            </a:stretch>
          </p:blipFill>
          <p:spPr>
            <a:xfrm>
              <a:off x="3541355" y="4936859"/>
              <a:ext cx="210354" cy="218430"/>
            </a:xfrm>
            <a:prstGeom prst="rect">
              <a:avLst/>
            </a:prstGeom>
          </p:spPr>
        </p:pic>
        <p:pic>
          <p:nvPicPr>
            <p:cNvPr id="12" name="Picture 11"/>
            <p:cNvPicPr>
              <a:picLocks noChangeAspect="1"/>
            </p:cNvPicPr>
            <p:nvPr/>
          </p:nvPicPr>
          <p:blipFill>
            <a:blip r:embed="rId3"/>
            <a:stretch>
              <a:fillRect/>
            </a:stretch>
          </p:blipFill>
          <p:spPr>
            <a:xfrm>
              <a:off x="3550744" y="5668178"/>
              <a:ext cx="200965" cy="208678"/>
            </a:xfrm>
            <a:prstGeom prst="rect">
              <a:avLst/>
            </a:prstGeom>
          </p:spPr>
        </p:pic>
        <p:pic>
          <p:nvPicPr>
            <p:cNvPr id="13" name="Picture 12"/>
            <p:cNvPicPr>
              <a:picLocks noChangeAspect="1"/>
            </p:cNvPicPr>
            <p:nvPr/>
          </p:nvPicPr>
          <p:blipFill>
            <a:blip r:embed="rId4"/>
            <a:stretch>
              <a:fillRect/>
            </a:stretch>
          </p:blipFill>
          <p:spPr>
            <a:xfrm>
              <a:off x="3550744" y="5902544"/>
              <a:ext cx="200965" cy="208679"/>
            </a:xfrm>
            <a:prstGeom prst="rect">
              <a:avLst/>
            </a:prstGeom>
          </p:spPr>
        </p:pic>
        <p:pic>
          <p:nvPicPr>
            <p:cNvPr id="14" name="Picture 13"/>
            <p:cNvPicPr>
              <a:picLocks noChangeAspect="1"/>
            </p:cNvPicPr>
            <p:nvPr/>
          </p:nvPicPr>
          <p:blipFill>
            <a:blip r:embed="rId5"/>
            <a:stretch>
              <a:fillRect/>
            </a:stretch>
          </p:blipFill>
          <p:spPr>
            <a:xfrm>
              <a:off x="3541355" y="4461987"/>
              <a:ext cx="210354" cy="218428"/>
            </a:xfrm>
            <a:prstGeom prst="rect">
              <a:avLst/>
            </a:prstGeom>
          </p:spPr>
        </p:pic>
        <p:pic>
          <p:nvPicPr>
            <p:cNvPr id="15" name="Picture 14"/>
            <p:cNvPicPr>
              <a:picLocks noChangeAspect="1"/>
            </p:cNvPicPr>
            <p:nvPr/>
          </p:nvPicPr>
          <p:blipFill>
            <a:blip r:embed="rId6"/>
            <a:stretch>
              <a:fillRect/>
            </a:stretch>
          </p:blipFill>
          <p:spPr>
            <a:xfrm>
              <a:off x="3541355" y="3964500"/>
              <a:ext cx="216783" cy="225104"/>
            </a:xfrm>
            <a:prstGeom prst="rect">
              <a:avLst/>
            </a:prstGeom>
          </p:spPr>
        </p:pic>
        <p:pic>
          <p:nvPicPr>
            <p:cNvPr id="16" name="Picture 15"/>
            <p:cNvPicPr>
              <a:picLocks noChangeAspect="1"/>
            </p:cNvPicPr>
            <p:nvPr/>
          </p:nvPicPr>
          <p:blipFill>
            <a:blip r:embed="rId7"/>
            <a:stretch>
              <a:fillRect/>
            </a:stretch>
          </p:blipFill>
          <p:spPr>
            <a:xfrm>
              <a:off x="3550744" y="3723423"/>
              <a:ext cx="206500" cy="215387"/>
            </a:xfrm>
            <a:prstGeom prst="rect">
              <a:avLst/>
            </a:prstGeom>
          </p:spPr>
        </p:pic>
        <p:pic>
          <p:nvPicPr>
            <p:cNvPr id="17" name="Picture 16"/>
            <p:cNvPicPr>
              <a:picLocks noChangeAspect="1"/>
            </p:cNvPicPr>
            <p:nvPr/>
          </p:nvPicPr>
          <p:blipFill>
            <a:blip r:embed="rId8"/>
            <a:stretch>
              <a:fillRect/>
            </a:stretch>
          </p:blipFill>
          <p:spPr>
            <a:xfrm>
              <a:off x="3550744" y="3505417"/>
              <a:ext cx="200965" cy="200965"/>
            </a:xfrm>
            <a:prstGeom prst="rect">
              <a:avLst/>
            </a:prstGeom>
          </p:spPr>
        </p:pic>
      </p:grpSp>
      <p:grpSp>
        <p:nvGrpSpPr>
          <p:cNvPr id="19" name="Group 18"/>
          <p:cNvGrpSpPr/>
          <p:nvPr/>
        </p:nvGrpSpPr>
        <p:grpSpPr>
          <a:xfrm>
            <a:off x="9049280" y="4832865"/>
            <a:ext cx="5003807" cy="4384722"/>
            <a:chOff x="5562003" y="2162278"/>
            <a:chExt cx="3581997" cy="3829542"/>
          </a:xfrm>
        </p:grpSpPr>
        <p:pic>
          <p:nvPicPr>
            <p:cNvPr id="20" name="Picture 19"/>
            <p:cNvPicPr>
              <a:picLocks noChangeAspect="1"/>
            </p:cNvPicPr>
            <p:nvPr/>
          </p:nvPicPr>
          <p:blipFill>
            <a:blip r:embed="rId5"/>
            <a:stretch>
              <a:fillRect/>
            </a:stretch>
          </p:blipFill>
          <p:spPr>
            <a:xfrm>
              <a:off x="5562003" y="2656942"/>
              <a:ext cx="321515" cy="321515"/>
            </a:xfrm>
            <a:prstGeom prst="rect">
              <a:avLst/>
            </a:prstGeom>
          </p:spPr>
        </p:pic>
        <p:pic>
          <p:nvPicPr>
            <p:cNvPr id="21" name="Picture 20"/>
            <p:cNvPicPr>
              <a:picLocks noChangeAspect="1"/>
            </p:cNvPicPr>
            <p:nvPr/>
          </p:nvPicPr>
          <p:blipFill>
            <a:blip r:embed="rId9"/>
            <a:stretch>
              <a:fillRect/>
            </a:stretch>
          </p:blipFill>
          <p:spPr>
            <a:xfrm>
              <a:off x="6154220" y="3002040"/>
              <a:ext cx="2989780" cy="2989780"/>
            </a:xfrm>
            <a:prstGeom prst="rect">
              <a:avLst/>
            </a:prstGeom>
          </p:spPr>
        </p:pic>
        <p:pic>
          <p:nvPicPr>
            <p:cNvPr id="22" name="Picture 21"/>
            <p:cNvPicPr>
              <a:picLocks noChangeAspect="1"/>
            </p:cNvPicPr>
            <p:nvPr/>
          </p:nvPicPr>
          <p:blipFill>
            <a:blip r:embed="rId7"/>
            <a:stretch>
              <a:fillRect/>
            </a:stretch>
          </p:blipFill>
          <p:spPr>
            <a:xfrm>
              <a:off x="6099641" y="2162278"/>
              <a:ext cx="321454" cy="321454"/>
            </a:xfrm>
            <a:prstGeom prst="rect">
              <a:avLst/>
            </a:prstGeom>
          </p:spPr>
        </p:pic>
        <p:pic>
          <p:nvPicPr>
            <p:cNvPr id="23" name="Picture 22"/>
            <p:cNvPicPr>
              <a:picLocks noChangeAspect="1"/>
            </p:cNvPicPr>
            <p:nvPr/>
          </p:nvPicPr>
          <p:blipFill>
            <a:blip r:embed="rId2"/>
            <a:stretch>
              <a:fillRect/>
            </a:stretch>
          </p:blipFill>
          <p:spPr>
            <a:xfrm>
              <a:off x="7359705" y="2340959"/>
              <a:ext cx="248746" cy="248746"/>
            </a:xfrm>
            <a:prstGeom prst="rect">
              <a:avLst/>
            </a:prstGeom>
          </p:spPr>
        </p:pic>
        <p:pic>
          <p:nvPicPr>
            <p:cNvPr id="24" name="Picture 23"/>
            <p:cNvPicPr>
              <a:picLocks noChangeAspect="1"/>
            </p:cNvPicPr>
            <p:nvPr/>
          </p:nvPicPr>
          <p:blipFill>
            <a:blip r:embed="rId6"/>
            <a:stretch>
              <a:fillRect/>
            </a:stretch>
          </p:blipFill>
          <p:spPr>
            <a:xfrm>
              <a:off x="8194744" y="2245122"/>
              <a:ext cx="268977" cy="268977"/>
            </a:xfrm>
            <a:prstGeom prst="rect">
              <a:avLst/>
            </a:prstGeom>
          </p:spPr>
        </p:pic>
        <p:pic>
          <p:nvPicPr>
            <p:cNvPr id="25" name="Picture 24"/>
            <p:cNvPicPr>
              <a:picLocks noChangeAspect="1"/>
            </p:cNvPicPr>
            <p:nvPr/>
          </p:nvPicPr>
          <p:blipFill>
            <a:blip r:embed="rId4"/>
            <a:stretch>
              <a:fillRect/>
            </a:stretch>
          </p:blipFill>
          <p:spPr>
            <a:xfrm>
              <a:off x="6582483" y="2642806"/>
              <a:ext cx="268551" cy="268551"/>
            </a:xfrm>
            <a:prstGeom prst="rect">
              <a:avLst/>
            </a:prstGeom>
          </p:spPr>
        </p:pic>
        <p:pic>
          <p:nvPicPr>
            <p:cNvPr id="26" name="Picture 25"/>
            <p:cNvPicPr>
              <a:picLocks noChangeAspect="1"/>
            </p:cNvPicPr>
            <p:nvPr/>
          </p:nvPicPr>
          <p:blipFill>
            <a:blip r:embed="rId3"/>
            <a:stretch>
              <a:fillRect/>
            </a:stretch>
          </p:blipFill>
          <p:spPr>
            <a:xfrm>
              <a:off x="7795095" y="2764127"/>
              <a:ext cx="277043" cy="277043"/>
            </a:xfrm>
            <a:prstGeom prst="rect">
              <a:avLst/>
            </a:prstGeom>
          </p:spPr>
        </p:pic>
        <p:cxnSp>
          <p:nvCxnSpPr>
            <p:cNvPr id="27" name="Straight Arrow Connector 26"/>
            <p:cNvCxnSpPr/>
            <p:nvPr/>
          </p:nvCxnSpPr>
          <p:spPr>
            <a:xfrm>
              <a:off x="5799334" y="2987948"/>
              <a:ext cx="886555" cy="722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275705" y="2483732"/>
              <a:ext cx="469363" cy="1173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685889" y="2967805"/>
              <a:ext cx="259362" cy="769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2"/>
            </p:cNvCxnSpPr>
            <p:nvPr/>
          </p:nvCxnSpPr>
          <p:spPr>
            <a:xfrm>
              <a:off x="7484078" y="2589706"/>
              <a:ext cx="93602" cy="1147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7699263" y="3076322"/>
              <a:ext cx="181814" cy="60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4" idx="2"/>
            </p:cNvCxnSpPr>
            <p:nvPr/>
          </p:nvCxnSpPr>
          <p:spPr>
            <a:xfrm flipH="1">
              <a:off x="7791267" y="2514099"/>
              <a:ext cx="537966" cy="1345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rot="20705768">
            <a:off x="11854335" y="7298491"/>
            <a:ext cx="1677825" cy="77691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solidFill>
                  <a:schemeClr val="bg1"/>
                </a:solidFill>
              </a:rPr>
              <a:t>ORG</a:t>
            </a:r>
            <a:endParaRPr lang="en-US" dirty="0">
              <a:solidFill>
                <a:schemeClr val="bg1"/>
              </a:solidFill>
            </a:endParaRPr>
          </a:p>
        </p:txBody>
      </p:sp>
      <p:sp>
        <p:nvSpPr>
          <p:cNvPr id="33" name="TextBox 32"/>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972256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1" y="1387026"/>
            <a:ext cx="6278953" cy="6504029"/>
          </a:xfrm>
        </p:spPr>
        <p:txBody>
          <a:bodyPr>
            <a:normAutofit fontScale="85000" lnSpcReduction="20000"/>
          </a:bodyPr>
          <a:lstStyle/>
          <a:p>
            <a:pPr marL="0" indent="0">
              <a:buNone/>
            </a:pPr>
            <a:r>
              <a:rPr lang="en-US" sz="4000" dirty="0" smtClean="0"/>
              <a:t>An Organization Record is a collection of information organized into the following  tabs:</a:t>
            </a:r>
          </a:p>
          <a:p>
            <a:pPr marL="0" indent="0">
              <a:buNone/>
            </a:pPr>
            <a:endParaRPr lang="en-US" dirty="0" smtClean="0"/>
          </a:p>
          <a:p>
            <a:pPr marL="274320" indent="-274320">
              <a:buFont typeface="Arial" panose="020B0604020202020204" pitchFamily="34" charset="0"/>
              <a:buChar char="•"/>
            </a:pPr>
            <a:r>
              <a:rPr lang="en-US" sz="3100" b="1" dirty="0" smtClean="0"/>
              <a:t>Summary</a:t>
            </a:r>
            <a:r>
              <a:rPr lang="en-US" sz="3100" dirty="0" smtClean="0"/>
              <a:t> – provides a view of recent Events, Tickets. In addition, there are accounts and the Org contact</a:t>
            </a:r>
          </a:p>
          <a:p>
            <a:pPr marL="274320" indent="-274320">
              <a:buFont typeface="Arial" panose="020B0604020202020204" pitchFamily="34" charset="0"/>
              <a:buChar char="•"/>
            </a:pPr>
            <a:r>
              <a:rPr lang="en-US" sz="3100" b="1" dirty="0" smtClean="0"/>
              <a:t>Properties</a:t>
            </a:r>
            <a:r>
              <a:rPr lang="en-US" sz="3100" dirty="0" smtClean="0"/>
              <a:t> – basic information, critical contacts, product usage</a:t>
            </a:r>
          </a:p>
          <a:p>
            <a:pPr marL="274320" indent="-274320">
              <a:buFont typeface="Arial" panose="020B0604020202020204" pitchFamily="34" charset="0"/>
              <a:buChar char="•"/>
            </a:pPr>
            <a:r>
              <a:rPr lang="en-US" sz="3100" b="1" dirty="0"/>
              <a:t>Logs </a:t>
            </a:r>
            <a:r>
              <a:rPr lang="en-US" sz="3100" dirty="0"/>
              <a:t>– Audit logs for this Organization (all audit logs can be seen at </a:t>
            </a:r>
            <a:r>
              <a:rPr lang="en-US" sz="3100" i="1" dirty="0"/>
              <a:t>System&gt;Monitor&gt;Audit logs</a:t>
            </a:r>
          </a:p>
          <a:p>
            <a:pPr marL="274320" indent="-274320">
              <a:buFont typeface="Arial" panose="020B0604020202020204" pitchFamily="34" charset="0"/>
              <a:buChar char="•"/>
            </a:pPr>
            <a:r>
              <a:rPr lang="en-US" sz="3100" dirty="0"/>
              <a:t>Accounts, Contacts, Events, Tickets, and Notes</a:t>
            </a:r>
            <a:endParaRPr lang="en-US" sz="3100" i="1" dirty="0"/>
          </a:p>
          <a:p>
            <a:endParaRPr lang="en-US" dirty="0"/>
          </a:p>
        </p:txBody>
      </p:sp>
      <p:sp>
        <p:nvSpPr>
          <p:cNvPr id="3" name="Title 2"/>
          <p:cNvSpPr>
            <a:spLocks noGrp="1"/>
          </p:cNvSpPr>
          <p:nvPr>
            <p:ph type="title"/>
          </p:nvPr>
        </p:nvSpPr>
        <p:spPr/>
        <p:txBody>
          <a:bodyPr/>
          <a:lstStyle/>
          <a:p>
            <a:r>
              <a:rPr lang="en-US" dirty="0" smtClean="0">
                <a:solidFill>
                  <a:schemeClr val="bg2">
                    <a:lumMod val="10000"/>
                  </a:schemeClr>
                </a:solidFill>
              </a:rPr>
              <a:t>Organizations: Record	</a:t>
            </a:r>
            <a:endParaRPr lang="en-US" dirty="0">
              <a:solidFill>
                <a:schemeClr val="bg2">
                  <a:lumMod val="10000"/>
                </a:schemeClr>
              </a:solidFill>
            </a:endParaRPr>
          </a:p>
        </p:txBody>
      </p:sp>
      <p:sp>
        <p:nvSpPr>
          <p:cNvPr id="9" name="Slide Number Placeholder 8"/>
          <p:cNvSpPr>
            <a:spLocks noGrp="1"/>
          </p:cNvSpPr>
          <p:nvPr>
            <p:ph type="sldNum" sz="quarter" idx="4"/>
          </p:nvPr>
        </p:nvSpPr>
        <p:spPr/>
        <p:txBody>
          <a:bodyPr/>
          <a:lstStyle/>
          <a:p>
            <a:fld id="{59FBCBD5-A728-384D-A41B-B8C6FE40EEBE}" type="slidenum">
              <a:rPr lang="en-US" smtClean="0"/>
              <a:pPr/>
              <a:t>41</a:t>
            </a:fld>
            <a:endParaRPr lang="en-US" dirty="0"/>
          </a:p>
        </p:txBody>
      </p:sp>
      <p:pic>
        <p:nvPicPr>
          <p:cNvPr id="4" name="Picture 3"/>
          <p:cNvPicPr>
            <a:picLocks noChangeAspect="1"/>
          </p:cNvPicPr>
          <p:nvPr/>
        </p:nvPicPr>
        <p:blipFill>
          <a:blip r:embed="rId2"/>
          <a:stretch>
            <a:fillRect/>
          </a:stretch>
        </p:blipFill>
        <p:spPr>
          <a:xfrm>
            <a:off x="6930845" y="1387025"/>
            <a:ext cx="8097857" cy="3870642"/>
          </a:xfrm>
          <a:prstGeom prst="rect">
            <a:avLst/>
          </a:prstGeom>
          <a:ln>
            <a:noFill/>
          </a:ln>
          <a:effectLst>
            <a:outerShdw blurRad="292100" dist="139700" dir="2700000" algn="tl" rotWithShape="0">
              <a:srgbClr val="333333">
                <a:alpha val="65000"/>
              </a:srgbClr>
            </a:outerShdw>
          </a:effectLst>
        </p:spPr>
      </p:pic>
      <p:sp>
        <p:nvSpPr>
          <p:cNvPr id="5" name="Content Placeholder 1"/>
          <p:cNvSpPr txBox="1">
            <a:spLocks/>
          </p:cNvSpPr>
          <p:nvPr/>
        </p:nvSpPr>
        <p:spPr>
          <a:xfrm>
            <a:off x="7082535" y="5472070"/>
            <a:ext cx="5057120" cy="3804456"/>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2">
                    <a:lumMod val="10000"/>
                  </a:schemeClr>
                </a:solidFill>
                <a:latin typeface="+mj-lt"/>
              </a:rPr>
              <a:t>Organization [Actions] button:</a:t>
            </a:r>
          </a:p>
          <a:p>
            <a:r>
              <a:rPr lang="en-US" sz="2400" dirty="0" smtClean="0">
                <a:solidFill>
                  <a:schemeClr val="bg2">
                    <a:lumMod val="10000"/>
                  </a:schemeClr>
                </a:solidFill>
                <a:latin typeface="+mj-lt"/>
              </a:rPr>
              <a:t>Create tickets, accounts, contacts</a:t>
            </a:r>
          </a:p>
          <a:p>
            <a:r>
              <a:rPr lang="en-US" sz="2400" dirty="0" smtClean="0">
                <a:solidFill>
                  <a:schemeClr val="bg2">
                    <a:lumMod val="10000"/>
                  </a:schemeClr>
                </a:solidFill>
                <a:latin typeface="+mj-lt"/>
              </a:rPr>
              <a:t>Alternate Locations are equivalent to branch offices</a:t>
            </a:r>
          </a:p>
          <a:p>
            <a:r>
              <a:rPr lang="en-US" sz="2400" dirty="0" smtClean="0">
                <a:solidFill>
                  <a:schemeClr val="bg2">
                    <a:lumMod val="10000"/>
                  </a:schemeClr>
                </a:solidFill>
                <a:latin typeface="+mj-lt"/>
              </a:rPr>
              <a:t>Custom navigation creates a new tab that links to a URL</a:t>
            </a:r>
          </a:p>
        </p:txBody>
      </p:sp>
      <p:pic>
        <p:nvPicPr>
          <p:cNvPr id="6" name="Picture 5"/>
          <p:cNvPicPr>
            <a:picLocks noChangeAspect="1"/>
          </p:cNvPicPr>
          <p:nvPr/>
        </p:nvPicPr>
        <p:blipFill>
          <a:blip r:embed="rId3"/>
          <a:stretch>
            <a:fillRect/>
          </a:stretch>
        </p:blipFill>
        <p:spPr>
          <a:xfrm>
            <a:off x="12367058" y="5559648"/>
            <a:ext cx="2836266" cy="363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230111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75970" y="1208483"/>
            <a:ext cx="14777282" cy="4704637"/>
          </a:xfrm>
        </p:spPr>
        <p:txBody>
          <a:bodyPr>
            <a:normAutofit lnSpcReduction="10000"/>
          </a:bodyPr>
          <a:lstStyle/>
          <a:p>
            <a:pPr marL="0" indent="0">
              <a:buNone/>
            </a:pPr>
            <a:r>
              <a:rPr lang="en-US" dirty="0">
                <a:solidFill>
                  <a:schemeClr val="accent1"/>
                </a:solidFill>
              </a:rPr>
              <a:t>Registry &gt; Accounts &gt; Organizations &gt; Wrench an Org &gt; Logs</a:t>
            </a:r>
          </a:p>
          <a:p>
            <a:r>
              <a:rPr lang="en-US" sz="3200" dirty="0"/>
              <a:t>Organization member creating, editing or deleting anything in ScienceLogic</a:t>
            </a:r>
          </a:p>
          <a:p>
            <a:r>
              <a:rPr lang="en-US" sz="3200" dirty="0" smtClean="0"/>
              <a:t>All </a:t>
            </a:r>
            <a:r>
              <a:rPr lang="en-US" sz="3200" dirty="0"/>
              <a:t>logins by Organization members</a:t>
            </a:r>
          </a:p>
          <a:p>
            <a:r>
              <a:rPr lang="en-US" sz="3200" dirty="0"/>
              <a:t>All notifications sent to Organization members</a:t>
            </a:r>
          </a:p>
          <a:p>
            <a:r>
              <a:rPr lang="en-US" sz="3200" dirty="0" smtClean="0"/>
              <a:t>All events and tickets </a:t>
            </a:r>
            <a:r>
              <a:rPr lang="en-US" sz="3200" dirty="0"/>
              <a:t>associated with an </a:t>
            </a:r>
            <a:r>
              <a:rPr lang="en-US" sz="3200" dirty="0" smtClean="0"/>
              <a:t>entity </a:t>
            </a:r>
            <a:r>
              <a:rPr lang="en-US" sz="3200" dirty="0"/>
              <a:t>managed by the Organization</a:t>
            </a:r>
          </a:p>
          <a:p>
            <a:r>
              <a:rPr lang="en-US" sz="3200" dirty="0" smtClean="0"/>
              <a:t>These </a:t>
            </a:r>
            <a:r>
              <a:rPr lang="en-US" sz="3200" dirty="0"/>
              <a:t>are the logs for a single </a:t>
            </a:r>
            <a:r>
              <a:rPr lang="en-US" sz="3200" dirty="0" smtClean="0"/>
              <a:t>Organization, </a:t>
            </a:r>
            <a:r>
              <a:rPr lang="en-US" sz="3200" dirty="0"/>
              <a:t>to view all </a:t>
            </a:r>
            <a:r>
              <a:rPr lang="en-US" sz="3200" dirty="0" smtClean="0"/>
              <a:t>Organization logs </a:t>
            </a:r>
            <a:r>
              <a:rPr lang="en-US" sz="3200" dirty="0"/>
              <a:t>go to: </a:t>
            </a:r>
            <a:r>
              <a:rPr lang="en-US" sz="3200" i="1" dirty="0"/>
              <a:t>System&gt;Monitor&gt;Audit Logs</a:t>
            </a:r>
          </a:p>
        </p:txBody>
      </p:sp>
      <p:sp>
        <p:nvSpPr>
          <p:cNvPr id="2" name="Title 1"/>
          <p:cNvSpPr>
            <a:spLocks noGrp="1"/>
          </p:cNvSpPr>
          <p:nvPr>
            <p:ph type="title"/>
          </p:nvPr>
        </p:nvSpPr>
        <p:spPr/>
        <p:txBody>
          <a:bodyPr/>
          <a:lstStyle/>
          <a:p>
            <a:r>
              <a:rPr lang="en-US" dirty="0" smtClean="0">
                <a:solidFill>
                  <a:schemeClr val="bg2">
                    <a:lumMod val="10000"/>
                  </a:schemeClr>
                </a:solidFill>
              </a:rPr>
              <a:t>Organizations: Logs</a:t>
            </a:r>
            <a:endParaRPr lang="en-US" dirty="0">
              <a:solidFill>
                <a:schemeClr val="bg2">
                  <a:lumMod val="10000"/>
                </a:schemeClr>
              </a:solidFill>
            </a:endParaRPr>
          </a:p>
        </p:txBody>
      </p:sp>
      <p:sp>
        <p:nvSpPr>
          <p:cNvPr id="5" name="Slide Number Placeholder 4"/>
          <p:cNvSpPr>
            <a:spLocks noGrp="1"/>
          </p:cNvSpPr>
          <p:nvPr>
            <p:ph type="sldNum" sz="quarter" idx="4"/>
          </p:nvPr>
        </p:nvSpPr>
        <p:spPr/>
        <p:txBody>
          <a:bodyPr/>
          <a:lstStyle/>
          <a:p>
            <a:fld id="{59FBCBD5-A728-384D-A41B-B8C6FE40EEBE}" type="slidenum">
              <a:rPr lang="en-US" smtClean="0"/>
              <a:pPr/>
              <a:t>42</a:t>
            </a:fld>
            <a:endParaRPr lang="en-US" dirty="0"/>
          </a:p>
        </p:txBody>
      </p:sp>
      <p:pic>
        <p:nvPicPr>
          <p:cNvPr id="3" name="Picture 2"/>
          <p:cNvPicPr>
            <a:picLocks noChangeAspect="1"/>
          </p:cNvPicPr>
          <p:nvPr/>
        </p:nvPicPr>
        <p:blipFill rotWithShape="1">
          <a:blip r:embed="rId3"/>
          <a:srcRect b="1871"/>
          <a:stretch/>
        </p:blipFill>
        <p:spPr>
          <a:xfrm>
            <a:off x="1221217" y="5913120"/>
            <a:ext cx="12673688" cy="345282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9267806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83096" y="1271534"/>
            <a:ext cx="14444870" cy="3097631"/>
          </a:xfrm>
        </p:spPr>
        <p:txBody>
          <a:bodyPr>
            <a:normAutofit/>
          </a:bodyPr>
          <a:lstStyle/>
          <a:p>
            <a:pPr marL="0" indent="0">
              <a:buNone/>
            </a:pPr>
            <a:r>
              <a:rPr lang="en-US" sz="2800" dirty="0">
                <a:solidFill>
                  <a:schemeClr val="bg2">
                    <a:lumMod val="10000"/>
                  </a:schemeClr>
                </a:solidFill>
              </a:rPr>
              <a:t>There are </a:t>
            </a:r>
            <a:r>
              <a:rPr lang="en-US" sz="2800" dirty="0" smtClean="0">
                <a:solidFill>
                  <a:schemeClr val="bg2">
                    <a:lumMod val="10000"/>
                  </a:schemeClr>
                </a:solidFill>
              </a:rPr>
              <a:t>two ways </a:t>
            </a:r>
            <a:r>
              <a:rPr lang="en-US" sz="2800" dirty="0">
                <a:solidFill>
                  <a:schemeClr val="bg2">
                    <a:lumMod val="10000"/>
                  </a:schemeClr>
                </a:solidFill>
              </a:rPr>
              <a:t>of creating </a:t>
            </a:r>
            <a:r>
              <a:rPr lang="en-US" sz="2800" dirty="0" smtClean="0">
                <a:solidFill>
                  <a:schemeClr val="bg2">
                    <a:lumMod val="10000"/>
                  </a:schemeClr>
                </a:solidFill>
              </a:rPr>
              <a:t>an Organization:</a:t>
            </a:r>
            <a:endParaRPr lang="en-US" sz="2800" dirty="0">
              <a:solidFill>
                <a:schemeClr val="bg2">
                  <a:lumMod val="10000"/>
                </a:schemeClr>
              </a:solidFill>
            </a:endParaRPr>
          </a:p>
          <a:p>
            <a:r>
              <a:rPr lang="en-US" sz="2800" i="1" dirty="0">
                <a:solidFill>
                  <a:schemeClr val="bg2">
                    <a:lumMod val="10000"/>
                  </a:schemeClr>
                </a:solidFill>
              </a:rPr>
              <a:t>Registry &gt; Accounts &gt; </a:t>
            </a:r>
            <a:r>
              <a:rPr lang="en-US" sz="2800" i="1" dirty="0" smtClean="0">
                <a:solidFill>
                  <a:schemeClr val="bg2">
                    <a:lumMod val="10000"/>
                  </a:schemeClr>
                </a:solidFill>
              </a:rPr>
              <a:t>Organization&gt; </a:t>
            </a:r>
            <a:r>
              <a:rPr lang="en-US" sz="2800" i="1" dirty="0">
                <a:solidFill>
                  <a:schemeClr val="bg2">
                    <a:lumMod val="10000"/>
                  </a:schemeClr>
                </a:solidFill>
              </a:rPr>
              <a:t>Create</a:t>
            </a:r>
            <a:endParaRPr lang="en-US" sz="2800" dirty="0">
              <a:solidFill>
                <a:schemeClr val="bg2">
                  <a:lumMod val="10000"/>
                </a:schemeClr>
              </a:solidFill>
            </a:endParaRPr>
          </a:p>
          <a:p>
            <a:pPr lvl="1"/>
            <a:r>
              <a:rPr lang="en-US" sz="2200" dirty="0" smtClean="0">
                <a:solidFill>
                  <a:schemeClr val="bg2">
                    <a:lumMod val="10000"/>
                  </a:schemeClr>
                </a:solidFill>
              </a:rPr>
              <a:t>Organization Name in the only requirement, but as many fields as possible should be filled out.</a:t>
            </a:r>
          </a:p>
          <a:p>
            <a:pPr lvl="1"/>
            <a:r>
              <a:rPr lang="en-US" sz="2200" dirty="0" smtClean="0">
                <a:solidFill>
                  <a:schemeClr val="bg2">
                    <a:lumMod val="10000"/>
                  </a:schemeClr>
                </a:solidFill>
              </a:rPr>
              <a:t>These fields are shown on the Organization Registry page: Name, City, State, Contact, Phone, Email</a:t>
            </a:r>
            <a:endParaRPr lang="en-US" sz="2200" dirty="0">
              <a:solidFill>
                <a:schemeClr val="bg2">
                  <a:lumMod val="10000"/>
                </a:schemeClr>
              </a:solidFill>
            </a:endParaRPr>
          </a:p>
          <a:p>
            <a:r>
              <a:rPr lang="en-US" sz="2800" dirty="0" smtClean="0">
                <a:solidFill>
                  <a:schemeClr val="bg2">
                    <a:lumMod val="10000"/>
                  </a:schemeClr>
                </a:solidFill>
              </a:rPr>
              <a:t>API resource “/organization”</a:t>
            </a:r>
            <a:endParaRPr lang="en-US" sz="2800" dirty="0">
              <a:solidFill>
                <a:schemeClr val="bg2">
                  <a:lumMod val="10000"/>
                </a:schemeClr>
              </a:solidFill>
            </a:endParaRPr>
          </a:p>
        </p:txBody>
      </p:sp>
      <p:sp>
        <p:nvSpPr>
          <p:cNvPr id="2" name="Title 1"/>
          <p:cNvSpPr>
            <a:spLocks noGrp="1"/>
          </p:cNvSpPr>
          <p:nvPr>
            <p:ph type="title"/>
          </p:nvPr>
        </p:nvSpPr>
        <p:spPr/>
        <p:txBody>
          <a:bodyPr/>
          <a:lstStyle/>
          <a:p>
            <a:r>
              <a:rPr lang="en-US" dirty="0" smtClean="0">
                <a:solidFill>
                  <a:schemeClr val="bg2">
                    <a:lumMod val="10000"/>
                  </a:schemeClr>
                </a:solidFill>
              </a:rPr>
              <a:t>Organizations: Create</a:t>
            </a:r>
            <a:endParaRPr lang="en-US" dirty="0">
              <a:solidFill>
                <a:schemeClr val="bg2">
                  <a:lumMod val="1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43</a:t>
            </a:fld>
            <a:endParaRPr lang="en-US" dirty="0"/>
          </a:p>
        </p:txBody>
      </p:sp>
      <p:pic>
        <p:nvPicPr>
          <p:cNvPr id="3" name="Picture 2"/>
          <p:cNvPicPr>
            <a:picLocks noChangeAspect="1"/>
          </p:cNvPicPr>
          <p:nvPr/>
        </p:nvPicPr>
        <p:blipFill>
          <a:blip r:embed="rId2"/>
          <a:stretch>
            <a:fillRect/>
          </a:stretch>
        </p:blipFill>
        <p:spPr>
          <a:xfrm>
            <a:off x="1339780" y="4014521"/>
            <a:ext cx="12713306" cy="50514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34144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70" y="1201496"/>
            <a:ext cx="14291592" cy="3856907"/>
          </a:xfrm>
        </p:spPr>
        <p:txBody>
          <a:bodyPr>
            <a:normAutofit fontScale="77500" lnSpcReduction="20000"/>
          </a:bodyPr>
          <a:lstStyle/>
          <a:p>
            <a:pPr marL="0" indent="0">
              <a:buNone/>
            </a:pPr>
            <a:r>
              <a:rPr lang="en-US" dirty="0">
                <a:solidFill>
                  <a:schemeClr val="accent1"/>
                </a:solidFill>
              </a:rPr>
              <a:t>Registry &gt; Accounts &gt; </a:t>
            </a:r>
            <a:r>
              <a:rPr lang="en-US" dirty="0" smtClean="0">
                <a:solidFill>
                  <a:schemeClr val="accent1"/>
                </a:solidFill>
              </a:rPr>
              <a:t>Organizations</a:t>
            </a:r>
          </a:p>
          <a:p>
            <a:r>
              <a:rPr lang="en-US" dirty="0" smtClean="0">
                <a:solidFill>
                  <a:schemeClr val="bg2">
                    <a:lumMod val="10000"/>
                  </a:schemeClr>
                </a:solidFill>
              </a:rPr>
              <a:t>At a glance view of Organization contact, phone, email, and the number of Users, Devices, Assets, and Events</a:t>
            </a:r>
          </a:p>
          <a:p>
            <a:pPr marL="0" indent="0">
              <a:buNone/>
            </a:pPr>
            <a:endParaRPr lang="en-US" dirty="0" smtClean="0">
              <a:solidFill>
                <a:schemeClr val="bg2">
                  <a:lumMod val="10000"/>
                </a:schemeClr>
              </a:solidFill>
            </a:endParaRPr>
          </a:p>
          <a:p>
            <a:r>
              <a:rPr lang="en-US" dirty="0" smtClean="0">
                <a:solidFill>
                  <a:schemeClr val="bg2">
                    <a:lumMod val="10000"/>
                  </a:schemeClr>
                </a:solidFill>
              </a:rPr>
              <a:t>Bulk actions are:</a:t>
            </a:r>
          </a:p>
          <a:p>
            <a:pPr lvl="1"/>
            <a:r>
              <a:rPr lang="en-US" dirty="0" smtClean="0">
                <a:solidFill>
                  <a:schemeClr val="bg2">
                    <a:lumMod val="10000"/>
                  </a:schemeClr>
                </a:solidFill>
              </a:rPr>
              <a:t>Delete</a:t>
            </a:r>
          </a:p>
          <a:p>
            <a:pPr lvl="1"/>
            <a:r>
              <a:rPr lang="en-US" dirty="0" smtClean="0">
                <a:solidFill>
                  <a:schemeClr val="bg2">
                    <a:lumMod val="10000"/>
                  </a:schemeClr>
                </a:solidFill>
              </a:rPr>
              <a:t>Create Google Earth Map (requires Google Earth installation and entry of Latitude and Longitude values in Organization record)</a:t>
            </a:r>
          </a:p>
          <a:p>
            <a:pPr lvl="1"/>
            <a:r>
              <a:rPr lang="en-US" dirty="0" smtClean="0">
                <a:solidFill>
                  <a:schemeClr val="bg2">
                    <a:lumMod val="10000"/>
                  </a:schemeClr>
                </a:solidFill>
              </a:rPr>
              <a:t>Clear audit logs</a:t>
            </a:r>
            <a:endParaRPr lang="en-US" dirty="0">
              <a:solidFill>
                <a:schemeClr val="bg2">
                  <a:lumMod val="10000"/>
                </a:schemeClr>
              </a:solidFill>
            </a:endParaRPr>
          </a:p>
        </p:txBody>
      </p:sp>
      <p:sp>
        <p:nvSpPr>
          <p:cNvPr id="2" name="Title 1"/>
          <p:cNvSpPr>
            <a:spLocks noGrp="1"/>
          </p:cNvSpPr>
          <p:nvPr>
            <p:ph type="title"/>
          </p:nvPr>
        </p:nvSpPr>
        <p:spPr/>
        <p:txBody>
          <a:bodyPr/>
          <a:lstStyle/>
          <a:p>
            <a:r>
              <a:rPr lang="en-US" dirty="0" smtClean="0">
                <a:solidFill>
                  <a:schemeClr val="bg2">
                    <a:lumMod val="10000"/>
                  </a:schemeClr>
                </a:solidFill>
              </a:rPr>
              <a:t>Organizations: Administration </a:t>
            </a:r>
            <a:endParaRPr lang="en-US" dirty="0">
              <a:solidFill>
                <a:schemeClr val="bg2">
                  <a:lumMod val="10000"/>
                </a:schemeClr>
              </a:solidFill>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44</a:t>
            </a:fld>
            <a:endParaRPr lang="en-US" dirty="0"/>
          </a:p>
        </p:txBody>
      </p:sp>
      <p:grpSp>
        <p:nvGrpSpPr>
          <p:cNvPr id="3" name="Group 2"/>
          <p:cNvGrpSpPr/>
          <p:nvPr/>
        </p:nvGrpSpPr>
        <p:grpSpPr>
          <a:xfrm>
            <a:off x="609600" y="5174857"/>
            <a:ext cx="14484626" cy="4125354"/>
            <a:chOff x="929178" y="5392761"/>
            <a:chExt cx="13415487" cy="3237151"/>
          </a:xfrm>
        </p:grpSpPr>
        <p:pic>
          <p:nvPicPr>
            <p:cNvPr id="6" name="Picture 5"/>
            <p:cNvPicPr>
              <a:picLocks noChangeAspect="1"/>
            </p:cNvPicPr>
            <p:nvPr/>
          </p:nvPicPr>
          <p:blipFill>
            <a:blip r:embed="rId2"/>
            <a:stretch>
              <a:fillRect/>
            </a:stretch>
          </p:blipFill>
          <p:spPr>
            <a:xfrm>
              <a:off x="929178" y="5392761"/>
              <a:ext cx="13415487" cy="19798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519300" y="7372612"/>
              <a:ext cx="4825365" cy="1257300"/>
            </a:xfrm>
            <a:prstGeom prst="rect">
              <a:avLst/>
            </a:prstGeom>
            <a:ln>
              <a:noFill/>
            </a:ln>
            <a:effectLst>
              <a:outerShdw blurRad="292100" dist="139700" dir="2700000" algn="tl" rotWithShape="0">
                <a:srgbClr val="333333">
                  <a:alpha val="65000"/>
                </a:srgbClr>
              </a:outerShdw>
            </a:effectLst>
          </p:spPr>
        </p:pic>
      </p:grpSp>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5480507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pPr/>
              <a:t>45</a:t>
            </a:fld>
            <a:endParaRPr lang="en-US" dirty="0"/>
          </a:p>
        </p:txBody>
      </p:sp>
      <p:sp>
        <p:nvSpPr>
          <p:cNvPr id="2" name="Title 1"/>
          <p:cNvSpPr>
            <a:spLocks noGrp="1"/>
          </p:cNvSpPr>
          <p:nvPr>
            <p:ph type="title"/>
          </p:nvPr>
        </p:nvSpPr>
        <p:spPr/>
        <p:txBody>
          <a:bodyPr/>
          <a:lstStyle/>
          <a:p>
            <a:r>
              <a:rPr lang="en-US" dirty="0" smtClean="0">
                <a:solidFill>
                  <a:schemeClr val="bg2">
                    <a:lumMod val="10000"/>
                  </a:schemeClr>
                </a:solidFill>
              </a:rPr>
              <a:t>Organizations: System Org</a:t>
            </a:r>
            <a:endParaRPr lang="en-US" dirty="0">
              <a:solidFill>
                <a:schemeClr val="bg2">
                  <a:lumMod val="10000"/>
                </a:schemeClr>
              </a:solidFill>
            </a:endParaRPr>
          </a:p>
        </p:txBody>
      </p:sp>
      <p:sp>
        <p:nvSpPr>
          <p:cNvPr id="4" name="Text Placeholder 3"/>
          <p:cNvSpPr>
            <a:spLocks noGrp="1"/>
          </p:cNvSpPr>
          <p:nvPr>
            <p:ph sz="quarter" idx="10"/>
          </p:nvPr>
        </p:nvSpPr>
        <p:spPr>
          <a:xfrm>
            <a:off x="777241" y="1660870"/>
            <a:ext cx="13415487" cy="3004641"/>
          </a:xfrm>
        </p:spPr>
        <p:txBody>
          <a:bodyPr>
            <a:normAutofit/>
          </a:bodyPr>
          <a:lstStyle/>
          <a:p>
            <a:pPr marL="0" indent="0">
              <a:buNone/>
            </a:pPr>
            <a:r>
              <a:rPr lang="en-US" dirty="0" smtClean="0"/>
              <a:t>The “System” Organization is a unique org:</a:t>
            </a:r>
          </a:p>
          <a:p>
            <a:pPr>
              <a:buSzPct val="100000"/>
              <a:buFont typeface="Arial" panose="020B0604020202020204" pitchFamily="34" charset="0"/>
              <a:buChar char="•"/>
            </a:pPr>
            <a:r>
              <a:rPr lang="en-US" sz="2900" dirty="0">
                <a:solidFill>
                  <a:srgbClr val="4D4D4D"/>
                </a:solidFill>
              </a:rPr>
              <a:t>System is the default Organization included in all </a:t>
            </a:r>
            <a:r>
              <a:rPr lang="en-US" sz="2900" dirty="0" smtClean="0">
                <a:solidFill>
                  <a:srgbClr val="4D4D4D"/>
                </a:solidFill>
              </a:rPr>
              <a:t>ScienceLogic systems</a:t>
            </a:r>
            <a:endParaRPr lang="en-US" sz="2900" dirty="0">
              <a:solidFill>
                <a:srgbClr val="4D4D4D"/>
              </a:solidFill>
            </a:endParaRPr>
          </a:p>
          <a:p>
            <a:pPr>
              <a:buSzPct val="100000"/>
              <a:buFont typeface="Arial" panose="020B0604020202020204" pitchFamily="34" charset="0"/>
              <a:buChar char="•"/>
            </a:pPr>
            <a:r>
              <a:rPr lang="en-US" sz="2900" dirty="0">
                <a:solidFill>
                  <a:srgbClr val="4D4D4D"/>
                </a:solidFill>
              </a:rPr>
              <a:t>Best Practice is to only have the </a:t>
            </a:r>
            <a:r>
              <a:rPr lang="en-US" sz="2900" dirty="0" smtClean="0">
                <a:solidFill>
                  <a:srgbClr val="4D4D4D"/>
                </a:solidFill>
              </a:rPr>
              <a:t>system </a:t>
            </a:r>
            <a:r>
              <a:rPr lang="en-US" sz="2900" dirty="0">
                <a:solidFill>
                  <a:srgbClr val="4D4D4D"/>
                </a:solidFill>
              </a:rPr>
              <a:t>appliances systems in it</a:t>
            </a:r>
          </a:p>
          <a:p>
            <a:pPr>
              <a:buSzPct val="100000"/>
              <a:buFont typeface="Arial" panose="020B0604020202020204" pitchFamily="34" charset="0"/>
              <a:buChar char="•"/>
            </a:pPr>
            <a:r>
              <a:rPr lang="en-US" sz="2900" dirty="0">
                <a:solidFill>
                  <a:srgbClr val="4D4D4D"/>
                </a:solidFill>
              </a:rPr>
              <a:t>It is identified as “</a:t>
            </a:r>
            <a:r>
              <a:rPr lang="en-US" sz="2900" dirty="0" err="1">
                <a:solidFill>
                  <a:srgbClr val="4D4D4D"/>
                </a:solidFill>
              </a:rPr>
              <a:t>roa_id</a:t>
            </a:r>
            <a:r>
              <a:rPr lang="en-US" sz="2900" dirty="0">
                <a:solidFill>
                  <a:srgbClr val="4D4D4D"/>
                </a:solidFill>
              </a:rPr>
              <a:t>=0” in the database and cannot be deleted</a:t>
            </a:r>
            <a:endParaRPr lang="en-US" sz="2900" dirty="0"/>
          </a:p>
          <a:p>
            <a:pPr marL="0" indent="0">
              <a:buNone/>
            </a:pPr>
            <a:endParaRPr lang="en-US" dirty="0"/>
          </a:p>
        </p:txBody>
      </p:sp>
      <p:sp>
        <p:nvSpPr>
          <p:cNvPr id="6" name="Text Placeholder 5"/>
          <p:cNvSpPr>
            <a:spLocks noGrp="1"/>
          </p:cNvSpPr>
          <p:nvPr>
            <p:ph type="body" sz="quarter" idx="11"/>
          </p:nvPr>
        </p:nvSpPr>
        <p:spPr>
          <a:xfrm>
            <a:off x="777240" y="1119981"/>
            <a:ext cx="14519275" cy="642620"/>
          </a:xfrm>
        </p:spPr>
        <p:txBody>
          <a:bodyPr>
            <a:normAutofit fontScale="92500" lnSpcReduction="20000"/>
          </a:bodyPr>
          <a:lstStyle/>
          <a:p>
            <a:r>
              <a:rPr lang="en-US" dirty="0" smtClean="0">
                <a:solidFill>
                  <a:schemeClr val="accent1"/>
                </a:solidFill>
              </a:rPr>
              <a:t>Registry &gt; Accounts &gt; Organizations </a:t>
            </a:r>
          </a:p>
          <a:p>
            <a:endParaRPr lang="en-US" dirty="0"/>
          </a:p>
        </p:txBody>
      </p:sp>
      <p:pic>
        <p:nvPicPr>
          <p:cNvPr id="7" name="Picture 6"/>
          <p:cNvPicPr>
            <a:picLocks noChangeAspect="1"/>
          </p:cNvPicPr>
          <p:nvPr/>
        </p:nvPicPr>
        <p:blipFill>
          <a:blip r:embed="rId3"/>
          <a:stretch>
            <a:fillRect/>
          </a:stretch>
        </p:blipFill>
        <p:spPr>
          <a:xfrm>
            <a:off x="357810" y="4320954"/>
            <a:ext cx="14821816" cy="4519285"/>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9990932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59FBCBD5-A728-384D-A41B-B8C6FE40EEBE}" type="slidenum">
              <a:rPr lang="en-US" smtClean="0"/>
              <a:pPr/>
              <a:t>46</a:t>
            </a:fld>
            <a:endParaRPr lang="en-US" dirty="0"/>
          </a:p>
        </p:txBody>
      </p:sp>
      <p:sp>
        <p:nvSpPr>
          <p:cNvPr id="2" name="Title 1"/>
          <p:cNvSpPr>
            <a:spLocks noGrp="1"/>
          </p:cNvSpPr>
          <p:nvPr>
            <p:ph type="title"/>
          </p:nvPr>
        </p:nvSpPr>
        <p:spPr/>
        <p:txBody>
          <a:bodyPr/>
          <a:lstStyle/>
          <a:p>
            <a:r>
              <a:rPr lang="en-US" dirty="0" smtClean="0">
                <a:solidFill>
                  <a:schemeClr val="bg2">
                    <a:lumMod val="10000"/>
                  </a:schemeClr>
                </a:solidFill>
              </a:rPr>
              <a:t>Organizations: Delete</a:t>
            </a:r>
            <a:endParaRPr lang="en-US" dirty="0">
              <a:solidFill>
                <a:schemeClr val="bg2">
                  <a:lumMod val="10000"/>
                </a:schemeClr>
              </a:solidFill>
            </a:endParaRPr>
          </a:p>
        </p:txBody>
      </p:sp>
      <p:sp>
        <p:nvSpPr>
          <p:cNvPr id="4" name="Text Placeholder 3"/>
          <p:cNvSpPr>
            <a:spLocks noGrp="1"/>
          </p:cNvSpPr>
          <p:nvPr>
            <p:ph sz="quarter" idx="10"/>
          </p:nvPr>
        </p:nvSpPr>
        <p:spPr>
          <a:xfrm>
            <a:off x="777241" y="1879682"/>
            <a:ext cx="13677478" cy="1018821"/>
          </a:xfrm>
        </p:spPr>
        <p:txBody>
          <a:bodyPr>
            <a:normAutofit fontScale="92500" lnSpcReduction="10000"/>
          </a:bodyPr>
          <a:lstStyle/>
          <a:p>
            <a:pPr marL="0" indent="0">
              <a:buNone/>
            </a:pPr>
            <a:r>
              <a:rPr lang="en-US" sz="2900" dirty="0">
                <a:solidFill>
                  <a:schemeClr val="bg2">
                    <a:lumMod val="10000"/>
                  </a:schemeClr>
                </a:solidFill>
              </a:rPr>
              <a:t>Before you can delete an Organization the following must be deleted or moved to another Organization. These are all of the elements (xtypes) except for organization.</a:t>
            </a:r>
            <a:endParaRPr lang="en-US" dirty="0">
              <a:solidFill>
                <a:schemeClr val="bg2">
                  <a:lumMod val="10000"/>
                </a:schemeClr>
              </a:solidFill>
            </a:endParaRPr>
          </a:p>
        </p:txBody>
      </p:sp>
      <p:sp>
        <p:nvSpPr>
          <p:cNvPr id="6" name="Text Placeholder 5"/>
          <p:cNvSpPr>
            <a:spLocks noGrp="1"/>
          </p:cNvSpPr>
          <p:nvPr>
            <p:ph type="body" sz="quarter" idx="11"/>
          </p:nvPr>
        </p:nvSpPr>
        <p:spPr>
          <a:xfrm>
            <a:off x="777240" y="1119981"/>
            <a:ext cx="14519275" cy="642620"/>
          </a:xfrm>
        </p:spPr>
        <p:txBody>
          <a:bodyPr>
            <a:normAutofit fontScale="92500" lnSpcReduction="20000"/>
          </a:bodyPr>
          <a:lstStyle/>
          <a:p>
            <a:r>
              <a:rPr lang="en-US" dirty="0" smtClean="0">
                <a:solidFill>
                  <a:schemeClr val="accent1"/>
                </a:solidFill>
              </a:rPr>
              <a:t>Registry &gt; Accounts &gt; Organizations </a:t>
            </a:r>
          </a:p>
          <a:p>
            <a:endParaRPr lang="en-US" dirty="0"/>
          </a:p>
        </p:txBody>
      </p:sp>
      <p:pic>
        <p:nvPicPr>
          <p:cNvPr id="5" name="Picture 4"/>
          <p:cNvPicPr>
            <a:picLocks noChangeAspect="1"/>
          </p:cNvPicPr>
          <p:nvPr/>
        </p:nvPicPr>
        <p:blipFill>
          <a:blip r:embed="rId3"/>
          <a:stretch>
            <a:fillRect/>
          </a:stretch>
        </p:blipFill>
        <p:spPr>
          <a:xfrm>
            <a:off x="556591" y="5774751"/>
            <a:ext cx="14471374" cy="223981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10202600" y="8014568"/>
            <a:ext cx="4825365" cy="12573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98956484"/>
              </p:ext>
            </p:extLst>
          </p:nvPr>
        </p:nvGraphicFramePr>
        <p:xfrm>
          <a:off x="2115434" y="3219574"/>
          <a:ext cx="11145495" cy="2324270"/>
        </p:xfrm>
        <a:graphic>
          <a:graphicData uri="http://schemas.openxmlformats.org/drawingml/2006/table">
            <a:tbl>
              <a:tblPr bandRow="1">
                <a:tableStyleId>{5C22544A-7EE6-4342-B048-85BDC9FD1C3A}</a:tableStyleId>
              </a:tblPr>
              <a:tblGrid>
                <a:gridCol w="3715165"/>
                <a:gridCol w="3715165"/>
                <a:gridCol w="3715165"/>
              </a:tblGrid>
              <a:tr h="454928">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User</a:t>
                      </a:r>
                      <a:r>
                        <a:rPr lang="en-US" sz="2800" baseline="0" dirty="0" smtClean="0">
                          <a:solidFill>
                            <a:schemeClr val="bg2">
                              <a:lumMod val="10000"/>
                            </a:schemeClr>
                          </a:solidFill>
                          <a:latin typeface="+mj-lt"/>
                        </a:rPr>
                        <a:t> Accounts</a:t>
                      </a:r>
                      <a:endParaRPr lang="en-US" sz="2800" dirty="0">
                        <a:solidFill>
                          <a:schemeClr val="bg2">
                            <a:lumMod val="10000"/>
                          </a:schemeClr>
                        </a:solidFill>
                        <a:latin typeface="+mj-lt"/>
                      </a:endParaRPr>
                    </a:p>
                  </a:txBody>
                  <a:tcPr marL="155448" marR="155448" marT="67056" marB="67056"/>
                </a:tc>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IP Networks</a:t>
                      </a:r>
                      <a:endParaRPr lang="en-US" sz="2800" dirty="0">
                        <a:solidFill>
                          <a:schemeClr val="bg2">
                            <a:lumMod val="10000"/>
                          </a:schemeClr>
                        </a:solidFill>
                        <a:latin typeface="+mj-lt"/>
                      </a:endParaRPr>
                    </a:p>
                  </a:txBody>
                  <a:tcPr marL="155448" marR="155448" marT="67056" marB="67056"/>
                </a:tc>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IT Services</a:t>
                      </a:r>
                      <a:endParaRPr lang="en-US" sz="2800" dirty="0">
                        <a:solidFill>
                          <a:schemeClr val="bg2">
                            <a:lumMod val="10000"/>
                          </a:schemeClr>
                        </a:solidFill>
                        <a:latin typeface="+mj-lt"/>
                      </a:endParaRPr>
                    </a:p>
                  </a:txBody>
                  <a:tcPr marL="155448" marR="155448" marT="67056" marB="67056"/>
                </a:tc>
              </a:tr>
              <a:tr h="454928">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Assets</a:t>
                      </a:r>
                      <a:endParaRPr lang="en-US" sz="2800" dirty="0">
                        <a:solidFill>
                          <a:schemeClr val="bg2">
                            <a:lumMod val="10000"/>
                          </a:schemeClr>
                        </a:solidFill>
                        <a:latin typeface="+mj-lt"/>
                      </a:endParaRPr>
                    </a:p>
                  </a:txBody>
                  <a:tcPr marL="155448" marR="155448" marT="67056" marB="67056"/>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smtClean="0">
                          <a:solidFill>
                            <a:schemeClr val="bg2">
                              <a:lumMod val="10000"/>
                            </a:schemeClr>
                          </a:solidFill>
                          <a:latin typeface="+mj-lt"/>
                        </a:rPr>
                        <a:t>Device</a:t>
                      </a:r>
                      <a:r>
                        <a:rPr lang="en-US" sz="2800" baseline="0" dirty="0" smtClean="0">
                          <a:solidFill>
                            <a:schemeClr val="bg2">
                              <a:lumMod val="10000"/>
                            </a:schemeClr>
                          </a:solidFill>
                          <a:latin typeface="+mj-lt"/>
                        </a:rPr>
                        <a:t> Groups</a:t>
                      </a:r>
                      <a:endParaRPr lang="en-US" sz="2800" dirty="0" smtClean="0">
                        <a:solidFill>
                          <a:schemeClr val="bg2">
                            <a:lumMod val="10000"/>
                          </a:schemeClr>
                        </a:solidFill>
                        <a:latin typeface="+mj-lt"/>
                      </a:endParaRPr>
                    </a:p>
                  </a:txBody>
                  <a:tcPr marL="155448" marR="155448" marT="67056" marB="67056"/>
                </a:tc>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Vendors</a:t>
                      </a:r>
                      <a:endParaRPr lang="en-US" sz="2800" dirty="0">
                        <a:solidFill>
                          <a:schemeClr val="bg2">
                            <a:lumMod val="10000"/>
                          </a:schemeClr>
                        </a:solidFill>
                        <a:latin typeface="+mj-lt"/>
                      </a:endParaRPr>
                    </a:p>
                  </a:txBody>
                  <a:tcPr marL="155448" marR="155448" marT="67056" marB="67056"/>
                </a:tc>
              </a:tr>
              <a:tr h="454928">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Devices</a:t>
                      </a:r>
                      <a:endParaRPr lang="en-US" sz="2800" dirty="0">
                        <a:solidFill>
                          <a:schemeClr val="bg2">
                            <a:lumMod val="10000"/>
                          </a:schemeClr>
                        </a:solidFill>
                        <a:latin typeface="+mj-lt"/>
                      </a:endParaRPr>
                    </a:p>
                  </a:txBody>
                  <a:tcPr marL="155448" marR="155448" marT="67056" marB="67056"/>
                </a:tc>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Interfaces</a:t>
                      </a:r>
                      <a:endParaRPr lang="en-US" sz="2800" dirty="0">
                        <a:solidFill>
                          <a:schemeClr val="bg2">
                            <a:lumMod val="10000"/>
                          </a:schemeClr>
                        </a:solidFill>
                        <a:latin typeface="+mj-lt"/>
                      </a:endParaRPr>
                    </a:p>
                  </a:txBody>
                  <a:tcPr marL="155448" marR="155448" marT="67056" marB="67056"/>
                </a:tc>
                <a:tc>
                  <a:txBody>
                    <a:bodyPr/>
                    <a:lstStyle/>
                    <a:p>
                      <a:endParaRPr lang="en-US" sz="2800" dirty="0">
                        <a:solidFill>
                          <a:schemeClr val="bg2">
                            <a:lumMod val="10000"/>
                          </a:schemeClr>
                        </a:solidFill>
                        <a:latin typeface="+mj-lt"/>
                      </a:endParaRPr>
                    </a:p>
                  </a:txBody>
                  <a:tcPr marL="155448" marR="155448" marT="67056" marB="67056"/>
                </a:tc>
              </a:tr>
              <a:tr h="641774">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Tickets</a:t>
                      </a:r>
                      <a:endParaRPr lang="en-US" sz="2800" dirty="0">
                        <a:solidFill>
                          <a:schemeClr val="bg2">
                            <a:lumMod val="10000"/>
                          </a:schemeClr>
                        </a:solidFill>
                        <a:latin typeface="+mj-lt"/>
                      </a:endParaRPr>
                    </a:p>
                  </a:txBody>
                  <a:tcPr marL="155448" marR="155448" marT="67056" marB="67056"/>
                </a:tc>
                <a:tc>
                  <a:txBody>
                    <a:bodyPr/>
                    <a:lstStyle/>
                    <a:p>
                      <a:pPr marL="285750" indent="-285750">
                        <a:buFont typeface="Arial" panose="020B0604020202020204" pitchFamily="34" charset="0"/>
                        <a:buChar char="•"/>
                      </a:pPr>
                      <a:r>
                        <a:rPr lang="en-US" sz="2800" dirty="0" smtClean="0">
                          <a:solidFill>
                            <a:schemeClr val="bg2">
                              <a:lumMod val="10000"/>
                            </a:schemeClr>
                          </a:solidFill>
                          <a:latin typeface="+mj-lt"/>
                        </a:rPr>
                        <a:t>Virtual Interfaces</a:t>
                      </a:r>
                      <a:endParaRPr lang="en-US" sz="2800" dirty="0">
                        <a:solidFill>
                          <a:schemeClr val="bg2">
                            <a:lumMod val="10000"/>
                          </a:schemeClr>
                        </a:solidFill>
                        <a:latin typeface="+mj-lt"/>
                      </a:endParaRPr>
                    </a:p>
                  </a:txBody>
                  <a:tcPr marL="155448" marR="155448" marT="67056" marB="67056"/>
                </a:tc>
                <a:tc>
                  <a:txBody>
                    <a:bodyPr/>
                    <a:lstStyle/>
                    <a:p>
                      <a:endParaRPr lang="en-US" sz="2800" dirty="0">
                        <a:solidFill>
                          <a:schemeClr val="bg2">
                            <a:lumMod val="10000"/>
                          </a:schemeClr>
                        </a:solidFill>
                        <a:latin typeface="+mj-lt"/>
                      </a:endParaRPr>
                    </a:p>
                  </a:txBody>
                  <a:tcPr marL="155448" marR="155448" marT="67056" marB="67056"/>
                </a:tc>
              </a:tr>
            </a:tbl>
          </a:graphicData>
        </a:graphic>
      </p:graphicFrame>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9579755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777240" y="179282"/>
            <a:ext cx="12824460" cy="1042627"/>
          </a:xfrm>
          <a:prstGeom prst="rect">
            <a:avLst/>
          </a:prstGeom>
          <a:noFill/>
          <a:ln w="9525" algn="ctr">
            <a:noFill/>
            <a:miter lim="800000"/>
            <a:headEnd/>
            <a:tailEnd/>
          </a:ln>
          <a:effectLst/>
        </p:spPr>
        <p:txBody>
          <a:bodyPr lIns="146304" tIns="73152" rIns="146304" bIns="73152" anchor="ctr"/>
          <a:lstStyle/>
          <a:p>
            <a:endParaRPr lang="en-US" sz="4500" dirty="0">
              <a:solidFill>
                <a:schemeClr val="bg1">
                  <a:lumMod val="50000"/>
                </a:schemeClr>
              </a:solidFill>
              <a:latin typeface="Futura Bk BT" panose="020B0502020204020303" pitchFamily="34" charset="0"/>
            </a:endParaRPr>
          </a:p>
        </p:txBody>
      </p:sp>
      <p:sp>
        <p:nvSpPr>
          <p:cNvPr id="334852" name="Rectangle 4"/>
          <p:cNvSpPr>
            <a:spLocks noChangeArrowheads="1"/>
          </p:cNvSpPr>
          <p:nvPr/>
        </p:nvSpPr>
        <p:spPr bwMode="auto">
          <a:xfrm>
            <a:off x="1705610" y="2875493"/>
            <a:ext cx="12997180" cy="6209664"/>
          </a:xfrm>
          <a:prstGeom prst="rect">
            <a:avLst/>
          </a:prstGeom>
          <a:noFill/>
          <a:ln w="9525">
            <a:noFill/>
            <a:miter lim="800000"/>
            <a:headEnd/>
            <a:tailEnd/>
          </a:ln>
          <a:effectLst/>
        </p:spPr>
        <p:txBody>
          <a:bodyPr lIns="146304" tIns="73152" rIns="146304" bIns="73152"/>
          <a:lstStyle/>
          <a:p>
            <a:pPr marL="548640" indent="-548640">
              <a:spcBef>
                <a:spcPct val="20000"/>
              </a:spcBef>
              <a:buClr>
                <a:schemeClr val="accent1"/>
              </a:buClr>
              <a:buSzPct val="70000"/>
              <a:buFont typeface="Wingdings" pitchFamily="2" charset="2"/>
              <a:buChar char="l"/>
            </a:pPr>
            <a:endParaRPr lang="en-US" sz="4500" dirty="0">
              <a:latin typeface="Futura Lt BT" pitchFamily="34" charset="0"/>
            </a:endParaRPr>
          </a:p>
          <a:p>
            <a:pPr marL="548640" indent="-548640">
              <a:spcBef>
                <a:spcPct val="20000"/>
              </a:spcBef>
              <a:buClr>
                <a:schemeClr val="accent1"/>
              </a:buClr>
              <a:buSzPct val="70000"/>
              <a:buFont typeface="Wingdings" pitchFamily="2" charset="2"/>
              <a:buChar char="l"/>
            </a:pPr>
            <a:endParaRPr lang="en-US" sz="4500" dirty="0">
              <a:latin typeface="Futura Lt BT" pitchFamily="34" charset="0"/>
            </a:endParaRPr>
          </a:p>
        </p:txBody>
      </p:sp>
      <p:sp>
        <p:nvSpPr>
          <p:cNvPr id="9" name="TextBox 8"/>
          <p:cNvSpPr txBox="1"/>
          <p:nvPr/>
        </p:nvSpPr>
        <p:spPr>
          <a:xfrm>
            <a:off x="6051923" y="9489620"/>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4" name="Title 3"/>
          <p:cNvSpPr>
            <a:spLocks noGrp="1"/>
          </p:cNvSpPr>
          <p:nvPr>
            <p:ph type="title"/>
          </p:nvPr>
        </p:nvSpPr>
        <p:spPr/>
        <p:txBody>
          <a:bodyPr/>
          <a:lstStyle/>
          <a:p>
            <a:r>
              <a:rPr lang="en-US" dirty="0">
                <a:solidFill>
                  <a:schemeClr val="tx1">
                    <a:lumMod val="50000"/>
                  </a:schemeClr>
                </a:solidFill>
              </a:rPr>
              <a:t>What is Discovery?</a:t>
            </a:r>
          </a:p>
        </p:txBody>
      </p:sp>
      <p:sp>
        <p:nvSpPr>
          <p:cNvPr id="5" name="Content Placeholder 4"/>
          <p:cNvSpPr>
            <a:spLocks noGrp="1"/>
          </p:cNvSpPr>
          <p:nvPr>
            <p:ph idx="1"/>
          </p:nvPr>
        </p:nvSpPr>
        <p:spPr>
          <a:xfrm>
            <a:off x="475969" y="1387025"/>
            <a:ext cx="14291592" cy="7293679"/>
          </a:xfrm>
        </p:spPr>
        <p:txBody>
          <a:bodyPr>
            <a:normAutofit/>
          </a:bodyPr>
          <a:lstStyle/>
          <a:p>
            <a:pPr marL="0" indent="0">
              <a:buSzPct val="100000"/>
              <a:buNone/>
            </a:pPr>
            <a:r>
              <a:rPr lang="en-US" sz="3200" dirty="0" smtClean="0">
                <a:solidFill>
                  <a:schemeClr val="bg2">
                    <a:lumMod val="10000"/>
                  </a:schemeClr>
                </a:solidFill>
              </a:rPr>
              <a:t>“Discovery” </a:t>
            </a:r>
            <a:r>
              <a:rPr lang="en-US" sz="3200" dirty="0">
                <a:solidFill>
                  <a:schemeClr val="bg2">
                    <a:lumMod val="10000"/>
                  </a:schemeClr>
                </a:solidFill>
              </a:rPr>
              <a:t>is the process of adding devices into EM7. There are two types:</a:t>
            </a:r>
          </a:p>
          <a:p>
            <a:pPr marL="548640" indent="-548640">
              <a:buSzPct val="100000"/>
              <a:buFont typeface="Arial" panose="020B0604020202020204" pitchFamily="34" charset="0"/>
              <a:buChar char="•"/>
            </a:pPr>
            <a:r>
              <a:rPr lang="en-US" sz="3200" dirty="0">
                <a:solidFill>
                  <a:schemeClr val="bg2">
                    <a:lumMod val="10000"/>
                  </a:schemeClr>
                </a:solidFill>
              </a:rPr>
              <a:t>Pingable Discovery (*must select Discover Non-SNMP option)</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No Credential required</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Provides availability, latency, and port monitoring</a:t>
            </a:r>
          </a:p>
          <a:p>
            <a:pPr marL="548640" indent="-548640">
              <a:buSzPct val="100000"/>
              <a:buFont typeface="Arial" panose="020B0604020202020204" pitchFamily="34" charset="0"/>
              <a:buChar char="•"/>
            </a:pPr>
            <a:r>
              <a:rPr lang="en-US" sz="3200" dirty="0">
                <a:solidFill>
                  <a:schemeClr val="bg2">
                    <a:lumMod val="10000"/>
                  </a:schemeClr>
                </a:solidFill>
              </a:rPr>
              <a:t>SNMP Discovery</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Credential required, SNMP agent must be running on target device</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Determines device vendor, model, OS, and version</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Collects hardware configuration, file system, bandwidth, services, processes and installed software information</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Discovers all network interfaces, including type, MAC address, speed, errors, discards and bound IP addresses </a:t>
            </a:r>
          </a:p>
          <a:p>
            <a:pPr marL="1280160" lvl="1" indent="-548640">
              <a:buClr>
                <a:schemeClr val="accent2"/>
              </a:buClr>
              <a:buSzPct val="100000"/>
              <a:buFont typeface="Arial" panose="020B0604020202020204" pitchFamily="34" charset="0"/>
              <a:buChar char="•"/>
            </a:pPr>
            <a:r>
              <a:rPr lang="en-US" dirty="0">
                <a:solidFill>
                  <a:schemeClr val="bg2">
                    <a:lumMod val="10000"/>
                  </a:schemeClr>
                </a:solidFill>
              </a:rPr>
              <a:t>Automatically aligns dynamic applications based on discovery objects</a:t>
            </a:r>
          </a:p>
          <a:p>
            <a:pPr marL="548640" indent="-548640">
              <a:buClr>
                <a:srgbClr val="C00000"/>
              </a:buClr>
              <a:buSzPct val="70000"/>
              <a:buFont typeface="Wingdings" pitchFamily="2" charset="2"/>
              <a:buChar char="®"/>
            </a:pPr>
            <a:endParaRPr lang="en-US" sz="3800" dirty="0">
              <a:solidFill>
                <a:srgbClr val="4D4D4D"/>
              </a:solidFill>
            </a:endParaRPr>
          </a:p>
          <a:p>
            <a:pPr marL="0" indent="0">
              <a:buNone/>
            </a:pP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47</a:t>
            </a:fld>
            <a:endParaRPr lang="en-US" dirty="0"/>
          </a:p>
        </p:txBody>
      </p:sp>
    </p:spTree>
    <p:extLst>
      <p:ext uri="{BB962C8B-B14F-4D97-AF65-F5344CB8AC3E}">
        <p14:creationId xmlns:p14="http://schemas.microsoft.com/office/powerpoint/2010/main" val="38891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SNMP Discovery Process</a:t>
            </a:r>
            <a:endParaRPr lang="en-US" dirty="0">
              <a:solidFill>
                <a:schemeClr val="tx1">
                  <a:lumMod val="50000"/>
                </a:scheme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080" y="2081531"/>
            <a:ext cx="13286641" cy="6470439"/>
          </a:xfrm>
        </p:spPr>
      </p:pic>
      <p:sp>
        <p:nvSpPr>
          <p:cNvPr id="4" name="TextBox 3"/>
          <p:cNvSpPr txBox="1"/>
          <p:nvPr/>
        </p:nvSpPr>
        <p:spPr>
          <a:xfrm>
            <a:off x="2473651" y="2017511"/>
            <a:ext cx="2487168" cy="363176"/>
          </a:xfrm>
          <a:prstGeom prst="rect">
            <a:avLst/>
          </a:prstGeom>
          <a:noFill/>
        </p:spPr>
        <p:txBody>
          <a:bodyPr wrap="square" lIns="146304" tIns="73152" rIns="146304" bIns="73152" rtlCol="0">
            <a:spAutoFit/>
          </a:bodyPr>
          <a:lstStyle/>
          <a:p>
            <a:r>
              <a:rPr lang="en-US" sz="1400" dirty="0">
                <a:solidFill>
                  <a:schemeClr val="tx1">
                    <a:lumMod val="50000"/>
                  </a:schemeClr>
                </a:solidFill>
                <a:latin typeface="Futura Lt BT"/>
              </a:rPr>
              <a:t>(discover_iprange.py)</a:t>
            </a:r>
          </a:p>
        </p:txBody>
      </p:sp>
      <p:sp>
        <p:nvSpPr>
          <p:cNvPr id="7" name="TextBox 6"/>
          <p:cNvSpPr txBox="1"/>
          <p:nvPr/>
        </p:nvSpPr>
        <p:spPr>
          <a:xfrm>
            <a:off x="6760861" y="2017511"/>
            <a:ext cx="2487168" cy="363176"/>
          </a:xfrm>
          <a:prstGeom prst="rect">
            <a:avLst/>
          </a:prstGeom>
          <a:noFill/>
        </p:spPr>
        <p:txBody>
          <a:bodyPr wrap="square" lIns="146304" tIns="73152" rIns="146304" bIns="73152" rtlCol="0">
            <a:spAutoFit/>
          </a:bodyPr>
          <a:lstStyle/>
          <a:p>
            <a:r>
              <a:rPr lang="en-US" sz="1400" dirty="0">
                <a:solidFill>
                  <a:schemeClr val="tx1">
                    <a:lumMod val="50000"/>
                  </a:schemeClr>
                </a:solidFill>
                <a:latin typeface="Futura Lt BT"/>
              </a:rPr>
              <a:t>(discover_detail.py)</a:t>
            </a:r>
          </a:p>
        </p:txBody>
      </p:sp>
      <p:sp>
        <p:nvSpPr>
          <p:cNvPr id="8" name="TextBox 7"/>
          <p:cNvSpPr txBox="1"/>
          <p:nvPr/>
        </p:nvSpPr>
        <p:spPr>
          <a:xfrm>
            <a:off x="11345452" y="2017511"/>
            <a:ext cx="2487168" cy="363176"/>
          </a:xfrm>
          <a:prstGeom prst="rect">
            <a:avLst/>
          </a:prstGeom>
          <a:noFill/>
        </p:spPr>
        <p:txBody>
          <a:bodyPr wrap="square" lIns="146304" tIns="73152" rIns="146304" bIns="73152" rtlCol="0">
            <a:spAutoFit/>
          </a:bodyPr>
          <a:lstStyle/>
          <a:p>
            <a:r>
              <a:rPr lang="en-US" sz="1400" dirty="0">
                <a:solidFill>
                  <a:schemeClr val="tx1">
                    <a:lumMod val="50000"/>
                  </a:schemeClr>
                </a:solidFill>
                <a:latin typeface="Futura Lt BT"/>
              </a:rPr>
              <a:t>(discover_update.py)</a:t>
            </a:r>
          </a:p>
        </p:txBody>
      </p:sp>
      <p:sp>
        <p:nvSpPr>
          <p:cNvPr id="9" name="TextBox 8"/>
          <p:cNvSpPr txBox="1"/>
          <p:nvPr/>
        </p:nvSpPr>
        <p:spPr>
          <a:xfrm>
            <a:off x="6051921" y="9489620"/>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3" name="Rectangle 2"/>
          <p:cNvSpPr/>
          <p:nvPr/>
        </p:nvSpPr>
        <p:spPr>
          <a:xfrm>
            <a:off x="1610139" y="3717235"/>
            <a:ext cx="3677478" cy="37768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59FBCBD5-A728-384D-A41B-B8C6FE40EEBE}" type="slidenum">
              <a:rPr lang="en-US" smtClean="0"/>
              <a:pPr/>
              <a:t>48</a:t>
            </a:fld>
            <a:endParaRPr lang="en-US" dirty="0"/>
          </a:p>
        </p:txBody>
      </p:sp>
    </p:spTree>
    <p:extLst>
      <p:ext uri="{BB962C8B-B14F-4D97-AF65-F5344CB8AC3E}">
        <p14:creationId xmlns:p14="http://schemas.microsoft.com/office/powerpoint/2010/main" val="388400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Create a Discovery Session </a:t>
            </a:r>
            <a:endParaRPr lang="en-US" dirty="0">
              <a:solidFill>
                <a:schemeClr val="tx1">
                  <a:lumMod val="50000"/>
                </a:schemeClr>
              </a:solidFill>
            </a:endParaRPr>
          </a:p>
        </p:txBody>
      </p:sp>
      <p:sp>
        <p:nvSpPr>
          <p:cNvPr id="6" name="Down Arrow 5"/>
          <p:cNvSpPr/>
          <p:nvPr/>
        </p:nvSpPr>
        <p:spPr bwMode="auto">
          <a:xfrm>
            <a:off x="7561274" y="2209121"/>
            <a:ext cx="411939" cy="650910"/>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181" y="1943692"/>
            <a:ext cx="1214438" cy="265430"/>
          </a:xfrm>
          <a:prstGeom prst="rect">
            <a:avLst/>
          </a:prstGeom>
        </p:spPr>
      </p:pic>
      <p:sp>
        <p:nvSpPr>
          <p:cNvPr id="9" name="TextBox 8"/>
          <p:cNvSpPr txBox="1"/>
          <p:nvPr/>
        </p:nvSpPr>
        <p:spPr>
          <a:xfrm>
            <a:off x="12935411" y="7810347"/>
            <a:ext cx="2609390" cy="486287"/>
          </a:xfrm>
          <a:prstGeom prst="rect">
            <a:avLst/>
          </a:prstGeom>
          <a:noFill/>
        </p:spPr>
        <p:txBody>
          <a:bodyPr wrap="square" lIns="146304" tIns="73152" rIns="146304" bIns="73152" rtlCol="0">
            <a:spAutoFit/>
          </a:bodyPr>
          <a:lstStyle/>
          <a:p>
            <a:pPr algn="ctr"/>
            <a:r>
              <a:rPr lang="en-US" sz="2200" dirty="0">
                <a:solidFill>
                  <a:schemeClr val="bg2">
                    <a:lumMod val="10000"/>
                  </a:schemeClr>
                </a:solidFill>
                <a:latin typeface="Futura Lt BT" panose="020B0402020204020303" pitchFamily="34" charset="0"/>
              </a:rPr>
              <a:t>Check to see logs</a:t>
            </a:r>
          </a:p>
        </p:txBody>
      </p:sp>
      <p:sp>
        <p:nvSpPr>
          <p:cNvPr id="14" name="TextBox 13"/>
          <p:cNvSpPr txBox="1"/>
          <p:nvPr/>
        </p:nvSpPr>
        <p:spPr>
          <a:xfrm>
            <a:off x="12718843" y="1510771"/>
            <a:ext cx="2670508" cy="1163395"/>
          </a:xfrm>
          <a:prstGeom prst="rect">
            <a:avLst/>
          </a:prstGeom>
          <a:noFill/>
        </p:spPr>
        <p:txBody>
          <a:bodyPr wrap="square" lIns="146304" tIns="73152" rIns="146304" bIns="73152" rtlCol="0">
            <a:spAutoFit/>
          </a:bodyPr>
          <a:lstStyle/>
          <a:p>
            <a:pPr algn="ctr"/>
            <a:r>
              <a:rPr lang="en-US" sz="2200" dirty="0">
                <a:solidFill>
                  <a:schemeClr val="bg2">
                    <a:lumMod val="10000"/>
                  </a:schemeClr>
                </a:solidFill>
                <a:latin typeface="Futura Lt BT" panose="020B0402020204020303" pitchFamily="34" charset="0"/>
              </a:rPr>
              <a:t>Check here for Ping only. Doesn’t require credentials</a:t>
            </a:r>
          </a:p>
        </p:txBody>
      </p:sp>
      <p:sp>
        <p:nvSpPr>
          <p:cNvPr id="21" name="TextBox 20"/>
          <p:cNvSpPr txBox="1"/>
          <p:nvPr/>
        </p:nvSpPr>
        <p:spPr>
          <a:xfrm>
            <a:off x="6051923" y="9519421"/>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22" name="TextBox 21"/>
          <p:cNvSpPr txBox="1"/>
          <p:nvPr/>
        </p:nvSpPr>
        <p:spPr>
          <a:xfrm>
            <a:off x="12872447" y="4507383"/>
            <a:ext cx="2361278" cy="824841"/>
          </a:xfrm>
          <a:prstGeom prst="rect">
            <a:avLst/>
          </a:prstGeom>
          <a:noFill/>
        </p:spPr>
        <p:txBody>
          <a:bodyPr wrap="square" lIns="146304" tIns="73152" rIns="146304" bIns="73152" rtlCol="0">
            <a:spAutoFit/>
          </a:bodyPr>
          <a:lstStyle/>
          <a:p>
            <a:pPr algn="ctr"/>
            <a:r>
              <a:rPr lang="en-US" sz="2200" dirty="0">
                <a:solidFill>
                  <a:schemeClr val="bg2">
                    <a:lumMod val="10000"/>
                  </a:schemeClr>
                </a:solidFill>
                <a:latin typeface="Futura Lt BT" panose="020B0402020204020303" pitchFamily="34" charset="0"/>
              </a:rPr>
              <a:t>Set Collector and Organization</a:t>
            </a:r>
          </a:p>
        </p:txBody>
      </p:sp>
      <p:sp>
        <p:nvSpPr>
          <p:cNvPr id="51" name="TextBox 50"/>
          <p:cNvSpPr txBox="1"/>
          <p:nvPr/>
        </p:nvSpPr>
        <p:spPr>
          <a:xfrm>
            <a:off x="-142127" y="2250410"/>
            <a:ext cx="2928056" cy="1840504"/>
          </a:xfrm>
          <a:prstGeom prst="rect">
            <a:avLst/>
          </a:prstGeom>
          <a:noFill/>
        </p:spPr>
        <p:txBody>
          <a:bodyPr wrap="square" lIns="146304" tIns="73152" rIns="146304" bIns="73152" rtlCol="0">
            <a:spAutoFit/>
          </a:bodyPr>
          <a:lstStyle/>
          <a:p>
            <a:pPr algn="ctr"/>
            <a:r>
              <a:rPr lang="en-US" sz="2200" dirty="0">
                <a:solidFill>
                  <a:schemeClr val="bg2">
                    <a:lumMod val="10000"/>
                  </a:schemeClr>
                </a:solidFill>
                <a:latin typeface="Futura Lt BT" panose="020B0402020204020303" pitchFamily="34" charset="0"/>
              </a:rPr>
              <a:t>Run an IPv4 or IPv6 discovery in ranges or blocks. You also have the option of uploading a seed file </a:t>
            </a:r>
          </a:p>
        </p:txBody>
      </p:sp>
      <p:sp>
        <p:nvSpPr>
          <p:cNvPr id="60" name="TextBox 59"/>
          <p:cNvSpPr txBox="1"/>
          <p:nvPr/>
        </p:nvSpPr>
        <p:spPr>
          <a:xfrm>
            <a:off x="14238" y="4613497"/>
            <a:ext cx="2670508" cy="824841"/>
          </a:xfrm>
          <a:prstGeom prst="rect">
            <a:avLst/>
          </a:prstGeom>
          <a:noFill/>
        </p:spPr>
        <p:txBody>
          <a:bodyPr wrap="square" lIns="146304" tIns="73152" rIns="146304" bIns="73152" rtlCol="0">
            <a:spAutoFit/>
          </a:bodyPr>
          <a:lstStyle/>
          <a:p>
            <a:pPr algn="ctr"/>
            <a:r>
              <a:rPr lang="en-US" sz="2200" dirty="0">
                <a:solidFill>
                  <a:schemeClr val="bg2">
                    <a:lumMod val="10000"/>
                  </a:schemeClr>
                </a:solidFill>
                <a:latin typeface="Futura Lt BT" panose="020B0402020204020303" pitchFamily="34" charset="0"/>
              </a:rPr>
              <a:t>Select one or more SNMP Credentials</a:t>
            </a:r>
          </a:p>
        </p:txBody>
      </p:sp>
      <p:sp>
        <p:nvSpPr>
          <p:cNvPr id="24" name="Text Placeholder 6"/>
          <p:cNvSpPr txBox="1">
            <a:spLocks/>
          </p:cNvSpPr>
          <p:nvPr/>
        </p:nvSpPr>
        <p:spPr>
          <a:xfrm>
            <a:off x="475970" y="1228988"/>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System &gt; Manage &gt; Discovery &gt; Create</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976" y="2889264"/>
            <a:ext cx="9130209" cy="6201466"/>
          </a:xfrm>
          <a:prstGeom prst="rect">
            <a:avLst/>
          </a:prstGeom>
        </p:spPr>
      </p:pic>
      <p:sp>
        <p:nvSpPr>
          <p:cNvPr id="55" name="Rounded Rectangle 54"/>
          <p:cNvSpPr/>
          <p:nvPr/>
        </p:nvSpPr>
        <p:spPr>
          <a:xfrm>
            <a:off x="3432869" y="5155184"/>
            <a:ext cx="2220069" cy="31247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56" name="Straight Arrow Connector 55"/>
          <p:cNvCxnSpPr/>
          <p:nvPr/>
        </p:nvCxnSpPr>
        <p:spPr>
          <a:xfrm>
            <a:off x="2502568" y="5267173"/>
            <a:ext cx="699716" cy="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3098476" y="3387279"/>
            <a:ext cx="2220069" cy="31247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11" name="Straight Arrow Connector 10"/>
          <p:cNvCxnSpPr/>
          <p:nvPr/>
        </p:nvCxnSpPr>
        <p:spPr>
          <a:xfrm flipH="1">
            <a:off x="12155132" y="8296634"/>
            <a:ext cx="1127422" cy="29174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126654" y="4567221"/>
            <a:ext cx="2970784" cy="109692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27" name="Straight Arrow Connector 26"/>
          <p:cNvCxnSpPr/>
          <p:nvPr/>
        </p:nvCxnSpPr>
        <p:spPr>
          <a:xfrm flipH="1">
            <a:off x="12217741" y="5074441"/>
            <a:ext cx="563711" cy="78996"/>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9836058" y="2209122"/>
            <a:ext cx="2882785" cy="181383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10662139" y="8588377"/>
            <a:ext cx="1229918" cy="197811"/>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52" name="Straight Arrow Connector 51"/>
          <p:cNvCxnSpPr/>
          <p:nvPr/>
        </p:nvCxnSpPr>
        <p:spPr>
          <a:xfrm flipV="1">
            <a:off x="2089926" y="4054305"/>
            <a:ext cx="906663" cy="10163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9126654" y="3995697"/>
            <a:ext cx="662483" cy="556908"/>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23" name="Straight Arrow Connector 22"/>
          <p:cNvCxnSpPr/>
          <p:nvPr/>
        </p:nvCxnSpPr>
        <p:spPr>
          <a:xfrm>
            <a:off x="2089926" y="4155943"/>
            <a:ext cx="696004" cy="45755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59FBCBD5-A728-384D-A41B-B8C6FE40EEBE}" type="slidenum">
              <a:rPr lang="en-US" smtClean="0"/>
              <a:pPr/>
              <a:t>49</a:t>
            </a:fld>
            <a:endParaRPr lang="en-US" dirty="0"/>
          </a:p>
        </p:txBody>
      </p:sp>
    </p:spTree>
    <p:extLst>
      <p:ext uri="{BB962C8B-B14F-4D97-AF65-F5344CB8AC3E}">
        <p14:creationId xmlns:p14="http://schemas.microsoft.com/office/powerpoint/2010/main" val="13539064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90320" y="8064750"/>
            <a:ext cx="7823200" cy="782320"/>
          </a:xfrm>
          <a:prstGeom prst="ellipse">
            <a:avLst/>
          </a:prstGeom>
          <a:gradFill flip="none" rotWithShape="1">
            <a:gsLst>
              <a:gs pos="0">
                <a:schemeClr val="tx1">
                  <a:lumMod val="50000"/>
                  <a:lumOff val="50000"/>
                  <a:alpha val="70000"/>
                </a:schemeClr>
              </a:gs>
              <a:gs pos="100000">
                <a:schemeClr val="bg1">
                  <a:alpha val="0"/>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nvGrpSpPr>
          <p:cNvPr id="14" name="Group 13"/>
          <p:cNvGrpSpPr/>
          <p:nvPr/>
        </p:nvGrpSpPr>
        <p:grpSpPr>
          <a:xfrm>
            <a:off x="2407920" y="2570480"/>
            <a:ext cx="5588000" cy="5588000"/>
            <a:chOff x="3886200" y="1295400"/>
            <a:chExt cx="4114800" cy="4114800"/>
          </a:xfrm>
        </p:grpSpPr>
        <p:sp>
          <p:nvSpPr>
            <p:cNvPr id="5" name="Rounded Rectangle 4"/>
            <p:cNvSpPr/>
            <p:nvPr/>
          </p:nvSpPr>
          <p:spPr>
            <a:xfrm>
              <a:off x="3886200" y="1295400"/>
              <a:ext cx="4114800" cy="4114800"/>
            </a:xfrm>
            <a:prstGeom prst="roundRect">
              <a:avLst>
                <a:gd name="adj" fmla="val 9499"/>
              </a:avLst>
            </a:prstGeom>
            <a:blipFill dpi="0" rotWithShape="1">
              <a:blip r:embed="rId2"/>
              <a:srcRect/>
              <a:tile tx="0" ty="0" sx="100000" sy="100000" flip="none" algn="tl"/>
            </a:blip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6" name="Round Same Side Corner Rectangle 5"/>
            <p:cNvSpPr/>
            <p:nvPr/>
          </p:nvSpPr>
          <p:spPr>
            <a:xfrm>
              <a:off x="4191000" y="2514600"/>
              <a:ext cx="3505200" cy="2590800"/>
            </a:xfrm>
            <a:prstGeom prst="round2SameRect">
              <a:avLst>
                <a:gd name="adj1" fmla="val 0"/>
                <a:gd name="adj2" fmla="val 12903"/>
              </a:avLst>
            </a:prstGeom>
            <a:gradFill>
              <a:gsLst>
                <a:gs pos="100000">
                  <a:schemeClr val="bg1">
                    <a:lumMod val="85000"/>
                  </a:schemeClr>
                </a:gs>
                <a:gs pos="6000">
                  <a:schemeClr val="bg1"/>
                </a:gs>
                <a:gs pos="41000">
                  <a:schemeClr val="bg1">
                    <a:lumMod val="85000"/>
                  </a:schemeClr>
                </a:gs>
              </a:gsLst>
              <a:lin ang="16200000" scaled="1"/>
            </a:gra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347" b="1" dirty="0" smtClean="0">
                  <a:solidFill>
                    <a:schemeClr val="tx1">
                      <a:lumMod val="65000"/>
                      <a:lumOff val="35000"/>
                    </a:schemeClr>
                  </a:solidFill>
                  <a:effectLst>
                    <a:innerShdw blurRad="152400">
                      <a:schemeClr val="tx1"/>
                    </a:innerShdw>
                  </a:effectLst>
                </a:rPr>
                <a:t>15</a:t>
              </a:r>
              <a:endParaRPr lang="en-US" sz="24347" b="1" dirty="0">
                <a:solidFill>
                  <a:schemeClr val="tx1">
                    <a:lumMod val="65000"/>
                    <a:lumOff val="35000"/>
                  </a:schemeClr>
                </a:solidFill>
                <a:effectLst>
                  <a:innerShdw blurRad="152400">
                    <a:schemeClr val="tx1"/>
                  </a:innerShdw>
                </a:effectLst>
              </a:endParaRPr>
            </a:p>
          </p:txBody>
        </p:sp>
        <p:sp>
          <p:nvSpPr>
            <p:cNvPr id="7" name="Round Same Side Corner Rectangle 6"/>
            <p:cNvSpPr/>
            <p:nvPr/>
          </p:nvSpPr>
          <p:spPr>
            <a:xfrm>
              <a:off x="4191000" y="1600200"/>
              <a:ext cx="3505200" cy="914400"/>
            </a:xfrm>
            <a:custGeom>
              <a:avLst/>
              <a:gdLst/>
              <a:ahLst/>
              <a:cxnLst/>
              <a:rect l="l" t="t" r="r" b="b"/>
              <a:pathLst>
                <a:path w="3505200" h="914400">
                  <a:moveTo>
                    <a:pt x="2857500" y="152400"/>
                  </a:moveTo>
                  <a:cubicBezTo>
                    <a:pt x="2794374" y="152400"/>
                    <a:pt x="2743200" y="203574"/>
                    <a:pt x="2743200" y="266700"/>
                  </a:cubicBezTo>
                  <a:cubicBezTo>
                    <a:pt x="2743200" y="329826"/>
                    <a:pt x="2794374" y="381000"/>
                    <a:pt x="2857500" y="381000"/>
                  </a:cubicBezTo>
                  <a:cubicBezTo>
                    <a:pt x="2920626" y="381000"/>
                    <a:pt x="2971800" y="329826"/>
                    <a:pt x="2971800" y="266700"/>
                  </a:cubicBezTo>
                  <a:cubicBezTo>
                    <a:pt x="2971800" y="203574"/>
                    <a:pt x="2920626" y="152400"/>
                    <a:pt x="2857500" y="152400"/>
                  </a:cubicBezTo>
                  <a:close/>
                  <a:moveTo>
                    <a:pt x="647700" y="152400"/>
                  </a:moveTo>
                  <a:cubicBezTo>
                    <a:pt x="584574" y="152400"/>
                    <a:pt x="533400" y="203574"/>
                    <a:pt x="533400" y="266700"/>
                  </a:cubicBezTo>
                  <a:cubicBezTo>
                    <a:pt x="533400" y="329826"/>
                    <a:pt x="584574" y="381000"/>
                    <a:pt x="647700" y="381000"/>
                  </a:cubicBezTo>
                  <a:cubicBezTo>
                    <a:pt x="710826" y="381000"/>
                    <a:pt x="762000" y="329826"/>
                    <a:pt x="762000" y="266700"/>
                  </a:cubicBezTo>
                  <a:cubicBezTo>
                    <a:pt x="762000" y="203574"/>
                    <a:pt x="710826" y="152400"/>
                    <a:pt x="647700" y="152400"/>
                  </a:cubicBezTo>
                  <a:close/>
                  <a:moveTo>
                    <a:pt x="441683" y="0"/>
                  </a:moveTo>
                  <a:lnTo>
                    <a:pt x="3063517" y="0"/>
                  </a:lnTo>
                  <a:cubicBezTo>
                    <a:pt x="3307452" y="0"/>
                    <a:pt x="3505200" y="197748"/>
                    <a:pt x="3505200" y="441683"/>
                  </a:cubicBezTo>
                  <a:lnTo>
                    <a:pt x="3505200" y="914400"/>
                  </a:lnTo>
                  <a:lnTo>
                    <a:pt x="0" y="914400"/>
                  </a:lnTo>
                  <a:lnTo>
                    <a:pt x="0" y="441683"/>
                  </a:lnTo>
                  <a:cubicBezTo>
                    <a:pt x="0" y="197748"/>
                    <a:pt x="197748" y="0"/>
                    <a:pt x="441683" y="0"/>
                  </a:cubicBezTo>
                  <a:close/>
                </a:path>
              </a:pathLst>
            </a:custGeom>
            <a:solidFill>
              <a:schemeClr val="accent1"/>
            </a:solidFill>
            <a:ln w="25400">
              <a:solidFill>
                <a:srgbClr val="9A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07008" bIns="67056" rtlCol="0" anchor="b"/>
            <a:lstStyle/>
            <a:p>
              <a:pPr algn="ctr"/>
              <a:r>
                <a:rPr lang="en-US" sz="5280" dirty="0" smtClean="0">
                  <a:solidFill>
                    <a:schemeClr val="bg1"/>
                  </a:solidFill>
                </a:rPr>
                <a:t>June</a:t>
              </a:r>
              <a:endParaRPr lang="en-US" sz="5280" dirty="0">
                <a:solidFill>
                  <a:schemeClr val="bg1"/>
                </a:solidFill>
              </a:endParaRPr>
            </a:p>
          </p:txBody>
        </p:sp>
        <p:sp>
          <p:nvSpPr>
            <p:cNvPr id="12" name="Rounded Rectangle 11"/>
            <p:cNvSpPr/>
            <p:nvPr/>
          </p:nvSpPr>
          <p:spPr>
            <a:xfrm>
              <a:off x="4760595"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13" name="Rounded Rectangle 12"/>
            <p:cNvSpPr/>
            <p:nvPr/>
          </p:nvSpPr>
          <p:spPr>
            <a:xfrm>
              <a:off x="6972300"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sp>
        <p:nvSpPr>
          <p:cNvPr id="16" name="Title 15"/>
          <p:cNvSpPr>
            <a:spLocks noGrp="1"/>
          </p:cNvSpPr>
          <p:nvPr>
            <p:ph type="title"/>
          </p:nvPr>
        </p:nvSpPr>
        <p:spPr>
          <a:xfrm>
            <a:off x="306126" y="-23599"/>
            <a:ext cx="12070080" cy="1273598"/>
          </a:xfrm>
        </p:spPr>
        <p:txBody>
          <a:bodyPr>
            <a:normAutofit/>
          </a:bodyPr>
          <a:lstStyle/>
          <a:p>
            <a:pPr algn="l"/>
            <a:r>
              <a:rPr lang="en-US" dirty="0" smtClean="0">
                <a:solidFill>
                  <a:schemeClr val="bg2">
                    <a:lumMod val="10000"/>
                  </a:schemeClr>
                </a:solidFill>
              </a:rPr>
              <a:t>Boot Camp Agenda</a:t>
            </a:r>
            <a:endParaRPr lang="en-US" dirty="0">
              <a:solidFill>
                <a:schemeClr val="bg2">
                  <a:lumMod val="10000"/>
                </a:schemeClr>
              </a:solidFill>
            </a:endParaRPr>
          </a:p>
        </p:txBody>
      </p:sp>
      <p:grpSp>
        <p:nvGrpSpPr>
          <p:cNvPr id="17" name="Group 16"/>
          <p:cNvGrpSpPr/>
          <p:nvPr/>
        </p:nvGrpSpPr>
        <p:grpSpPr>
          <a:xfrm>
            <a:off x="9113520" y="2558030"/>
            <a:ext cx="5752046" cy="5506720"/>
            <a:chOff x="5471532" y="910026"/>
            <a:chExt cx="2986668" cy="3962400"/>
          </a:xfrm>
        </p:grpSpPr>
        <p:sp>
          <p:nvSpPr>
            <p:cNvPr id="18" name="Rectangle 17"/>
            <p:cNvSpPr/>
            <p:nvPr/>
          </p:nvSpPr>
          <p:spPr>
            <a:xfrm>
              <a:off x="5471532" y="910026"/>
              <a:ext cx="2986668" cy="474631"/>
            </a:xfrm>
            <a:prstGeom prst="rect">
              <a:avLst/>
            </a:prstGeom>
            <a:solidFill>
              <a:schemeClr val="accent1"/>
            </a:solidFill>
            <a:ln w="19050" cap="flat" cmpd="sng" algn="ctr">
              <a:noFill/>
              <a:prstDash val="solid"/>
            </a:ln>
            <a:effectLst/>
          </p:spPr>
          <p:txBody>
            <a:bodyPr rtlCol="0" anchor="ctr"/>
            <a:lstStyle/>
            <a:p>
              <a:pPr algn="ctr" defTabSz="1341150">
                <a:defRPr/>
              </a:pPr>
              <a:r>
                <a:rPr lang="en-US" sz="2933" b="1" kern="0" dirty="0" smtClean="0">
                  <a:solidFill>
                    <a:sysClr val="window" lastClr="FFFFFF"/>
                  </a:solidFill>
                  <a:latin typeface="Calibri"/>
                </a:rPr>
                <a:t>MONDAY: DAY 1</a:t>
              </a:r>
              <a:endParaRPr lang="en-US" sz="2933" b="1" kern="0" dirty="0">
                <a:solidFill>
                  <a:sysClr val="window" lastClr="FFFFFF"/>
                </a:solidFill>
                <a:latin typeface="Calibri"/>
              </a:endParaRPr>
            </a:p>
          </p:txBody>
        </p:sp>
        <p:sp>
          <p:nvSpPr>
            <p:cNvPr id="19" name="Rectangle 18"/>
            <p:cNvSpPr/>
            <p:nvPr/>
          </p:nvSpPr>
          <p:spPr>
            <a:xfrm>
              <a:off x="5471532" y="1384657"/>
              <a:ext cx="2986668" cy="3487769"/>
            </a:xfrm>
            <a:prstGeom prst="rect">
              <a:avLst/>
            </a:prstGeom>
            <a:noFill/>
            <a:ln w="12700" cap="flat" cmpd="sng" algn="ctr">
              <a:noFill/>
              <a:prstDash val="solid"/>
            </a:ln>
            <a:effectLst/>
          </p:spPr>
          <p:txBody>
            <a:bodyPr lIns="134112" tIns="134112" rIns="134112" bIns="134112" rtlCol="0" anchor="t"/>
            <a:lstStyle/>
            <a:p>
              <a:pPr marL="731520" indent="-731520">
                <a:buFont typeface="Arial" panose="020B0604020202020204" pitchFamily="34" charset="0"/>
                <a:buChar char="•"/>
              </a:pPr>
              <a:r>
                <a:rPr lang="en-US" sz="3600" dirty="0">
                  <a:solidFill>
                    <a:schemeClr val="tx1">
                      <a:lumMod val="50000"/>
                    </a:schemeClr>
                  </a:solidFill>
                  <a:latin typeface="Futura Lt BT"/>
                </a:rPr>
                <a:t>Sciencelogic Overview</a:t>
              </a:r>
            </a:p>
            <a:p>
              <a:pPr marL="731520" indent="-731520">
                <a:buFont typeface="Arial" panose="020B0604020202020204" pitchFamily="34" charset="0"/>
                <a:buChar char="•"/>
              </a:pPr>
              <a:r>
                <a:rPr lang="en-US" sz="3600" dirty="0">
                  <a:solidFill>
                    <a:schemeClr val="tx1">
                      <a:lumMod val="50000"/>
                    </a:schemeClr>
                  </a:solidFill>
                  <a:latin typeface="Futura Lt BT"/>
                </a:rPr>
                <a:t>Architecture</a:t>
              </a:r>
            </a:p>
            <a:p>
              <a:pPr marL="731520" indent="-731520">
                <a:buFont typeface="Arial" panose="020B0604020202020204" pitchFamily="34" charset="0"/>
                <a:buChar char="•"/>
              </a:pPr>
              <a:r>
                <a:rPr lang="en-US" sz="3600" dirty="0">
                  <a:solidFill>
                    <a:schemeClr val="tx1">
                      <a:lumMod val="50000"/>
                    </a:schemeClr>
                  </a:solidFill>
                  <a:latin typeface="Futura Lt BT"/>
                </a:rPr>
                <a:t>Add/Remove Devices</a:t>
              </a:r>
            </a:p>
            <a:p>
              <a:pPr marL="731520" indent="-731520">
                <a:buFont typeface="Arial" panose="020B0604020202020204" pitchFamily="34" charset="0"/>
                <a:buChar char="•"/>
              </a:pPr>
              <a:r>
                <a:rPr lang="en-US" sz="3600" dirty="0">
                  <a:solidFill>
                    <a:schemeClr val="tx1">
                      <a:lumMod val="50000"/>
                    </a:schemeClr>
                  </a:solidFill>
                  <a:latin typeface="Futura Lt BT"/>
                </a:rPr>
                <a:t>Device Administration</a:t>
              </a:r>
            </a:p>
            <a:p>
              <a:pPr marL="731520" indent="-731520">
                <a:buFont typeface="Arial" panose="020B0604020202020204" pitchFamily="34" charset="0"/>
                <a:buChar char="•"/>
              </a:pPr>
              <a:r>
                <a:rPr lang="en-US" sz="3600" dirty="0">
                  <a:solidFill>
                    <a:schemeClr val="tx1">
                      <a:lumMod val="50000"/>
                    </a:schemeClr>
                  </a:solidFill>
                  <a:latin typeface="Futura Lt BT"/>
                </a:rPr>
                <a:t>Device Monitors</a:t>
              </a:r>
            </a:p>
            <a:p>
              <a:pPr marL="731520" indent="-731520">
                <a:buFont typeface="Arial" panose="020B0604020202020204" pitchFamily="34" charset="0"/>
                <a:buChar char="•"/>
              </a:pPr>
              <a:r>
                <a:rPr lang="en-US" sz="3600" dirty="0">
                  <a:solidFill>
                    <a:schemeClr val="tx1">
                      <a:lumMod val="50000"/>
                    </a:schemeClr>
                  </a:solidFill>
                  <a:latin typeface="Futura Lt BT"/>
                </a:rPr>
                <a:t>Device templates</a:t>
              </a:r>
            </a:p>
            <a:p>
              <a:pPr marL="731520" indent="-731520">
                <a:buFont typeface="Arial" panose="020B0604020202020204" pitchFamily="34" charset="0"/>
                <a:buChar char="•"/>
              </a:pPr>
              <a:r>
                <a:rPr lang="en-US" sz="3600" dirty="0">
                  <a:solidFill>
                    <a:schemeClr val="tx1">
                      <a:lumMod val="50000"/>
                    </a:schemeClr>
                  </a:solidFill>
                  <a:latin typeface="Futura Lt BT"/>
                </a:rPr>
                <a:t>Device </a:t>
              </a:r>
              <a:r>
                <a:rPr lang="en-US" sz="3600" dirty="0" smtClean="0">
                  <a:solidFill>
                    <a:schemeClr val="tx1">
                      <a:lumMod val="50000"/>
                    </a:schemeClr>
                  </a:solidFill>
                  <a:latin typeface="Futura Lt BT"/>
                </a:rPr>
                <a:t>Groups</a:t>
              </a:r>
              <a:endParaRPr lang="en-US" sz="3600" dirty="0">
                <a:solidFill>
                  <a:schemeClr val="tx1">
                    <a:lumMod val="50000"/>
                  </a:schemeClr>
                </a:solidFill>
                <a:latin typeface="Futura Lt BT"/>
              </a:endParaRPr>
            </a:p>
          </p:txBody>
        </p:sp>
      </p:grpSp>
    </p:spTree>
    <p:extLst>
      <p:ext uri="{BB962C8B-B14F-4D97-AF65-F5344CB8AC3E}">
        <p14:creationId xmlns:p14="http://schemas.microsoft.com/office/powerpoint/2010/main" val="37871717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Pro Tip</a:t>
            </a:r>
            <a:r>
              <a:rPr lang="en-US" dirty="0" smtClean="0"/>
              <a:t>	</a:t>
            </a:r>
            <a:endParaRPr lang="en-US" dirty="0"/>
          </a:p>
        </p:txBody>
      </p:sp>
      <p:sp>
        <p:nvSpPr>
          <p:cNvPr id="4" name="Content Placeholder 3"/>
          <p:cNvSpPr>
            <a:spLocks noGrp="1"/>
          </p:cNvSpPr>
          <p:nvPr>
            <p:ph idx="1"/>
          </p:nvPr>
        </p:nvSpPr>
        <p:spPr/>
        <p:txBody>
          <a:bodyPr>
            <a:normAutofit/>
          </a:bodyPr>
          <a:lstStyle/>
          <a:p>
            <a:pPr marL="0" indent="0">
              <a:buNone/>
            </a:pPr>
            <a:r>
              <a:rPr lang="en-US" dirty="0"/>
              <a:t>If </a:t>
            </a:r>
            <a:r>
              <a:rPr lang="en-US" dirty="0" smtClean="0"/>
              <a:t>an </a:t>
            </a:r>
            <a:r>
              <a:rPr lang="en-US" dirty="0"/>
              <a:t>Organization </a:t>
            </a:r>
            <a:r>
              <a:rPr lang="en-US" dirty="0" smtClean="0"/>
              <a:t>is not </a:t>
            </a:r>
            <a:r>
              <a:rPr lang="en-US" dirty="0"/>
              <a:t>specified in a Discovery Session, the Organization “System” </a:t>
            </a:r>
            <a:r>
              <a:rPr lang="en-US" dirty="0" smtClean="0"/>
              <a:t>is used as the default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6083" y="5085347"/>
            <a:ext cx="2101076" cy="1830819"/>
          </a:xfrm>
          <a:prstGeom prst="rect">
            <a:avLst/>
          </a:prstGeom>
        </p:spPr>
      </p:pic>
      <p:sp>
        <p:nvSpPr>
          <p:cNvPr id="6" name="TextBox 5"/>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30" y="3002631"/>
            <a:ext cx="8848725" cy="6010275"/>
          </a:xfrm>
          <a:prstGeom prst="rect">
            <a:avLst/>
          </a:prstGeom>
        </p:spPr>
      </p:pic>
      <p:sp>
        <p:nvSpPr>
          <p:cNvPr id="7" name="Rectangle 6"/>
          <p:cNvSpPr/>
          <p:nvPr/>
        </p:nvSpPr>
        <p:spPr>
          <a:xfrm>
            <a:off x="8117305" y="5085347"/>
            <a:ext cx="2775284" cy="46522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967722" y="5133474"/>
            <a:ext cx="975405" cy="184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4"/>
          </p:nvPr>
        </p:nvSpPr>
        <p:spPr/>
        <p:txBody>
          <a:bodyPr/>
          <a:lstStyle/>
          <a:p>
            <a:fld id="{59FBCBD5-A728-384D-A41B-B8C6FE40EEBE}" type="slidenum">
              <a:rPr lang="en-US" smtClean="0"/>
              <a:pPr/>
              <a:t>50</a:t>
            </a:fld>
            <a:endParaRPr lang="en-US" dirty="0"/>
          </a:p>
        </p:txBody>
      </p:sp>
    </p:spTree>
    <p:extLst>
      <p:ext uri="{BB962C8B-B14F-4D97-AF65-F5344CB8AC3E}">
        <p14:creationId xmlns:p14="http://schemas.microsoft.com/office/powerpoint/2010/main" val="361078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Execute / Viewing Discovery Sessions</a:t>
            </a:r>
            <a:endParaRPr lang="en-US" dirty="0">
              <a:solidFill>
                <a:schemeClr val="tx1">
                  <a:lumMod val="50000"/>
                </a:schemeClr>
              </a:solidFill>
            </a:endParaRPr>
          </a:p>
        </p:txBody>
      </p:sp>
      <p:pic>
        <p:nvPicPr>
          <p:cNvPr id="6" name="Picture 5" descr="lightning bolt.jpg"/>
          <p:cNvPicPr>
            <a:picLocks noChangeAspect="1"/>
          </p:cNvPicPr>
          <p:nvPr/>
        </p:nvPicPr>
        <p:blipFill>
          <a:blip r:embed="rId3" cstate="print"/>
          <a:stretch>
            <a:fillRect/>
          </a:stretch>
        </p:blipFill>
        <p:spPr>
          <a:xfrm>
            <a:off x="1160502" y="6197536"/>
            <a:ext cx="390900" cy="337247"/>
          </a:xfrm>
          <a:prstGeom prst="rect">
            <a:avLst/>
          </a:prstGeom>
        </p:spPr>
      </p:pic>
      <p:pic>
        <p:nvPicPr>
          <p:cNvPr id="7" name="Picture 6" descr="calender icon.jpg"/>
          <p:cNvPicPr>
            <a:picLocks noChangeAspect="1"/>
          </p:cNvPicPr>
          <p:nvPr/>
        </p:nvPicPr>
        <p:blipFill>
          <a:blip r:embed="rId4" cstate="print"/>
          <a:stretch>
            <a:fillRect/>
          </a:stretch>
        </p:blipFill>
        <p:spPr>
          <a:xfrm>
            <a:off x="1105883" y="6767135"/>
            <a:ext cx="477681" cy="283332"/>
          </a:xfrm>
          <a:prstGeom prst="rect">
            <a:avLst/>
          </a:prstGeom>
        </p:spPr>
      </p:pic>
      <p:sp>
        <p:nvSpPr>
          <p:cNvPr id="8" name="TextBox 7"/>
          <p:cNvSpPr txBox="1"/>
          <p:nvPr/>
        </p:nvSpPr>
        <p:spPr>
          <a:xfrm>
            <a:off x="1930286" y="5976067"/>
            <a:ext cx="5006114" cy="732508"/>
          </a:xfrm>
          <a:prstGeom prst="rect">
            <a:avLst/>
          </a:prstGeom>
          <a:noFill/>
        </p:spPr>
        <p:txBody>
          <a:bodyPr wrap="none" lIns="146304" tIns="73152" rIns="146304" bIns="73152" rtlCol="0">
            <a:spAutoFit/>
          </a:bodyPr>
          <a:lstStyle/>
          <a:p>
            <a:r>
              <a:rPr lang="en-US" sz="3800" dirty="0">
                <a:solidFill>
                  <a:schemeClr val="bg2">
                    <a:lumMod val="10000"/>
                  </a:schemeClr>
                </a:solidFill>
                <a:latin typeface="Futura Lt BT" panose="020B0402020204020303" pitchFamily="34" charset="0"/>
              </a:rPr>
              <a:t>Executes the discovery</a:t>
            </a:r>
          </a:p>
        </p:txBody>
      </p:sp>
      <p:sp>
        <p:nvSpPr>
          <p:cNvPr id="9" name="TextBox 8"/>
          <p:cNvSpPr txBox="1"/>
          <p:nvPr/>
        </p:nvSpPr>
        <p:spPr>
          <a:xfrm>
            <a:off x="1930287" y="6534784"/>
            <a:ext cx="7834965" cy="732508"/>
          </a:xfrm>
          <a:prstGeom prst="rect">
            <a:avLst/>
          </a:prstGeom>
          <a:noFill/>
        </p:spPr>
        <p:txBody>
          <a:bodyPr wrap="none" lIns="146304" tIns="73152" rIns="146304" bIns="73152" rtlCol="0">
            <a:spAutoFit/>
          </a:bodyPr>
          <a:lstStyle/>
          <a:p>
            <a:r>
              <a:rPr lang="en-US" sz="3800" dirty="0">
                <a:solidFill>
                  <a:schemeClr val="bg2">
                    <a:lumMod val="10000"/>
                  </a:schemeClr>
                </a:solidFill>
                <a:latin typeface="Futura Lt BT" panose="020B0402020204020303" pitchFamily="34" charset="0"/>
              </a:rPr>
              <a:t>Set up a Discovery Session schedule</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882" y="5649526"/>
            <a:ext cx="405525" cy="32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930286" y="5452809"/>
            <a:ext cx="5736057" cy="732508"/>
          </a:xfrm>
          <a:prstGeom prst="rect">
            <a:avLst/>
          </a:prstGeom>
          <a:noFill/>
        </p:spPr>
        <p:txBody>
          <a:bodyPr wrap="none" lIns="146304" tIns="73152" rIns="146304" bIns="73152" rtlCol="0">
            <a:spAutoFit/>
          </a:bodyPr>
          <a:lstStyle/>
          <a:p>
            <a:r>
              <a:rPr lang="en-US" sz="3800" dirty="0">
                <a:solidFill>
                  <a:schemeClr val="bg2">
                    <a:lumMod val="10000"/>
                  </a:schemeClr>
                </a:solidFill>
                <a:latin typeface="Futura Lt BT" panose="020B0402020204020303" pitchFamily="34" charset="0"/>
              </a:rPr>
              <a:t>Exports the discovery log</a:t>
            </a:r>
          </a:p>
        </p:txBody>
      </p:sp>
      <p:pic>
        <p:nvPicPr>
          <p:cNvPr id="13" name="Picture 12" descr="view log icon.jpg"/>
          <p:cNvPicPr>
            <a:picLocks noChangeAspect="1"/>
          </p:cNvPicPr>
          <p:nvPr/>
        </p:nvPicPr>
        <p:blipFill>
          <a:blip r:embed="rId6" cstate="print"/>
          <a:stretch>
            <a:fillRect/>
          </a:stretch>
        </p:blipFill>
        <p:spPr>
          <a:xfrm>
            <a:off x="1105882" y="4941669"/>
            <a:ext cx="431800" cy="429846"/>
          </a:xfrm>
          <a:prstGeom prst="rect">
            <a:avLst/>
          </a:prstGeom>
        </p:spPr>
      </p:pic>
      <p:sp>
        <p:nvSpPr>
          <p:cNvPr id="14" name="TextBox 13"/>
          <p:cNvSpPr txBox="1"/>
          <p:nvPr/>
        </p:nvSpPr>
        <p:spPr>
          <a:xfrm>
            <a:off x="1930288" y="4920491"/>
            <a:ext cx="5134162" cy="732508"/>
          </a:xfrm>
          <a:prstGeom prst="rect">
            <a:avLst/>
          </a:prstGeom>
          <a:noFill/>
        </p:spPr>
        <p:txBody>
          <a:bodyPr wrap="none" lIns="146304" tIns="73152" rIns="146304" bIns="73152" rtlCol="0">
            <a:spAutoFit/>
          </a:bodyPr>
          <a:lstStyle/>
          <a:p>
            <a:r>
              <a:rPr lang="en-US" sz="3800" dirty="0">
                <a:solidFill>
                  <a:schemeClr val="bg2">
                    <a:lumMod val="10000"/>
                  </a:schemeClr>
                </a:solidFill>
                <a:latin typeface="Futura Lt BT" panose="020B0402020204020303" pitchFamily="34" charset="0"/>
              </a:rPr>
              <a:t>View the discovery log</a:t>
            </a:r>
          </a:p>
        </p:txBody>
      </p:sp>
      <p:sp>
        <p:nvSpPr>
          <p:cNvPr id="15" name="TextBox 14"/>
          <p:cNvSpPr txBox="1"/>
          <p:nvPr/>
        </p:nvSpPr>
        <p:spPr>
          <a:xfrm>
            <a:off x="6046296" y="9513043"/>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17" name="Text Placeholder 3"/>
          <p:cNvSpPr txBox="1">
            <a:spLocks/>
          </p:cNvSpPr>
          <p:nvPr/>
        </p:nvSpPr>
        <p:spPr>
          <a:xfrm>
            <a:off x="475970" y="1300063"/>
            <a:ext cx="13962877" cy="619337"/>
          </a:xfrm>
          <a:prstGeom prst="rect">
            <a:avLst/>
          </a:prstGeom>
        </p:spPr>
        <p:txBody>
          <a:bodyPr lIns="146304" tIns="73152" rIns="146304" bIns="73152">
            <a:normAutofit fontScale="700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900" dirty="0">
                <a:solidFill>
                  <a:schemeClr val="accent1"/>
                </a:solidFill>
              </a:rPr>
              <a:t>System &gt; Manage &gt; Discovery</a:t>
            </a:r>
          </a:p>
          <a:p>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697" y="2550359"/>
            <a:ext cx="14025407" cy="1535774"/>
          </a:xfrm>
          <a:prstGeom prst="rect">
            <a:avLst/>
          </a:prstGeom>
          <a:ln>
            <a:solidFill>
              <a:schemeClr val="tx2"/>
            </a:solidFill>
          </a:ln>
        </p:spPr>
      </p:pic>
      <p:sp>
        <p:nvSpPr>
          <p:cNvPr id="4" name="Slide Number Placeholder 3"/>
          <p:cNvSpPr>
            <a:spLocks noGrp="1"/>
          </p:cNvSpPr>
          <p:nvPr>
            <p:ph type="sldNum" sz="quarter" idx="4"/>
          </p:nvPr>
        </p:nvSpPr>
        <p:spPr/>
        <p:txBody>
          <a:bodyPr/>
          <a:lstStyle/>
          <a:p>
            <a:fld id="{59FBCBD5-A728-384D-A41B-B8C6FE40EEBE}" type="slidenum">
              <a:rPr lang="en-US" smtClean="0"/>
              <a:pPr/>
              <a:t>51</a:t>
            </a:fld>
            <a:endParaRPr lang="en-US" dirty="0"/>
          </a:p>
        </p:txBody>
      </p:sp>
    </p:spTree>
    <p:extLst>
      <p:ext uri="{BB962C8B-B14F-4D97-AF65-F5344CB8AC3E}">
        <p14:creationId xmlns:p14="http://schemas.microsoft.com/office/powerpoint/2010/main" val="12341236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Viewing Discovery Session Logs</a:t>
            </a:r>
            <a:endParaRPr lang="en-US" dirty="0">
              <a:solidFill>
                <a:schemeClr val="tx1">
                  <a:lumMod val="50000"/>
                </a:schemeClr>
              </a:solidFill>
            </a:endParaRPr>
          </a:p>
        </p:txBody>
      </p:sp>
      <p:pic>
        <p:nvPicPr>
          <p:cNvPr id="5" name="Picture 4" descr="view log icon.jpg"/>
          <p:cNvPicPr>
            <a:picLocks noChangeAspect="1"/>
          </p:cNvPicPr>
          <p:nvPr/>
        </p:nvPicPr>
        <p:blipFill>
          <a:blip r:embed="rId3" cstate="print"/>
          <a:stretch>
            <a:fillRect/>
          </a:stretch>
        </p:blipFill>
        <p:spPr>
          <a:xfrm>
            <a:off x="7556500" y="1941275"/>
            <a:ext cx="431800" cy="429846"/>
          </a:xfrm>
          <a:prstGeom prst="rect">
            <a:avLst/>
          </a:prstGeom>
        </p:spPr>
      </p:pic>
      <p:sp>
        <p:nvSpPr>
          <p:cNvPr id="7" name="Down Arrow 6"/>
          <p:cNvSpPr/>
          <p:nvPr/>
        </p:nvSpPr>
        <p:spPr bwMode="auto">
          <a:xfrm>
            <a:off x="7185152" y="2726944"/>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8" name="Down Arrow 7"/>
          <p:cNvSpPr/>
          <p:nvPr/>
        </p:nvSpPr>
        <p:spPr bwMode="auto">
          <a:xfrm>
            <a:off x="7360463" y="2442344"/>
            <a:ext cx="823874" cy="700363"/>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0" name="Text Placeholder 5"/>
          <p:cNvSpPr txBox="1">
            <a:spLocks/>
          </p:cNvSpPr>
          <p:nvPr/>
        </p:nvSpPr>
        <p:spPr>
          <a:xfrm>
            <a:off x="785338" y="1311597"/>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System &gt; Manage &gt; Discovery</a:t>
            </a:r>
          </a:p>
        </p:txBody>
      </p:sp>
      <p:sp>
        <p:nvSpPr>
          <p:cNvPr id="11" name="TextBox 10"/>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65" y="3654117"/>
            <a:ext cx="13723670" cy="3491109"/>
          </a:xfrm>
          <a:prstGeom prst="rect">
            <a:avLst/>
          </a:prstGeom>
          <a:ln>
            <a:solidFill>
              <a:schemeClr val="tx2"/>
            </a:solidFill>
          </a:ln>
        </p:spPr>
      </p:pic>
      <p:sp>
        <p:nvSpPr>
          <p:cNvPr id="4" name="Slide Number Placeholder 3"/>
          <p:cNvSpPr>
            <a:spLocks noGrp="1"/>
          </p:cNvSpPr>
          <p:nvPr>
            <p:ph type="sldNum" sz="quarter" idx="4"/>
          </p:nvPr>
        </p:nvSpPr>
        <p:spPr/>
        <p:txBody>
          <a:bodyPr/>
          <a:lstStyle/>
          <a:p>
            <a:fld id="{59FBCBD5-A728-384D-A41B-B8C6FE40EEBE}" type="slidenum">
              <a:rPr lang="en-US" smtClean="0"/>
              <a:pPr/>
              <a:t>52</a:t>
            </a:fld>
            <a:endParaRPr lang="en-US" dirty="0"/>
          </a:p>
        </p:txBody>
      </p:sp>
    </p:spTree>
    <p:extLst>
      <p:ext uri="{BB962C8B-B14F-4D97-AF65-F5344CB8AC3E}">
        <p14:creationId xmlns:p14="http://schemas.microsoft.com/office/powerpoint/2010/main" val="32575365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966977"/>
            <a:ext cx="14291592" cy="7169297"/>
          </a:xfrm>
        </p:spPr>
        <p:txBody>
          <a:bodyPr>
            <a:normAutofit fontScale="92500" lnSpcReduction="10000"/>
          </a:bodyPr>
          <a:lstStyle/>
          <a:p>
            <a:r>
              <a:rPr lang="en-US" sz="3200" b="1" dirty="0"/>
              <a:t>Discovered and modeled new device </a:t>
            </a:r>
            <a:r>
              <a:rPr lang="en-US" sz="3200" dirty="0"/>
              <a:t>-  Indicates a new device was discovered and successfully modeled with SNMP. Availability will be measured with SNMP and latency with ICMP.</a:t>
            </a:r>
          </a:p>
          <a:p>
            <a:r>
              <a:rPr lang="en-US" sz="3200" b="1" dirty="0"/>
              <a:t>No device found at this address </a:t>
            </a:r>
            <a:r>
              <a:rPr lang="en-US" sz="3200" dirty="0"/>
              <a:t>– There is no device at the address (indicates the EM7 collection server cannot ping or collect snmp data from the device)</a:t>
            </a:r>
          </a:p>
          <a:p>
            <a:r>
              <a:rPr lang="en-US" sz="3200" b="1" dirty="0"/>
              <a:t>Discovered new pingable device – </a:t>
            </a:r>
            <a:r>
              <a:rPr lang="en-US" sz="3200" dirty="0"/>
              <a:t>Indicates a new device was discovered that only responds to ICMP. Device availability and latency will be measured with ICMP.</a:t>
            </a:r>
            <a:endParaRPr lang="en-US" sz="3200" b="1" dirty="0"/>
          </a:p>
          <a:p>
            <a:r>
              <a:rPr lang="en-US" sz="3200" b="1" dirty="0"/>
              <a:t>Device is Alive, no SNMP response, not modeled</a:t>
            </a:r>
            <a:r>
              <a:rPr lang="en-US" sz="3200" dirty="0"/>
              <a:t> – The device pings, but “Model Non-SNMP” is not checked for the Discovery Session and the device is not responding to SNMP requests</a:t>
            </a:r>
            <a:endParaRPr lang="en-US" sz="3200" b="1" dirty="0"/>
          </a:p>
          <a:p>
            <a:r>
              <a:rPr lang="en-US" sz="3200" b="1" dirty="0"/>
              <a:t>Discovered and modeled existing device</a:t>
            </a:r>
            <a:r>
              <a:rPr lang="en-US" sz="3200" dirty="0"/>
              <a:t> – Indicates the device (MAC address) is already in EM7</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Discovery Session </a:t>
            </a:r>
            <a:r>
              <a:rPr lang="en-US" dirty="0">
                <a:solidFill>
                  <a:schemeClr val="tx1">
                    <a:lumMod val="50000"/>
                  </a:schemeClr>
                </a:solidFill>
              </a:rPr>
              <a:t>L</a:t>
            </a:r>
            <a:r>
              <a:rPr lang="en-US" dirty="0" smtClean="0">
                <a:solidFill>
                  <a:schemeClr val="tx1">
                    <a:lumMod val="50000"/>
                  </a:schemeClr>
                </a:solidFill>
              </a:rPr>
              <a:t>og </a:t>
            </a:r>
            <a:r>
              <a:rPr lang="en-US" dirty="0">
                <a:solidFill>
                  <a:schemeClr val="tx1">
                    <a:lumMod val="50000"/>
                  </a:schemeClr>
                </a:solidFill>
              </a:rPr>
              <a:t>M</a:t>
            </a:r>
            <a:r>
              <a:rPr lang="en-US" dirty="0" smtClean="0">
                <a:solidFill>
                  <a:schemeClr val="tx1">
                    <a:lumMod val="50000"/>
                  </a:schemeClr>
                </a:solidFill>
              </a:rPr>
              <a:t>essages</a:t>
            </a:r>
            <a:endParaRPr lang="en-US" dirty="0">
              <a:solidFill>
                <a:schemeClr val="tx1">
                  <a:lumMod val="50000"/>
                </a:schemeClr>
              </a:solidFill>
            </a:endParaRPr>
          </a:p>
        </p:txBody>
      </p:sp>
      <p:sp>
        <p:nvSpPr>
          <p:cNvPr id="5" name="Text Placeholder 4"/>
          <p:cNvSpPr>
            <a:spLocks noGrp="1"/>
          </p:cNvSpPr>
          <p:nvPr>
            <p:ph type="body" sz="quarter" idx="4294967295"/>
          </p:nvPr>
        </p:nvSpPr>
        <p:spPr>
          <a:xfrm>
            <a:off x="448981" y="1209338"/>
            <a:ext cx="13963333" cy="619337"/>
          </a:xfrm>
        </p:spPr>
        <p:txBody>
          <a:bodyPr>
            <a:noAutofit/>
          </a:bodyPr>
          <a:lstStyle/>
          <a:p>
            <a:pPr marL="0" indent="0">
              <a:buNone/>
            </a:pPr>
            <a:r>
              <a:rPr lang="en-US" sz="3200" dirty="0">
                <a:solidFill>
                  <a:schemeClr val="tx1">
                    <a:lumMod val="50000"/>
                  </a:schemeClr>
                </a:solidFill>
              </a:rPr>
              <a:t>Possible log messages when “</a:t>
            </a:r>
            <a:r>
              <a:rPr lang="en-US" sz="3200" b="1" dirty="0">
                <a:solidFill>
                  <a:schemeClr val="tx1">
                    <a:lumMod val="50000"/>
                  </a:schemeClr>
                </a:solidFill>
              </a:rPr>
              <a:t>Log All</a:t>
            </a:r>
            <a:r>
              <a:rPr lang="en-US" sz="3200" dirty="0">
                <a:solidFill>
                  <a:schemeClr val="tx1">
                    <a:lumMod val="50000"/>
                  </a:schemeClr>
                </a:solidFill>
              </a:rPr>
              <a:t>” checked, discovering devices:</a:t>
            </a:r>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53</a:t>
            </a:fld>
            <a:endParaRPr lang="en-US" dirty="0"/>
          </a:p>
        </p:txBody>
      </p:sp>
    </p:spTree>
    <p:extLst>
      <p:ext uri="{BB962C8B-B14F-4D97-AF65-F5344CB8AC3E}">
        <p14:creationId xmlns:p14="http://schemas.microsoft.com/office/powerpoint/2010/main" val="2668804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Scheduling a Discovery Session</a:t>
            </a:r>
            <a:endParaRPr lang="en-US" dirty="0">
              <a:solidFill>
                <a:schemeClr val="tx1">
                  <a:lumMod val="50000"/>
                </a:schemeClr>
              </a:solidFill>
            </a:endParaRPr>
          </a:p>
        </p:txBody>
      </p:sp>
      <p:pic>
        <p:nvPicPr>
          <p:cNvPr id="4" name="Picture 3" descr="calender icon.jpg"/>
          <p:cNvPicPr>
            <a:picLocks noChangeAspect="1"/>
          </p:cNvPicPr>
          <p:nvPr/>
        </p:nvPicPr>
        <p:blipFill>
          <a:blip r:embed="rId3" cstate="print"/>
          <a:stretch>
            <a:fillRect/>
          </a:stretch>
        </p:blipFill>
        <p:spPr>
          <a:xfrm>
            <a:off x="1187061" y="1981877"/>
            <a:ext cx="540141" cy="320379"/>
          </a:xfrm>
          <a:prstGeom prst="rect">
            <a:avLst/>
          </a:prstGeom>
        </p:spPr>
      </p:pic>
      <p:cxnSp>
        <p:nvCxnSpPr>
          <p:cNvPr id="8" name="Elbow Connector 7"/>
          <p:cNvCxnSpPr/>
          <p:nvPr/>
        </p:nvCxnSpPr>
        <p:spPr bwMode="auto">
          <a:xfrm>
            <a:off x="1848104" y="2175595"/>
            <a:ext cx="3868928" cy="670560"/>
          </a:xfrm>
          <a:prstGeom prst="bentConnector3">
            <a:avLst>
              <a:gd name="adj1" fmla="val 100000"/>
            </a:avLst>
          </a:prstGeom>
          <a:noFill/>
          <a:ln w="25400" cap="flat" cmpd="sng" algn="ctr">
            <a:solidFill>
              <a:schemeClr val="accent1"/>
            </a:solidFill>
            <a:prstDash val="solid"/>
            <a:round/>
            <a:headEnd type="none" w="med" len="med"/>
            <a:tailEnd type="triangle"/>
          </a:ln>
          <a:effectLst/>
        </p:spPr>
      </p:cxnSp>
      <p:cxnSp>
        <p:nvCxnSpPr>
          <p:cNvPr id="10" name="Elbow Connector 9"/>
          <p:cNvCxnSpPr/>
          <p:nvPr/>
        </p:nvCxnSpPr>
        <p:spPr bwMode="auto">
          <a:xfrm>
            <a:off x="7519609" y="4433883"/>
            <a:ext cx="3156766" cy="650270"/>
          </a:xfrm>
          <a:prstGeom prst="bentConnector3">
            <a:avLst>
              <a:gd name="adj1" fmla="val 99784"/>
            </a:avLst>
          </a:prstGeom>
          <a:noFill/>
          <a:ln w="25400" cap="flat" cmpd="sng" algn="ctr">
            <a:solidFill>
              <a:schemeClr val="accent1"/>
            </a:solidFill>
            <a:prstDash val="solid"/>
            <a:round/>
            <a:headEnd type="none" w="med" len="med"/>
            <a:tailEnd type="triangle"/>
          </a:ln>
          <a:effectLst/>
        </p:spPr>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202" y="5084153"/>
            <a:ext cx="6098345" cy="3767479"/>
          </a:xfrm>
          <a:prstGeom prst="rect">
            <a:avLst/>
          </a:prstGeom>
        </p:spPr>
      </p:pic>
      <p:sp>
        <p:nvSpPr>
          <p:cNvPr id="9" name="Rectangle 8"/>
          <p:cNvSpPr/>
          <p:nvPr/>
        </p:nvSpPr>
        <p:spPr>
          <a:xfrm>
            <a:off x="8245007" y="6149911"/>
            <a:ext cx="1019048" cy="461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12" name="Text Placeholder 5"/>
          <p:cNvSpPr txBox="1">
            <a:spLocks/>
          </p:cNvSpPr>
          <p:nvPr/>
        </p:nvSpPr>
        <p:spPr>
          <a:xfrm>
            <a:off x="475970" y="1193100"/>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System &gt; Manage &gt; Discovery &gt; Calendar icon</a:t>
            </a:r>
          </a:p>
        </p:txBody>
      </p:sp>
      <p:sp>
        <p:nvSpPr>
          <p:cNvPr id="14" name="TextBox 13"/>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02" y="2853876"/>
            <a:ext cx="6934200" cy="3862950"/>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54</a:t>
            </a:fld>
            <a:endParaRPr lang="en-US" dirty="0"/>
          </a:p>
        </p:txBody>
      </p:sp>
    </p:spTree>
    <p:extLst>
      <p:ext uri="{BB962C8B-B14F-4D97-AF65-F5344CB8AC3E}">
        <p14:creationId xmlns:p14="http://schemas.microsoft.com/office/powerpoint/2010/main" val="14077559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800" b="1" dirty="0"/>
              <a:t>Challenge:</a:t>
            </a:r>
            <a:r>
              <a:rPr lang="en-US" sz="3800" dirty="0"/>
              <a:t>  Identify new devices that do not exist in EM7 but are on the production subnet.</a:t>
            </a:r>
          </a:p>
          <a:p>
            <a:pPr marL="0" indent="0">
              <a:buNone/>
            </a:pPr>
            <a:endParaRPr lang="en-US" sz="3800" dirty="0"/>
          </a:p>
          <a:p>
            <a:pPr marL="0" indent="0">
              <a:buNone/>
            </a:pPr>
            <a:r>
              <a:rPr lang="en-US" sz="3800" b="1" dirty="0"/>
              <a:t>Solution:</a:t>
            </a:r>
            <a:r>
              <a:rPr lang="en-US" sz="3800" dirty="0"/>
              <a:t> Create an Organization called “New Devices”.</a:t>
            </a:r>
          </a:p>
          <a:p>
            <a:pPr marL="0" indent="0">
              <a:buNone/>
            </a:pPr>
            <a:r>
              <a:rPr lang="en-US" sz="3800" dirty="0"/>
              <a:t>Add a scheduled discovery session to run each night for the production subnet and select “New Devices” as the Organization. This Organization should be checked periodically for devices that should be brought under management.</a:t>
            </a:r>
          </a:p>
          <a:p>
            <a:pPr marL="0" indent="0">
              <a:buNone/>
            </a:pPr>
            <a:endParaRPr lang="en-US" dirty="0" smtClean="0"/>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Tip</a:t>
            </a:r>
            <a:r>
              <a:rPr lang="en-US" dirty="0" smtClean="0"/>
              <a:t>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86186" y="6919877"/>
            <a:ext cx="2101076" cy="1830819"/>
          </a:xfrm>
          <a:prstGeom prst="rect">
            <a:avLst/>
          </a:prstGeom>
        </p:spPr>
      </p:pic>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3" name="Slide Number Placeholder 2"/>
          <p:cNvSpPr>
            <a:spLocks noGrp="1"/>
          </p:cNvSpPr>
          <p:nvPr>
            <p:ph type="sldNum" sz="quarter" idx="4"/>
          </p:nvPr>
        </p:nvSpPr>
        <p:spPr/>
        <p:txBody>
          <a:bodyPr/>
          <a:lstStyle/>
          <a:p>
            <a:fld id="{59FBCBD5-A728-384D-A41B-B8C6FE40EEBE}" type="slidenum">
              <a:rPr lang="en-US" smtClean="0"/>
              <a:pPr/>
              <a:t>55</a:t>
            </a:fld>
            <a:endParaRPr lang="en-US" dirty="0"/>
          </a:p>
        </p:txBody>
      </p:sp>
    </p:spTree>
    <p:extLst>
      <p:ext uri="{BB962C8B-B14F-4D97-AF65-F5344CB8AC3E}">
        <p14:creationId xmlns:p14="http://schemas.microsoft.com/office/powerpoint/2010/main" val="92388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Re-Discovering an Existing </a:t>
            </a:r>
            <a:r>
              <a:rPr lang="en-US" dirty="0">
                <a:solidFill>
                  <a:schemeClr val="tx1">
                    <a:lumMod val="50000"/>
                  </a:schemeClr>
                </a:solidFill>
              </a:rPr>
              <a:t>D</a:t>
            </a:r>
            <a:r>
              <a:rPr lang="en-US" dirty="0" smtClean="0">
                <a:solidFill>
                  <a:schemeClr val="tx1">
                    <a:lumMod val="50000"/>
                  </a:schemeClr>
                </a:solidFill>
              </a:rPr>
              <a:t>evice</a:t>
            </a:r>
            <a:endParaRPr lang="en-US" sz="3200" dirty="0">
              <a:solidFill>
                <a:schemeClr val="tx1">
                  <a:lumMod val="50000"/>
                </a:schemeClr>
              </a:solidFill>
            </a:endParaRPr>
          </a:p>
        </p:txBody>
      </p:sp>
      <p:sp>
        <p:nvSpPr>
          <p:cNvPr id="8" name="TextBox 7"/>
          <p:cNvSpPr txBox="1"/>
          <p:nvPr/>
        </p:nvSpPr>
        <p:spPr>
          <a:xfrm>
            <a:off x="867596" y="3046822"/>
            <a:ext cx="4578030" cy="2117503"/>
          </a:xfrm>
          <a:prstGeom prst="rect">
            <a:avLst/>
          </a:prstGeom>
          <a:noFill/>
        </p:spPr>
        <p:txBody>
          <a:bodyPr wrap="square" lIns="146304" tIns="73152" rIns="146304" bIns="73152" rtlCol="0">
            <a:spAutoFit/>
          </a:bodyPr>
          <a:lstStyle/>
          <a:p>
            <a:pPr algn="ctr"/>
            <a:r>
              <a:rPr lang="en-US" sz="3200" dirty="0">
                <a:solidFill>
                  <a:schemeClr val="bg2">
                    <a:lumMod val="10000"/>
                  </a:schemeClr>
                </a:solidFill>
                <a:latin typeface="Futura Lt BT" panose="020B0402020204020303" pitchFamily="34" charset="0"/>
              </a:rPr>
              <a:t>Clicking the binoculars will execute a re-discovery session for the device.</a:t>
            </a:r>
          </a:p>
        </p:txBody>
      </p:sp>
      <p:sp>
        <p:nvSpPr>
          <p:cNvPr id="5" name="TextBox 4"/>
          <p:cNvSpPr txBox="1"/>
          <p:nvPr/>
        </p:nvSpPr>
        <p:spPr>
          <a:xfrm>
            <a:off x="1334508" y="6212170"/>
            <a:ext cx="13292526" cy="2117503"/>
          </a:xfrm>
          <a:prstGeom prst="rect">
            <a:avLst/>
          </a:prstGeom>
          <a:noFill/>
        </p:spPr>
        <p:txBody>
          <a:bodyPr wrap="square" lIns="146304" tIns="73152" rIns="146304" bIns="73152" rtlCol="0">
            <a:spAutoFit/>
          </a:bodyPr>
          <a:lstStyle/>
          <a:p>
            <a:r>
              <a:rPr lang="en-US" sz="3200" dirty="0">
                <a:solidFill>
                  <a:schemeClr val="bg2">
                    <a:lumMod val="10000"/>
                  </a:schemeClr>
                </a:solidFill>
                <a:latin typeface="Futura Lt BT" panose="020B0402020204020303" pitchFamily="34" charset="0"/>
              </a:rPr>
              <a:t>Re-discovery will get on-demand information for a device:</a:t>
            </a:r>
          </a:p>
          <a:p>
            <a:pPr marL="548640" indent="-548640">
              <a:buClr>
                <a:schemeClr val="accent1"/>
              </a:buClr>
              <a:buSzPct val="100000"/>
              <a:buFont typeface="Arial" panose="020B0604020202020204" pitchFamily="34" charset="0"/>
              <a:buChar char="•"/>
            </a:pPr>
            <a:r>
              <a:rPr lang="en-US" sz="3200" dirty="0">
                <a:solidFill>
                  <a:schemeClr val="bg2">
                    <a:lumMod val="10000"/>
                  </a:schemeClr>
                </a:solidFill>
                <a:latin typeface="Futura Lt BT" panose="020B0402020204020303" pitchFamily="34" charset="0"/>
              </a:rPr>
              <a:t>Updated list of open ports</a:t>
            </a:r>
          </a:p>
          <a:p>
            <a:pPr marL="548640" indent="-548640">
              <a:buClr>
                <a:schemeClr val="accent1"/>
              </a:buClr>
              <a:buSzPct val="100000"/>
              <a:buFont typeface="Arial" panose="020B0604020202020204" pitchFamily="34" charset="0"/>
              <a:buChar char="•"/>
            </a:pPr>
            <a:r>
              <a:rPr lang="en-US" sz="3200" dirty="0">
                <a:solidFill>
                  <a:schemeClr val="bg2">
                    <a:lumMod val="10000"/>
                  </a:schemeClr>
                </a:solidFill>
                <a:latin typeface="Futura Lt BT" panose="020B0402020204020303" pitchFamily="34" charset="0"/>
              </a:rPr>
              <a:t>Dynamic application alignment</a:t>
            </a:r>
          </a:p>
          <a:p>
            <a:pPr marL="548640" indent="-548640">
              <a:buClr>
                <a:schemeClr val="accent1"/>
              </a:buClr>
              <a:buSzPct val="100000"/>
              <a:buFont typeface="Arial" panose="020B0604020202020204" pitchFamily="34" charset="0"/>
              <a:buChar char="•"/>
            </a:pPr>
            <a:r>
              <a:rPr lang="en-US" sz="3200" dirty="0">
                <a:solidFill>
                  <a:schemeClr val="bg2">
                    <a:lumMod val="10000"/>
                  </a:schemeClr>
                </a:solidFill>
                <a:latin typeface="Futura Lt BT" panose="020B0402020204020303" pitchFamily="34" charset="0"/>
              </a:rPr>
              <a:t>Device class changes</a:t>
            </a:r>
          </a:p>
        </p:txBody>
      </p:sp>
      <p:sp>
        <p:nvSpPr>
          <p:cNvPr id="12" name="Text Placeholder 6"/>
          <p:cNvSpPr txBox="1">
            <a:spLocks/>
          </p:cNvSpPr>
          <p:nvPr/>
        </p:nvSpPr>
        <p:spPr>
          <a:xfrm>
            <a:off x="475970" y="1299296"/>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Administration &gt; Device Properties</a:t>
            </a:r>
          </a:p>
        </p:txBody>
      </p:sp>
      <p:sp>
        <p:nvSpPr>
          <p:cNvPr id="14" name="TextBox 13"/>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646055"/>
            <a:ext cx="9458325" cy="2990850"/>
          </a:xfrm>
          <a:prstGeom prst="rect">
            <a:avLst/>
          </a:prstGeom>
          <a:ln>
            <a:solidFill>
              <a:schemeClr val="tx2"/>
            </a:solidFill>
          </a:ln>
        </p:spPr>
      </p:pic>
      <p:grpSp>
        <p:nvGrpSpPr>
          <p:cNvPr id="4" name="Group 3"/>
          <p:cNvGrpSpPr/>
          <p:nvPr/>
        </p:nvGrpSpPr>
        <p:grpSpPr>
          <a:xfrm>
            <a:off x="5143501" y="4141478"/>
            <a:ext cx="3154854" cy="1393011"/>
            <a:chOff x="3131096" y="1954193"/>
            <a:chExt cx="1855796" cy="949781"/>
          </a:xfrm>
        </p:grpSpPr>
        <p:cxnSp>
          <p:nvCxnSpPr>
            <p:cNvPr id="11" name="Straight Arrow Connector 10"/>
            <p:cNvCxnSpPr/>
            <p:nvPr/>
          </p:nvCxnSpPr>
          <p:spPr>
            <a:xfrm>
              <a:off x="3131096" y="1954193"/>
              <a:ext cx="1644780" cy="80674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75876" y="2692958"/>
              <a:ext cx="211016" cy="2110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59FBCBD5-A728-384D-A41B-B8C6FE40EEBE}" type="slidenum">
              <a:rPr lang="en-US" smtClean="0"/>
              <a:pPr/>
              <a:t>56</a:t>
            </a:fld>
            <a:endParaRPr lang="en-US" dirty="0"/>
          </a:p>
        </p:txBody>
      </p:sp>
    </p:spTree>
    <p:extLst>
      <p:ext uri="{BB962C8B-B14F-4D97-AF65-F5344CB8AC3E}">
        <p14:creationId xmlns:p14="http://schemas.microsoft.com/office/powerpoint/2010/main" val="3369272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Deleting Discovery Sessions</a:t>
            </a:r>
            <a:endParaRPr lang="en-US" dirty="0">
              <a:solidFill>
                <a:schemeClr val="tx1">
                  <a:lumMod val="50000"/>
                </a:schemeClr>
              </a:solidFill>
            </a:endParaRPr>
          </a:p>
        </p:txBody>
      </p:sp>
      <p:sp>
        <p:nvSpPr>
          <p:cNvPr id="5" name="TextBox 4"/>
          <p:cNvSpPr txBox="1"/>
          <p:nvPr/>
        </p:nvSpPr>
        <p:spPr>
          <a:xfrm>
            <a:off x="1537399" y="4568651"/>
            <a:ext cx="6570068" cy="732508"/>
          </a:xfrm>
          <a:prstGeom prst="rect">
            <a:avLst/>
          </a:prstGeom>
          <a:noFill/>
        </p:spPr>
        <p:txBody>
          <a:bodyPr wrap="none" lIns="146304" tIns="73152" rIns="146304" bIns="73152" rtlCol="0">
            <a:spAutoFit/>
          </a:bodyPr>
          <a:lstStyle/>
          <a:p>
            <a:r>
              <a:rPr lang="en-US" sz="3800" dirty="0">
                <a:solidFill>
                  <a:schemeClr val="bg2">
                    <a:lumMod val="10000"/>
                  </a:schemeClr>
                </a:solidFill>
                <a:latin typeface="Futura Lt BT" panose="020B0402020204020303" pitchFamily="34" charset="0"/>
              </a:rPr>
              <a:t>Select the checkbox and press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251" y="4858436"/>
            <a:ext cx="1230630" cy="251460"/>
          </a:xfrm>
          <a:prstGeom prst="rect">
            <a:avLst/>
          </a:prstGeom>
        </p:spPr>
      </p:pic>
      <p:sp>
        <p:nvSpPr>
          <p:cNvPr id="10" name="Text Placeholder 7"/>
          <p:cNvSpPr txBox="1">
            <a:spLocks/>
          </p:cNvSpPr>
          <p:nvPr/>
        </p:nvSpPr>
        <p:spPr>
          <a:xfrm>
            <a:off x="475970" y="1316797"/>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System &gt; Manage &gt; Discovery</a:t>
            </a:r>
          </a:p>
        </p:txBody>
      </p:sp>
      <p:sp>
        <p:nvSpPr>
          <p:cNvPr id="11" name="TextBox 10"/>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38" y="2543406"/>
            <a:ext cx="14445527" cy="1762254"/>
          </a:xfrm>
          <a:prstGeom prst="rect">
            <a:avLst/>
          </a:prstGeom>
        </p:spPr>
      </p:pic>
      <p:sp>
        <p:nvSpPr>
          <p:cNvPr id="7" name="Rectangle 6"/>
          <p:cNvSpPr/>
          <p:nvPr/>
        </p:nvSpPr>
        <p:spPr>
          <a:xfrm>
            <a:off x="14667648" y="3612994"/>
            <a:ext cx="292232" cy="6926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57</a:t>
            </a:fld>
            <a:endParaRPr lang="en-US" dirty="0"/>
          </a:p>
        </p:txBody>
      </p:sp>
    </p:spTree>
    <p:extLst>
      <p:ext uri="{BB962C8B-B14F-4D97-AF65-F5344CB8AC3E}">
        <p14:creationId xmlns:p14="http://schemas.microsoft.com/office/powerpoint/2010/main" val="16743899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Deleting Devices</a:t>
            </a:r>
            <a:endParaRPr lang="en-US" dirty="0">
              <a:solidFill>
                <a:schemeClr val="tx1">
                  <a:lumMod val="50000"/>
                </a:schemeClr>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3561" y="4813131"/>
            <a:ext cx="4048125" cy="4204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066447" y="4813131"/>
            <a:ext cx="9694010" cy="1625060"/>
          </a:xfrm>
          <a:prstGeom prst="rect">
            <a:avLst/>
          </a:prstGeom>
          <a:noFill/>
        </p:spPr>
        <p:txBody>
          <a:bodyPr wrap="square" lIns="146304" tIns="73152" rIns="146304" bIns="73152" rtlCol="0">
            <a:spAutoFit/>
          </a:bodyPr>
          <a:lstStyle/>
          <a:p>
            <a:pPr marL="548640" indent="-548640">
              <a:buAutoNum type="arabicPeriod"/>
            </a:pPr>
            <a:r>
              <a:rPr lang="en-US" sz="3200" dirty="0">
                <a:solidFill>
                  <a:schemeClr val="bg2">
                    <a:lumMod val="10000"/>
                  </a:schemeClr>
                </a:solidFill>
                <a:latin typeface="Futura Lt BT" panose="020B0402020204020303" pitchFamily="34" charset="0"/>
              </a:rPr>
              <a:t>Select device</a:t>
            </a:r>
          </a:p>
          <a:p>
            <a:pPr marL="548640" indent="-548640">
              <a:buAutoNum type="arabicPeriod"/>
            </a:pPr>
            <a:r>
              <a:rPr lang="en-US" sz="3200" dirty="0">
                <a:solidFill>
                  <a:schemeClr val="bg2">
                    <a:lumMod val="10000"/>
                  </a:schemeClr>
                </a:solidFill>
                <a:latin typeface="Futura Lt BT" panose="020B0402020204020303" pitchFamily="34" charset="0"/>
              </a:rPr>
              <a:t>Go to </a:t>
            </a:r>
            <a:r>
              <a:rPr lang="en-US" sz="3200" b="1" dirty="0">
                <a:solidFill>
                  <a:schemeClr val="bg2">
                    <a:lumMod val="10000"/>
                  </a:schemeClr>
                </a:solidFill>
                <a:latin typeface="Futura Lt BT" panose="020B0402020204020303" pitchFamily="34" charset="0"/>
              </a:rPr>
              <a:t>Select Action </a:t>
            </a:r>
            <a:r>
              <a:rPr lang="en-US" sz="3200" i="1" dirty="0">
                <a:solidFill>
                  <a:schemeClr val="bg2">
                    <a:lumMod val="10000"/>
                  </a:schemeClr>
                </a:solidFill>
                <a:latin typeface="Futura Lt BT" panose="020B0402020204020303" pitchFamily="34" charset="0"/>
              </a:rPr>
              <a:t>DELETE Selected  Devices</a:t>
            </a:r>
          </a:p>
          <a:p>
            <a:pPr marL="548640" indent="-548640">
              <a:buAutoNum type="arabicPeriod"/>
            </a:pPr>
            <a:r>
              <a:rPr lang="en-US" sz="3200" dirty="0">
                <a:solidFill>
                  <a:schemeClr val="bg2">
                    <a:lumMod val="10000"/>
                  </a:schemeClr>
                </a:solidFill>
                <a:latin typeface="Futura Lt BT" panose="020B0402020204020303" pitchFamily="34" charset="0"/>
              </a:rPr>
              <a:t>Click </a:t>
            </a:r>
            <a:r>
              <a:rPr lang="en-US" sz="3200" b="1" dirty="0">
                <a:solidFill>
                  <a:schemeClr val="bg2">
                    <a:lumMod val="10000"/>
                  </a:schemeClr>
                </a:solidFill>
                <a:latin typeface="Futura Lt BT" panose="020B0402020204020303" pitchFamily="34" charset="0"/>
              </a:rPr>
              <a:t>[Go]</a:t>
            </a:r>
            <a:endParaRPr lang="en-US" sz="3200" i="1" dirty="0">
              <a:solidFill>
                <a:schemeClr val="bg2">
                  <a:lumMod val="10000"/>
                </a:schemeClr>
              </a:solidFill>
              <a:latin typeface="Futura Lt BT" panose="020B0402020204020303" pitchFamily="34" charset="0"/>
            </a:endParaRPr>
          </a:p>
        </p:txBody>
      </p:sp>
      <p:sp>
        <p:nvSpPr>
          <p:cNvPr id="3" name="Rectangle 2"/>
          <p:cNvSpPr/>
          <p:nvPr/>
        </p:nvSpPr>
        <p:spPr>
          <a:xfrm>
            <a:off x="10947646" y="5118684"/>
            <a:ext cx="2855529" cy="4314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9" name="Text Placeholder 3"/>
          <p:cNvSpPr txBox="1">
            <a:spLocks/>
          </p:cNvSpPr>
          <p:nvPr/>
        </p:nvSpPr>
        <p:spPr>
          <a:xfrm>
            <a:off x="475970" y="1237445"/>
            <a:ext cx="13527374"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Registry &gt; Device Manager</a:t>
            </a:r>
          </a:p>
        </p:txBody>
      </p:sp>
      <p:pic>
        <p:nvPicPr>
          <p:cNvPr id="4" name="Picture 3"/>
          <p:cNvPicPr>
            <a:picLocks noChangeAspect="1"/>
          </p:cNvPicPr>
          <p:nvPr/>
        </p:nvPicPr>
        <p:blipFill>
          <a:blip r:embed="rId3"/>
          <a:stretch>
            <a:fillRect/>
          </a:stretch>
        </p:blipFill>
        <p:spPr>
          <a:xfrm>
            <a:off x="929759" y="2177036"/>
            <a:ext cx="13326382" cy="2301140"/>
          </a:xfrm>
          <a:prstGeom prst="rect">
            <a:avLst/>
          </a:prstGeom>
        </p:spPr>
      </p:pic>
      <p:sp>
        <p:nvSpPr>
          <p:cNvPr id="10" name="TextBox 9"/>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5" name="Slide Number Placeholder 4"/>
          <p:cNvSpPr>
            <a:spLocks noGrp="1"/>
          </p:cNvSpPr>
          <p:nvPr>
            <p:ph type="sldNum" sz="quarter" idx="4"/>
          </p:nvPr>
        </p:nvSpPr>
        <p:spPr/>
        <p:txBody>
          <a:bodyPr/>
          <a:lstStyle/>
          <a:p>
            <a:fld id="{59FBCBD5-A728-384D-A41B-B8C6FE40EEBE}" type="slidenum">
              <a:rPr lang="en-US" smtClean="0"/>
              <a:pPr/>
              <a:t>58</a:t>
            </a:fld>
            <a:endParaRPr lang="en-US" dirty="0"/>
          </a:p>
        </p:txBody>
      </p:sp>
    </p:spTree>
    <p:extLst>
      <p:ext uri="{BB962C8B-B14F-4D97-AF65-F5344CB8AC3E}">
        <p14:creationId xmlns:p14="http://schemas.microsoft.com/office/powerpoint/2010/main" val="108734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74147"/>
            <a:ext cx="14291592" cy="6862127"/>
          </a:xfrm>
        </p:spPr>
        <p:txBody>
          <a:bodyPr/>
          <a:lstStyle/>
          <a:p>
            <a:r>
              <a:rPr lang="pt-BR" dirty="0" smtClean="0"/>
              <a:t>Discovery and Credentials manual</a:t>
            </a:r>
          </a:p>
          <a:p>
            <a:r>
              <a:rPr lang="pt-BR" dirty="0" smtClean="0"/>
              <a:t>Guide Button</a:t>
            </a:r>
          </a:p>
          <a:p>
            <a:pPr marL="0" indent="0">
              <a:buClr>
                <a:srgbClr val="C00000"/>
              </a:buClr>
              <a:buSzPct val="100000"/>
              <a:buNone/>
            </a:pPr>
            <a:endParaRPr lang="en-US" dirty="0"/>
          </a:p>
          <a:p>
            <a:pPr marL="0" indent="0">
              <a:buNone/>
            </a:pPr>
            <a:r>
              <a:rPr lang="en-US" dirty="0" smtClean="0">
                <a:ea typeface="ＭＳ ゴシック" pitchFamily="26" charset="-128"/>
              </a:rPr>
              <a:t>All manuals are available on the Customer Portal:</a:t>
            </a:r>
          </a:p>
          <a:p>
            <a:pPr marL="0" indent="0">
              <a:buNone/>
            </a:pPr>
            <a:r>
              <a:rPr lang="en-US" dirty="0" smtClean="0">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68" y="1310853"/>
            <a:ext cx="13487365"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dirty="0"/>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301404" y="1520612"/>
            <a:ext cx="1572145" cy="1507067"/>
          </a:xfrm>
          <a:prstGeom prst="rect">
            <a:avLst/>
          </a:prstGeom>
        </p:spPr>
      </p:pic>
      <p:sp>
        <p:nvSpPr>
          <p:cNvPr id="9" name="TextBox 8"/>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687" y="5943600"/>
            <a:ext cx="2143125" cy="2133600"/>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59</a:t>
            </a:fld>
            <a:endParaRPr lang="en-US" dirty="0"/>
          </a:p>
        </p:txBody>
      </p:sp>
    </p:spTree>
    <p:extLst>
      <p:ext uri="{BB962C8B-B14F-4D97-AF65-F5344CB8AC3E}">
        <p14:creationId xmlns:p14="http://schemas.microsoft.com/office/powerpoint/2010/main" val="428265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90320" y="8064750"/>
            <a:ext cx="7823200" cy="782320"/>
          </a:xfrm>
          <a:prstGeom prst="ellipse">
            <a:avLst/>
          </a:prstGeom>
          <a:gradFill flip="none" rotWithShape="1">
            <a:gsLst>
              <a:gs pos="0">
                <a:schemeClr val="tx1">
                  <a:lumMod val="50000"/>
                  <a:lumOff val="50000"/>
                  <a:alpha val="70000"/>
                </a:schemeClr>
              </a:gs>
              <a:gs pos="100000">
                <a:schemeClr val="bg1">
                  <a:alpha val="0"/>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nvGrpSpPr>
          <p:cNvPr id="14" name="Group 13"/>
          <p:cNvGrpSpPr/>
          <p:nvPr/>
        </p:nvGrpSpPr>
        <p:grpSpPr>
          <a:xfrm>
            <a:off x="2407920" y="2570480"/>
            <a:ext cx="5588000" cy="5588000"/>
            <a:chOff x="3886200" y="1295400"/>
            <a:chExt cx="4114800" cy="4114800"/>
          </a:xfrm>
        </p:grpSpPr>
        <p:sp>
          <p:nvSpPr>
            <p:cNvPr id="5" name="Rounded Rectangle 4"/>
            <p:cNvSpPr/>
            <p:nvPr/>
          </p:nvSpPr>
          <p:spPr>
            <a:xfrm>
              <a:off x="3886200" y="1295400"/>
              <a:ext cx="4114800" cy="4114800"/>
            </a:xfrm>
            <a:prstGeom prst="roundRect">
              <a:avLst>
                <a:gd name="adj" fmla="val 9499"/>
              </a:avLst>
            </a:prstGeom>
            <a:blipFill dpi="0" rotWithShape="1">
              <a:blip r:embed="rId2"/>
              <a:srcRect/>
              <a:tile tx="0" ty="0" sx="100000" sy="100000" flip="none" algn="tl"/>
            </a:blip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6" name="Round Same Side Corner Rectangle 5"/>
            <p:cNvSpPr/>
            <p:nvPr/>
          </p:nvSpPr>
          <p:spPr>
            <a:xfrm>
              <a:off x="4191000" y="2514600"/>
              <a:ext cx="3505200" cy="2590800"/>
            </a:xfrm>
            <a:prstGeom prst="round2SameRect">
              <a:avLst>
                <a:gd name="adj1" fmla="val 0"/>
                <a:gd name="adj2" fmla="val 12903"/>
              </a:avLst>
            </a:prstGeom>
            <a:gradFill>
              <a:gsLst>
                <a:gs pos="100000">
                  <a:schemeClr val="bg1">
                    <a:lumMod val="85000"/>
                  </a:schemeClr>
                </a:gs>
                <a:gs pos="6000">
                  <a:schemeClr val="bg1"/>
                </a:gs>
                <a:gs pos="41000">
                  <a:schemeClr val="bg1">
                    <a:lumMod val="85000"/>
                  </a:schemeClr>
                </a:gs>
              </a:gsLst>
              <a:lin ang="16200000" scaled="1"/>
            </a:gra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347" b="1" dirty="0" smtClean="0">
                  <a:solidFill>
                    <a:schemeClr val="tx1">
                      <a:lumMod val="65000"/>
                      <a:lumOff val="35000"/>
                    </a:schemeClr>
                  </a:solidFill>
                  <a:effectLst>
                    <a:innerShdw blurRad="152400">
                      <a:schemeClr val="tx1"/>
                    </a:innerShdw>
                  </a:effectLst>
                </a:rPr>
                <a:t>16</a:t>
              </a:r>
              <a:endParaRPr lang="en-US" sz="24347" b="1" dirty="0">
                <a:solidFill>
                  <a:schemeClr val="tx1">
                    <a:lumMod val="65000"/>
                    <a:lumOff val="35000"/>
                  </a:schemeClr>
                </a:solidFill>
                <a:effectLst>
                  <a:innerShdw blurRad="152400">
                    <a:schemeClr val="tx1"/>
                  </a:innerShdw>
                </a:effectLst>
              </a:endParaRPr>
            </a:p>
          </p:txBody>
        </p:sp>
        <p:sp>
          <p:nvSpPr>
            <p:cNvPr id="7" name="Round Same Side Corner Rectangle 6"/>
            <p:cNvSpPr/>
            <p:nvPr/>
          </p:nvSpPr>
          <p:spPr>
            <a:xfrm>
              <a:off x="4191000" y="1600200"/>
              <a:ext cx="3505200" cy="914400"/>
            </a:xfrm>
            <a:custGeom>
              <a:avLst/>
              <a:gdLst/>
              <a:ahLst/>
              <a:cxnLst/>
              <a:rect l="l" t="t" r="r" b="b"/>
              <a:pathLst>
                <a:path w="3505200" h="914400">
                  <a:moveTo>
                    <a:pt x="2857500" y="152400"/>
                  </a:moveTo>
                  <a:cubicBezTo>
                    <a:pt x="2794374" y="152400"/>
                    <a:pt x="2743200" y="203574"/>
                    <a:pt x="2743200" y="266700"/>
                  </a:cubicBezTo>
                  <a:cubicBezTo>
                    <a:pt x="2743200" y="329826"/>
                    <a:pt x="2794374" y="381000"/>
                    <a:pt x="2857500" y="381000"/>
                  </a:cubicBezTo>
                  <a:cubicBezTo>
                    <a:pt x="2920626" y="381000"/>
                    <a:pt x="2971800" y="329826"/>
                    <a:pt x="2971800" y="266700"/>
                  </a:cubicBezTo>
                  <a:cubicBezTo>
                    <a:pt x="2971800" y="203574"/>
                    <a:pt x="2920626" y="152400"/>
                    <a:pt x="2857500" y="152400"/>
                  </a:cubicBezTo>
                  <a:close/>
                  <a:moveTo>
                    <a:pt x="647700" y="152400"/>
                  </a:moveTo>
                  <a:cubicBezTo>
                    <a:pt x="584574" y="152400"/>
                    <a:pt x="533400" y="203574"/>
                    <a:pt x="533400" y="266700"/>
                  </a:cubicBezTo>
                  <a:cubicBezTo>
                    <a:pt x="533400" y="329826"/>
                    <a:pt x="584574" y="381000"/>
                    <a:pt x="647700" y="381000"/>
                  </a:cubicBezTo>
                  <a:cubicBezTo>
                    <a:pt x="710826" y="381000"/>
                    <a:pt x="762000" y="329826"/>
                    <a:pt x="762000" y="266700"/>
                  </a:cubicBezTo>
                  <a:cubicBezTo>
                    <a:pt x="762000" y="203574"/>
                    <a:pt x="710826" y="152400"/>
                    <a:pt x="647700" y="152400"/>
                  </a:cubicBezTo>
                  <a:close/>
                  <a:moveTo>
                    <a:pt x="441683" y="0"/>
                  </a:moveTo>
                  <a:lnTo>
                    <a:pt x="3063517" y="0"/>
                  </a:lnTo>
                  <a:cubicBezTo>
                    <a:pt x="3307452" y="0"/>
                    <a:pt x="3505200" y="197748"/>
                    <a:pt x="3505200" y="441683"/>
                  </a:cubicBezTo>
                  <a:lnTo>
                    <a:pt x="3505200" y="914400"/>
                  </a:lnTo>
                  <a:lnTo>
                    <a:pt x="0" y="914400"/>
                  </a:lnTo>
                  <a:lnTo>
                    <a:pt x="0" y="441683"/>
                  </a:lnTo>
                  <a:cubicBezTo>
                    <a:pt x="0" y="197748"/>
                    <a:pt x="197748" y="0"/>
                    <a:pt x="441683" y="0"/>
                  </a:cubicBezTo>
                  <a:close/>
                </a:path>
              </a:pathLst>
            </a:custGeom>
            <a:solidFill>
              <a:schemeClr val="accent1"/>
            </a:solidFill>
            <a:ln w="25400">
              <a:solidFill>
                <a:srgbClr val="9A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07008" bIns="67056" rtlCol="0" anchor="b"/>
            <a:lstStyle/>
            <a:p>
              <a:pPr algn="ctr"/>
              <a:r>
                <a:rPr lang="en-US" sz="5280" dirty="0" smtClean="0">
                  <a:solidFill>
                    <a:schemeClr val="bg1"/>
                  </a:solidFill>
                </a:rPr>
                <a:t>June</a:t>
              </a:r>
              <a:endParaRPr lang="en-US" sz="5280" dirty="0">
                <a:solidFill>
                  <a:schemeClr val="bg1"/>
                </a:solidFill>
              </a:endParaRPr>
            </a:p>
          </p:txBody>
        </p:sp>
        <p:sp>
          <p:nvSpPr>
            <p:cNvPr id="12" name="Rounded Rectangle 11"/>
            <p:cNvSpPr/>
            <p:nvPr/>
          </p:nvSpPr>
          <p:spPr>
            <a:xfrm>
              <a:off x="4760595"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13" name="Rounded Rectangle 12"/>
            <p:cNvSpPr/>
            <p:nvPr/>
          </p:nvSpPr>
          <p:spPr>
            <a:xfrm>
              <a:off x="6972300"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sp>
        <p:nvSpPr>
          <p:cNvPr id="16" name="Title 15"/>
          <p:cNvSpPr>
            <a:spLocks noGrp="1"/>
          </p:cNvSpPr>
          <p:nvPr>
            <p:ph type="title"/>
          </p:nvPr>
        </p:nvSpPr>
        <p:spPr>
          <a:xfrm>
            <a:off x="306126" y="-23599"/>
            <a:ext cx="12070080" cy="1273598"/>
          </a:xfrm>
        </p:spPr>
        <p:txBody>
          <a:bodyPr>
            <a:normAutofit/>
          </a:bodyPr>
          <a:lstStyle/>
          <a:p>
            <a:pPr algn="l"/>
            <a:r>
              <a:rPr lang="en-US" dirty="0" smtClean="0">
                <a:solidFill>
                  <a:schemeClr val="bg2">
                    <a:lumMod val="10000"/>
                  </a:schemeClr>
                </a:solidFill>
              </a:rPr>
              <a:t>Boot Camp Agenda</a:t>
            </a:r>
            <a:endParaRPr lang="en-US" dirty="0">
              <a:solidFill>
                <a:schemeClr val="bg2">
                  <a:lumMod val="10000"/>
                </a:schemeClr>
              </a:solidFill>
            </a:endParaRPr>
          </a:p>
        </p:txBody>
      </p:sp>
      <p:grpSp>
        <p:nvGrpSpPr>
          <p:cNvPr id="17" name="Group 16"/>
          <p:cNvGrpSpPr/>
          <p:nvPr/>
        </p:nvGrpSpPr>
        <p:grpSpPr>
          <a:xfrm>
            <a:off x="9113520" y="2558030"/>
            <a:ext cx="5752046" cy="5506720"/>
            <a:chOff x="5471532" y="910026"/>
            <a:chExt cx="2986668" cy="3962400"/>
          </a:xfrm>
        </p:grpSpPr>
        <p:sp>
          <p:nvSpPr>
            <p:cNvPr id="18" name="Rectangle 17"/>
            <p:cNvSpPr/>
            <p:nvPr/>
          </p:nvSpPr>
          <p:spPr>
            <a:xfrm>
              <a:off x="5471532" y="910026"/>
              <a:ext cx="2986668" cy="474631"/>
            </a:xfrm>
            <a:prstGeom prst="rect">
              <a:avLst/>
            </a:prstGeom>
            <a:solidFill>
              <a:schemeClr val="accent1"/>
            </a:solidFill>
            <a:ln w="19050" cap="flat" cmpd="sng" algn="ctr">
              <a:noFill/>
              <a:prstDash val="solid"/>
            </a:ln>
            <a:effectLst/>
          </p:spPr>
          <p:txBody>
            <a:bodyPr rtlCol="0" anchor="ctr"/>
            <a:lstStyle/>
            <a:p>
              <a:pPr algn="ctr" defTabSz="1341150">
                <a:defRPr/>
              </a:pPr>
              <a:r>
                <a:rPr lang="en-US" sz="2933" b="1" kern="0" dirty="0" smtClean="0">
                  <a:solidFill>
                    <a:sysClr val="window" lastClr="FFFFFF"/>
                  </a:solidFill>
                  <a:latin typeface="Calibri"/>
                </a:rPr>
                <a:t>TUESDAY: DAY 2</a:t>
              </a:r>
              <a:endParaRPr lang="en-US" sz="2933" b="1" kern="0" dirty="0">
                <a:solidFill>
                  <a:sysClr val="window" lastClr="FFFFFF"/>
                </a:solidFill>
                <a:latin typeface="Calibri"/>
              </a:endParaRPr>
            </a:p>
          </p:txBody>
        </p:sp>
        <p:sp>
          <p:nvSpPr>
            <p:cNvPr id="19" name="Rectangle 18"/>
            <p:cNvSpPr/>
            <p:nvPr/>
          </p:nvSpPr>
          <p:spPr>
            <a:xfrm>
              <a:off x="5471532" y="1384657"/>
              <a:ext cx="2986668" cy="3487769"/>
            </a:xfrm>
            <a:prstGeom prst="rect">
              <a:avLst/>
            </a:prstGeom>
            <a:noFill/>
            <a:ln w="12700" cap="flat" cmpd="sng" algn="ctr">
              <a:noFill/>
              <a:prstDash val="solid"/>
            </a:ln>
            <a:effectLst/>
          </p:spPr>
          <p:txBody>
            <a:bodyPr lIns="134112" tIns="134112" rIns="134112" bIns="134112" rtlCol="0" anchor="t"/>
            <a:lstStyle/>
            <a:p>
              <a:pPr marL="731520" indent="-731520">
                <a:buFont typeface="Arial" panose="020B0604020202020204" pitchFamily="34" charset="0"/>
                <a:buChar char="•"/>
              </a:pPr>
              <a:r>
                <a:rPr lang="en-US" sz="3600" dirty="0">
                  <a:solidFill>
                    <a:schemeClr val="tx1">
                      <a:lumMod val="50000"/>
                    </a:schemeClr>
                  </a:solidFill>
                  <a:latin typeface="Futura Lt BT"/>
                </a:rPr>
                <a:t>Traps &amp; Syslogs</a:t>
              </a:r>
            </a:p>
            <a:p>
              <a:pPr marL="731520" indent="-731520">
                <a:buFont typeface="Arial" panose="020B0604020202020204" pitchFamily="34" charset="0"/>
                <a:buChar char="•"/>
              </a:pPr>
              <a:r>
                <a:rPr lang="en-US" sz="3600" dirty="0">
                  <a:solidFill>
                    <a:schemeClr val="tx1">
                      <a:lumMod val="50000"/>
                    </a:schemeClr>
                  </a:solidFill>
                  <a:latin typeface="Futura Lt BT"/>
                </a:rPr>
                <a:t>Assets</a:t>
              </a:r>
            </a:p>
            <a:p>
              <a:pPr marL="731520" indent="-731520">
                <a:buFont typeface="Arial" panose="020B0604020202020204" pitchFamily="34" charset="0"/>
                <a:buChar char="•"/>
              </a:pPr>
              <a:r>
                <a:rPr lang="en-US" sz="3600" dirty="0">
                  <a:solidFill>
                    <a:schemeClr val="tx1">
                      <a:lumMod val="50000"/>
                    </a:schemeClr>
                  </a:solidFill>
                  <a:latin typeface="Futura Lt BT"/>
                </a:rPr>
                <a:t>Views</a:t>
              </a:r>
            </a:p>
            <a:p>
              <a:pPr marL="731520" indent="-731520">
                <a:buFont typeface="Arial" panose="020B0604020202020204" pitchFamily="34" charset="0"/>
                <a:buChar char="•"/>
              </a:pPr>
              <a:r>
                <a:rPr lang="en-US" sz="3600" dirty="0">
                  <a:solidFill>
                    <a:schemeClr val="tx1">
                      <a:lumMod val="50000"/>
                    </a:schemeClr>
                  </a:solidFill>
                  <a:latin typeface="Futura Lt BT"/>
                </a:rPr>
                <a:t>Event Console</a:t>
              </a:r>
            </a:p>
            <a:p>
              <a:pPr marL="731520" indent="-731520">
                <a:buFont typeface="Arial" panose="020B0604020202020204" pitchFamily="34" charset="0"/>
                <a:buChar char="•"/>
              </a:pPr>
              <a:r>
                <a:rPr lang="en-US" sz="3600" dirty="0">
                  <a:solidFill>
                    <a:schemeClr val="tx1">
                      <a:lumMod val="50000"/>
                    </a:schemeClr>
                  </a:solidFill>
                  <a:latin typeface="Futura Lt BT"/>
                </a:rPr>
                <a:t>Ticket Console</a:t>
              </a:r>
            </a:p>
            <a:p>
              <a:pPr marL="731520" indent="-731520">
                <a:buFont typeface="Arial" panose="020B0604020202020204" pitchFamily="34" charset="0"/>
                <a:buChar char="•"/>
              </a:pPr>
              <a:r>
                <a:rPr lang="en-US" sz="3600" dirty="0">
                  <a:solidFill>
                    <a:schemeClr val="tx1">
                      <a:lumMod val="50000"/>
                    </a:schemeClr>
                  </a:solidFill>
                  <a:latin typeface="Futura Lt BT"/>
                </a:rPr>
                <a:t>Reports</a:t>
              </a:r>
            </a:p>
            <a:p>
              <a:pPr marL="731520" indent="-731520">
                <a:buFont typeface="Arial" panose="020B0604020202020204" pitchFamily="34" charset="0"/>
                <a:buChar char="•"/>
              </a:pPr>
              <a:r>
                <a:rPr lang="en-US" sz="3600" dirty="0">
                  <a:solidFill>
                    <a:schemeClr val="tx1">
                      <a:lumMod val="50000"/>
                    </a:schemeClr>
                  </a:solidFill>
                  <a:latin typeface="Futura Lt BT"/>
                </a:rPr>
                <a:t>Runbook</a:t>
              </a:r>
            </a:p>
            <a:p>
              <a:pPr marL="731520" indent="-731520">
                <a:buFont typeface="Arial" panose="020B0604020202020204" pitchFamily="34" charset="0"/>
                <a:buChar char="•"/>
              </a:pPr>
              <a:r>
                <a:rPr lang="en-US" sz="3600" dirty="0">
                  <a:solidFill>
                    <a:schemeClr val="tx1">
                      <a:lumMod val="50000"/>
                    </a:schemeClr>
                  </a:solidFill>
                  <a:latin typeface="Futura Lt BT"/>
                </a:rPr>
                <a:t>Dashboards</a:t>
              </a:r>
            </a:p>
          </p:txBody>
        </p:sp>
      </p:grpSp>
    </p:spTree>
    <p:extLst>
      <p:ext uri="{BB962C8B-B14F-4D97-AF65-F5344CB8AC3E}">
        <p14:creationId xmlns:p14="http://schemas.microsoft.com/office/powerpoint/2010/main" val="18383231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Adding an Organization</a:t>
            </a:r>
          </a:p>
          <a:p>
            <a:r>
              <a:rPr lang="en-US" dirty="0"/>
              <a:t>Adding a User Account</a:t>
            </a:r>
          </a:p>
          <a:p>
            <a:r>
              <a:rPr lang="en-US" dirty="0"/>
              <a:t>Adding a Credential</a:t>
            </a:r>
          </a:p>
          <a:p>
            <a:r>
              <a:rPr lang="en-US" dirty="0"/>
              <a:t>Create Discovery Sessions</a:t>
            </a:r>
          </a:p>
          <a:p>
            <a:r>
              <a:rPr lang="en-US" dirty="0"/>
              <a:t>Executing a Discovery Session</a:t>
            </a:r>
          </a:p>
          <a:p>
            <a:r>
              <a:rPr lang="en-US" dirty="0"/>
              <a:t>Deleting a device</a:t>
            </a:r>
          </a:p>
        </p:txBody>
      </p:sp>
      <p:sp>
        <p:nvSpPr>
          <p:cNvPr id="5" name="Title 4"/>
          <p:cNvSpPr>
            <a:spLocks noGrp="1"/>
          </p:cNvSpPr>
          <p:nvPr>
            <p:ph type="title"/>
          </p:nvPr>
        </p:nvSpPr>
        <p:spPr/>
        <p:txBody>
          <a:bodyPr/>
          <a:lstStyle/>
          <a:p>
            <a:r>
              <a:rPr lang="en-US" dirty="0" smtClean="0">
                <a:solidFill>
                  <a:schemeClr val="tx1">
                    <a:lumMod val="50000"/>
                  </a:schemeClr>
                </a:solidFill>
              </a:rPr>
              <a:t>Lab Goals</a:t>
            </a:r>
            <a:endParaRPr lang="en-US" dirty="0">
              <a:solidFill>
                <a:schemeClr val="tx1">
                  <a:lumMod val="50000"/>
                </a:schemeClr>
              </a:solidFill>
            </a:endParaRPr>
          </a:p>
        </p:txBody>
      </p:sp>
      <p:sp>
        <p:nvSpPr>
          <p:cNvPr id="8" name="TextBox 7"/>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64528" y="105041"/>
            <a:ext cx="1032273" cy="886631"/>
          </a:xfrm>
          <a:prstGeom prst="rect">
            <a:avLst/>
          </a:prstGeom>
        </p:spPr>
      </p:pic>
    </p:spTree>
    <p:extLst>
      <p:ext uri="{BB962C8B-B14F-4D97-AF65-F5344CB8AC3E}">
        <p14:creationId xmlns:p14="http://schemas.microsoft.com/office/powerpoint/2010/main" val="22869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5"/>
            <a:ext cx="14291592" cy="6553817"/>
          </a:xfrm>
        </p:spPr>
        <p:txBody>
          <a:bodyPr>
            <a:normAutofit fontScale="92500" lnSpcReduction="10000"/>
          </a:bodyPr>
          <a:lstStyle/>
          <a:p>
            <a:pPr marL="0" indent="0">
              <a:buNone/>
            </a:pPr>
            <a:r>
              <a:rPr lang="en-US" sz="3800" dirty="0"/>
              <a:t>Create </a:t>
            </a:r>
            <a:r>
              <a:rPr lang="en-US" sz="3800" dirty="0" smtClean="0"/>
              <a:t>First Organization</a:t>
            </a:r>
          </a:p>
          <a:p>
            <a:pPr marL="0" indent="0">
              <a:buNone/>
            </a:pPr>
            <a:endParaRPr lang="en-US" sz="3800" dirty="0"/>
          </a:p>
          <a:p>
            <a:pPr marL="822960" indent="-822960">
              <a:buFont typeface="+mj-lt"/>
              <a:buAutoNum type="arabicPeriod"/>
            </a:pPr>
            <a:r>
              <a:rPr lang="en-US" sz="3800" dirty="0" smtClean="0"/>
              <a:t>Go </a:t>
            </a:r>
            <a:r>
              <a:rPr lang="en-US" sz="3800" dirty="0"/>
              <a:t>to </a:t>
            </a:r>
            <a:r>
              <a:rPr lang="en-US" sz="3800" b="1" dirty="0"/>
              <a:t>Registry &gt; Accounts &gt; </a:t>
            </a:r>
            <a:r>
              <a:rPr lang="en-US" sz="3800" b="1" dirty="0" smtClean="0"/>
              <a:t>Organizations</a:t>
            </a:r>
            <a:endParaRPr lang="en-US" sz="3800" b="1" dirty="0"/>
          </a:p>
          <a:p>
            <a:pPr marL="822960" indent="-822960">
              <a:buFont typeface="+mj-lt"/>
              <a:buAutoNum type="arabicPeriod"/>
            </a:pPr>
            <a:r>
              <a:rPr lang="en-US" sz="3800" dirty="0"/>
              <a:t>Click </a:t>
            </a:r>
            <a:r>
              <a:rPr lang="en-US" sz="3800" b="1" dirty="0"/>
              <a:t>[Create</a:t>
            </a:r>
            <a:r>
              <a:rPr lang="en-US" sz="3800" b="1" dirty="0" smtClean="0"/>
              <a:t>]</a:t>
            </a:r>
            <a:endParaRPr lang="en-US" sz="3800" dirty="0"/>
          </a:p>
          <a:p>
            <a:pPr marL="822960" indent="-822960">
              <a:buFont typeface="+mj-lt"/>
              <a:buAutoNum type="arabicPeriod"/>
            </a:pPr>
            <a:r>
              <a:rPr lang="en-US" sz="3800" dirty="0"/>
              <a:t>Enter </a:t>
            </a:r>
            <a:r>
              <a:rPr lang="en-US" sz="3800" b="1" i="1" dirty="0"/>
              <a:t>Organization Name</a:t>
            </a:r>
            <a:r>
              <a:rPr lang="en-US" sz="3800" dirty="0"/>
              <a:t>  “All Star Monitoring-Miami</a:t>
            </a:r>
            <a:r>
              <a:rPr lang="en-US" sz="3800" dirty="0" smtClean="0"/>
              <a:t>”</a:t>
            </a:r>
            <a:endParaRPr lang="en-US" sz="3800" dirty="0"/>
          </a:p>
          <a:p>
            <a:pPr marL="822960" indent="-822960">
              <a:buFont typeface="+mj-lt"/>
              <a:buAutoNum type="arabicPeriod"/>
            </a:pPr>
            <a:r>
              <a:rPr lang="en-US" sz="3800" dirty="0"/>
              <a:t>Enter </a:t>
            </a:r>
            <a:r>
              <a:rPr lang="en-US" sz="3800" b="1" i="1" dirty="0"/>
              <a:t>Street Address </a:t>
            </a:r>
            <a:r>
              <a:rPr lang="en-US" sz="3800" dirty="0"/>
              <a:t>“1234 Main Street</a:t>
            </a:r>
            <a:r>
              <a:rPr lang="en-US" sz="3800" dirty="0" smtClean="0"/>
              <a:t>”</a:t>
            </a:r>
            <a:endParaRPr lang="en-US" sz="3800" dirty="0"/>
          </a:p>
          <a:p>
            <a:pPr marL="822960" indent="-822960">
              <a:buFont typeface="+mj-lt"/>
              <a:buAutoNum type="arabicPeriod"/>
            </a:pPr>
            <a:r>
              <a:rPr lang="en-US" sz="3800" dirty="0"/>
              <a:t>Enter </a:t>
            </a:r>
            <a:r>
              <a:rPr lang="en-US" sz="3800" b="1" i="1" dirty="0"/>
              <a:t>City</a:t>
            </a:r>
            <a:r>
              <a:rPr lang="en-US" sz="3800" dirty="0"/>
              <a:t> “Miami”, </a:t>
            </a:r>
            <a:r>
              <a:rPr lang="en-US" sz="3800" b="1" i="1" dirty="0"/>
              <a:t>State</a:t>
            </a:r>
            <a:r>
              <a:rPr lang="en-US" sz="3800" dirty="0"/>
              <a:t> “Florida”, and </a:t>
            </a:r>
            <a:r>
              <a:rPr lang="en-US" sz="3800" b="1" i="1" dirty="0"/>
              <a:t>Postal Code </a:t>
            </a:r>
            <a:r>
              <a:rPr lang="en-US" sz="3800" dirty="0"/>
              <a:t>“12345</a:t>
            </a:r>
            <a:r>
              <a:rPr lang="en-US" sz="3800" dirty="0" smtClean="0"/>
              <a:t>”</a:t>
            </a:r>
            <a:endParaRPr lang="en-US" sz="3800" dirty="0"/>
          </a:p>
          <a:p>
            <a:pPr marL="822960" indent="-822960">
              <a:buFont typeface="+mj-lt"/>
              <a:buAutoNum type="arabicPeriod"/>
            </a:pPr>
            <a:r>
              <a:rPr lang="en-US" sz="3800" dirty="0"/>
              <a:t>For </a:t>
            </a:r>
            <a:r>
              <a:rPr lang="en-US" sz="3800" b="1" i="1" dirty="0"/>
              <a:t>Contact First Name</a:t>
            </a:r>
            <a:r>
              <a:rPr lang="en-US" sz="3800" dirty="0"/>
              <a:t> and </a:t>
            </a:r>
            <a:r>
              <a:rPr lang="en-US" sz="3800" b="1" i="1" dirty="0"/>
              <a:t>Contact Last Name</a:t>
            </a:r>
            <a:r>
              <a:rPr lang="en-US" sz="3800" dirty="0"/>
              <a:t> put in your First and Last </a:t>
            </a:r>
            <a:r>
              <a:rPr lang="en-US" sz="3800" dirty="0" smtClean="0"/>
              <a:t>name</a:t>
            </a:r>
            <a:endParaRPr lang="en-US" sz="3800" dirty="0"/>
          </a:p>
          <a:p>
            <a:pPr marL="822960" indent="-822960">
              <a:buFont typeface="+mj-lt"/>
              <a:buAutoNum type="arabicPeriod"/>
            </a:pPr>
            <a:r>
              <a:rPr lang="en-US" sz="3800" dirty="0"/>
              <a:t>Click </a:t>
            </a:r>
            <a:r>
              <a:rPr lang="en-US" sz="3800" b="1" dirty="0"/>
              <a:t>[Save]</a:t>
            </a:r>
            <a:r>
              <a:rPr lang="en-US" sz="3800" dirty="0"/>
              <a:t> button</a:t>
            </a:r>
          </a:p>
        </p:txBody>
      </p:sp>
      <p:sp>
        <p:nvSpPr>
          <p:cNvPr id="2" name="Title 1"/>
          <p:cNvSpPr>
            <a:spLocks noGrp="1"/>
          </p:cNvSpPr>
          <p:nvPr>
            <p:ph type="title"/>
          </p:nvPr>
        </p:nvSpPr>
        <p:spPr/>
        <p:txBody>
          <a:bodyPr/>
          <a:lstStyle/>
          <a:p>
            <a:r>
              <a:rPr lang="en-US" dirty="0" smtClean="0">
                <a:solidFill>
                  <a:schemeClr val="tx1">
                    <a:lumMod val="50000"/>
                  </a:schemeClr>
                </a:solidFill>
              </a:rPr>
              <a:t>Lab: Add/Remove Devices</a:t>
            </a:r>
            <a:r>
              <a:rPr lang="en-US" dirty="0" smtClean="0"/>
              <a:t>	</a:t>
            </a:r>
            <a:endParaRPr lang="en-US" dirty="0"/>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15948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6"/>
            <a:ext cx="14291592" cy="6589912"/>
          </a:xfrm>
        </p:spPr>
        <p:txBody>
          <a:bodyPr>
            <a:normAutofit fontScale="92500" lnSpcReduction="20000"/>
          </a:bodyPr>
          <a:lstStyle/>
          <a:p>
            <a:pPr marL="0" indent="0">
              <a:buNone/>
            </a:pPr>
            <a:r>
              <a:rPr lang="en-US" sz="3800" dirty="0"/>
              <a:t>Create Second </a:t>
            </a:r>
            <a:r>
              <a:rPr lang="en-US" sz="3800" dirty="0" smtClean="0"/>
              <a:t>Organization</a:t>
            </a:r>
          </a:p>
          <a:p>
            <a:pPr marL="0" indent="0">
              <a:buNone/>
            </a:pPr>
            <a:endParaRPr lang="en-US" sz="3800" dirty="0"/>
          </a:p>
          <a:p>
            <a:pPr marL="822960" indent="-822960">
              <a:buFont typeface="+mj-lt"/>
              <a:buAutoNum type="arabicPeriod"/>
            </a:pPr>
            <a:r>
              <a:rPr lang="en-US" sz="3800" dirty="0" smtClean="0"/>
              <a:t>Go </a:t>
            </a:r>
            <a:r>
              <a:rPr lang="en-US" sz="3800" dirty="0"/>
              <a:t>to </a:t>
            </a:r>
            <a:r>
              <a:rPr lang="en-US" sz="3800" b="1" dirty="0"/>
              <a:t>Registry &gt; Accounts &gt; Organizations</a:t>
            </a:r>
          </a:p>
          <a:p>
            <a:pPr marL="822960" indent="-822960">
              <a:buFont typeface="+mj-lt"/>
              <a:buAutoNum type="arabicPeriod"/>
            </a:pPr>
            <a:r>
              <a:rPr lang="en-US" sz="3800" dirty="0"/>
              <a:t>Click </a:t>
            </a:r>
            <a:r>
              <a:rPr lang="en-US" sz="3800" b="1" dirty="0"/>
              <a:t>[Create]</a:t>
            </a:r>
            <a:endParaRPr lang="en-US" sz="3800" dirty="0"/>
          </a:p>
          <a:p>
            <a:pPr marL="822960" indent="-822960">
              <a:buFont typeface="+mj-lt"/>
              <a:buAutoNum type="arabicPeriod"/>
            </a:pPr>
            <a:r>
              <a:rPr lang="en-US" sz="3800" dirty="0"/>
              <a:t>Enter </a:t>
            </a:r>
            <a:r>
              <a:rPr lang="en-US" sz="3800" b="1" i="1" dirty="0"/>
              <a:t>Organization Name</a:t>
            </a:r>
            <a:r>
              <a:rPr lang="en-US" sz="3800" dirty="0"/>
              <a:t>  “All Star Monitoring-LA”</a:t>
            </a:r>
          </a:p>
          <a:p>
            <a:pPr marL="822960" indent="-822960">
              <a:buFont typeface="+mj-lt"/>
              <a:buAutoNum type="arabicPeriod"/>
            </a:pPr>
            <a:r>
              <a:rPr lang="en-US" sz="3800" dirty="0"/>
              <a:t>Enter </a:t>
            </a:r>
            <a:r>
              <a:rPr lang="en-US" sz="3800" b="1" i="1" dirty="0"/>
              <a:t>Street Address </a:t>
            </a:r>
            <a:r>
              <a:rPr lang="en-US" sz="3800" dirty="0"/>
              <a:t>“1234 Rodeo </a:t>
            </a:r>
            <a:r>
              <a:rPr lang="en-US" sz="3800" dirty="0" err="1"/>
              <a:t>Dr</a:t>
            </a:r>
            <a:r>
              <a:rPr lang="en-US" sz="3800" dirty="0"/>
              <a:t>”</a:t>
            </a:r>
          </a:p>
          <a:p>
            <a:pPr marL="822960" indent="-822960">
              <a:buFont typeface="+mj-lt"/>
              <a:buAutoNum type="arabicPeriod"/>
            </a:pPr>
            <a:r>
              <a:rPr lang="en-US" sz="3800" dirty="0"/>
              <a:t>Enter </a:t>
            </a:r>
            <a:r>
              <a:rPr lang="en-US" sz="3800" b="1" i="1" dirty="0"/>
              <a:t>City</a:t>
            </a:r>
            <a:r>
              <a:rPr lang="en-US" sz="3800" dirty="0"/>
              <a:t> “Los Angeles”, </a:t>
            </a:r>
            <a:r>
              <a:rPr lang="en-US" sz="3800" b="1" i="1" dirty="0"/>
              <a:t>State</a:t>
            </a:r>
            <a:r>
              <a:rPr lang="en-US" sz="3800" dirty="0"/>
              <a:t> “California”, and </a:t>
            </a:r>
            <a:r>
              <a:rPr lang="en-US" sz="3800" b="1" i="1" dirty="0"/>
              <a:t>Postal Code </a:t>
            </a:r>
            <a:r>
              <a:rPr lang="en-US" sz="3800" dirty="0"/>
              <a:t>“12345”</a:t>
            </a:r>
          </a:p>
          <a:p>
            <a:pPr marL="822960" indent="-822960">
              <a:buFont typeface="+mj-lt"/>
              <a:buAutoNum type="arabicPeriod"/>
            </a:pPr>
            <a:r>
              <a:rPr lang="en-US" sz="3800" dirty="0"/>
              <a:t>For </a:t>
            </a:r>
            <a:r>
              <a:rPr lang="en-US" sz="3800" b="1" i="1" dirty="0"/>
              <a:t>Contact First Name</a:t>
            </a:r>
            <a:r>
              <a:rPr lang="en-US" sz="3800" dirty="0"/>
              <a:t> and </a:t>
            </a:r>
            <a:r>
              <a:rPr lang="en-US" sz="3800" b="1" i="1" dirty="0"/>
              <a:t>Contact Last Name</a:t>
            </a:r>
            <a:r>
              <a:rPr lang="en-US" sz="3800" dirty="0"/>
              <a:t> put in your First and Last name</a:t>
            </a:r>
          </a:p>
          <a:p>
            <a:pPr marL="822960" indent="-822960">
              <a:buFont typeface="+mj-lt"/>
              <a:buAutoNum type="arabicPeriod"/>
            </a:pPr>
            <a:r>
              <a:rPr lang="en-US" sz="3800" dirty="0"/>
              <a:t>Click </a:t>
            </a:r>
            <a:r>
              <a:rPr lang="en-US" sz="3800" b="1" dirty="0"/>
              <a:t>[Save]</a:t>
            </a:r>
            <a:r>
              <a:rPr lang="en-US" sz="3800" dirty="0"/>
              <a:t> button</a:t>
            </a:r>
          </a:p>
        </p:txBody>
      </p:sp>
      <p:sp>
        <p:nvSpPr>
          <p:cNvPr id="2" name="Title 1"/>
          <p:cNvSpPr>
            <a:spLocks noGrp="1"/>
          </p:cNvSpPr>
          <p:nvPr>
            <p:ph type="title"/>
          </p:nvPr>
        </p:nvSpPr>
        <p:spPr/>
        <p:txBody>
          <a:bodyPr/>
          <a:lstStyle/>
          <a:p>
            <a:r>
              <a:rPr lang="en-US" dirty="0" smtClean="0">
                <a:solidFill>
                  <a:schemeClr val="tx1">
                    <a:lumMod val="50000"/>
                  </a:schemeClr>
                </a:solidFill>
              </a:rPr>
              <a:t>Lab: Add/Remove Devices</a:t>
            </a:r>
            <a:r>
              <a:rPr lang="en-US" dirty="0" smtClean="0"/>
              <a:t>	</a:t>
            </a:r>
            <a:endParaRPr lang="en-US" dirty="0"/>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181732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5"/>
            <a:ext cx="14291592" cy="6830543"/>
          </a:xfrm>
        </p:spPr>
        <p:txBody>
          <a:bodyPr>
            <a:normAutofit fontScale="92500" lnSpcReduction="10000"/>
          </a:bodyPr>
          <a:lstStyle/>
          <a:p>
            <a:pPr marL="0" indent="0">
              <a:buNone/>
            </a:pPr>
            <a:r>
              <a:rPr lang="en-US" sz="3800" dirty="0"/>
              <a:t>Create Third </a:t>
            </a:r>
            <a:r>
              <a:rPr lang="en-US" sz="3800" dirty="0" smtClean="0"/>
              <a:t>Organization</a:t>
            </a:r>
          </a:p>
          <a:p>
            <a:pPr marL="0" indent="0">
              <a:buNone/>
            </a:pPr>
            <a:endParaRPr lang="en-US" sz="3800" dirty="0"/>
          </a:p>
          <a:p>
            <a:pPr marL="822960" indent="-822960">
              <a:buFont typeface="+mj-lt"/>
              <a:buAutoNum type="arabicPeriod"/>
            </a:pPr>
            <a:r>
              <a:rPr lang="en-US" sz="3800" dirty="0" smtClean="0"/>
              <a:t>Go </a:t>
            </a:r>
            <a:r>
              <a:rPr lang="en-US" sz="3800" dirty="0"/>
              <a:t>to </a:t>
            </a:r>
            <a:r>
              <a:rPr lang="en-US" sz="3800" b="1" dirty="0"/>
              <a:t>Registry &gt; Accounts &gt; Organizations</a:t>
            </a:r>
          </a:p>
          <a:p>
            <a:pPr marL="822960" indent="-822960">
              <a:buFont typeface="+mj-lt"/>
              <a:buAutoNum type="arabicPeriod"/>
            </a:pPr>
            <a:r>
              <a:rPr lang="en-US" sz="3800" dirty="0"/>
              <a:t>Click </a:t>
            </a:r>
            <a:r>
              <a:rPr lang="en-US" sz="3800" b="1" dirty="0"/>
              <a:t>[Create]</a:t>
            </a:r>
            <a:endParaRPr lang="en-US" sz="3800" dirty="0"/>
          </a:p>
          <a:p>
            <a:pPr marL="822960" indent="-822960">
              <a:buFont typeface="+mj-lt"/>
              <a:buAutoNum type="arabicPeriod"/>
            </a:pPr>
            <a:r>
              <a:rPr lang="en-US" sz="3800" dirty="0"/>
              <a:t>Enter </a:t>
            </a:r>
            <a:r>
              <a:rPr lang="en-US" sz="3800" b="1" i="1" dirty="0"/>
              <a:t>Organization Name</a:t>
            </a:r>
            <a:r>
              <a:rPr lang="en-US" sz="3800" dirty="0"/>
              <a:t>  “All Star Monitoring-Chicago”</a:t>
            </a:r>
          </a:p>
          <a:p>
            <a:pPr marL="822960" indent="-822960">
              <a:buFont typeface="+mj-lt"/>
              <a:buAutoNum type="arabicPeriod"/>
            </a:pPr>
            <a:r>
              <a:rPr lang="en-US" sz="3800" dirty="0"/>
              <a:t>Enter </a:t>
            </a:r>
            <a:r>
              <a:rPr lang="en-US" sz="3800" b="1" i="1" dirty="0"/>
              <a:t>Street Address </a:t>
            </a:r>
            <a:r>
              <a:rPr lang="en-US" sz="3800" dirty="0"/>
              <a:t>“1234 Bears Ave”</a:t>
            </a:r>
          </a:p>
          <a:p>
            <a:pPr marL="822960" indent="-822960">
              <a:buFont typeface="+mj-lt"/>
              <a:buAutoNum type="arabicPeriod"/>
            </a:pPr>
            <a:r>
              <a:rPr lang="en-US" sz="3800" dirty="0"/>
              <a:t>Enter </a:t>
            </a:r>
            <a:r>
              <a:rPr lang="en-US" sz="3800" b="1" i="1" dirty="0"/>
              <a:t>City</a:t>
            </a:r>
            <a:r>
              <a:rPr lang="en-US" sz="3800" dirty="0"/>
              <a:t> “Chicago”, </a:t>
            </a:r>
            <a:r>
              <a:rPr lang="en-US" sz="3800" b="1" i="1" dirty="0"/>
              <a:t>State</a:t>
            </a:r>
            <a:r>
              <a:rPr lang="en-US" sz="3800" dirty="0"/>
              <a:t> “Illinois”, and </a:t>
            </a:r>
            <a:r>
              <a:rPr lang="en-US" sz="3800" b="1" i="1" dirty="0"/>
              <a:t>Postal Code </a:t>
            </a:r>
            <a:r>
              <a:rPr lang="en-US" sz="3800" dirty="0"/>
              <a:t>“12345”</a:t>
            </a:r>
          </a:p>
          <a:p>
            <a:pPr marL="822960" indent="-822960">
              <a:buFont typeface="+mj-lt"/>
              <a:buAutoNum type="arabicPeriod"/>
            </a:pPr>
            <a:r>
              <a:rPr lang="en-US" sz="3800" dirty="0"/>
              <a:t>For </a:t>
            </a:r>
            <a:r>
              <a:rPr lang="en-US" sz="3800" b="1" i="1" dirty="0"/>
              <a:t>Contact First Name</a:t>
            </a:r>
            <a:r>
              <a:rPr lang="en-US" sz="3800" dirty="0"/>
              <a:t> and </a:t>
            </a:r>
            <a:r>
              <a:rPr lang="en-US" sz="3800" b="1" i="1" dirty="0"/>
              <a:t>Contact Last Name</a:t>
            </a:r>
            <a:r>
              <a:rPr lang="en-US" sz="3800" dirty="0"/>
              <a:t> put in your First and Last name</a:t>
            </a:r>
          </a:p>
          <a:p>
            <a:pPr marL="822960" indent="-822960">
              <a:buFont typeface="+mj-lt"/>
              <a:buAutoNum type="arabicPeriod"/>
            </a:pPr>
            <a:r>
              <a:rPr lang="en-US" sz="3800" dirty="0"/>
              <a:t>Click </a:t>
            </a:r>
            <a:r>
              <a:rPr lang="en-US" sz="3800" b="1" dirty="0"/>
              <a:t>[Save]</a:t>
            </a:r>
            <a:r>
              <a:rPr lang="en-US" sz="3800" dirty="0"/>
              <a:t> button</a:t>
            </a:r>
          </a:p>
        </p:txBody>
      </p:sp>
      <p:sp>
        <p:nvSpPr>
          <p:cNvPr id="2" name="Title 1"/>
          <p:cNvSpPr>
            <a:spLocks noGrp="1"/>
          </p:cNvSpPr>
          <p:nvPr>
            <p:ph type="title"/>
          </p:nvPr>
        </p:nvSpPr>
        <p:spPr/>
        <p:txBody>
          <a:bodyPr/>
          <a:lstStyle/>
          <a:p>
            <a:r>
              <a:rPr lang="en-US" dirty="0" smtClean="0">
                <a:solidFill>
                  <a:schemeClr val="tx1">
                    <a:lumMod val="50000"/>
                  </a:schemeClr>
                </a:solidFill>
              </a:rPr>
              <a:t>Lab: Add/Remove Devices</a:t>
            </a:r>
            <a:r>
              <a:rPr lang="en-US" dirty="0" smtClean="0"/>
              <a:t>	</a:t>
            </a:r>
            <a:endParaRPr lang="en-US" dirty="0"/>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24786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pPr marL="0" indent="0">
              <a:buNone/>
            </a:pPr>
            <a:r>
              <a:rPr lang="en-US" sz="3200" dirty="0"/>
              <a:t>Create Your User Account</a:t>
            </a:r>
          </a:p>
          <a:p>
            <a:pPr marL="0" indent="0">
              <a:buNone/>
            </a:pPr>
            <a:endParaRPr lang="en-US" sz="3200" dirty="0" smtClean="0"/>
          </a:p>
          <a:p>
            <a:pPr marL="822960" indent="-822960">
              <a:buFont typeface="+mj-lt"/>
              <a:buAutoNum type="arabicPeriod"/>
            </a:pPr>
            <a:r>
              <a:rPr lang="en-US" sz="3200" dirty="0" smtClean="0"/>
              <a:t>Go </a:t>
            </a:r>
            <a:r>
              <a:rPr lang="en-US" sz="3200" dirty="0"/>
              <a:t>to </a:t>
            </a:r>
            <a:r>
              <a:rPr lang="en-US" sz="3200" b="1" dirty="0"/>
              <a:t>Registry &gt; Accounts &gt; User Accounts</a:t>
            </a:r>
          </a:p>
          <a:p>
            <a:pPr marL="822960" indent="-822960">
              <a:buFont typeface="+mj-lt"/>
              <a:buAutoNum type="arabicPeriod"/>
            </a:pPr>
            <a:r>
              <a:rPr lang="en-US" sz="3200" dirty="0"/>
              <a:t>Click </a:t>
            </a:r>
            <a:r>
              <a:rPr lang="en-US" sz="3200" b="1" dirty="0"/>
              <a:t>[Create]</a:t>
            </a:r>
            <a:endParaRPr lang="en-US" sz="3200" dirty="0"/>
          </a:p>
          <a:p>
            <a:pPr marL="822960" indent="-822960">
              <a:buFont typeface="+mj-lt"/>
              <a:buAutoNum type="arabicPeriod"/>
            </a:pPr>
            <a:r>
              <a:rPr lang="en-US" sz="3200" dirty="0"/>
              <a:t>For </a:t>
            </a:r>
            <a:r>
              <a:rPr lang="en-US" sz="3200" b="1" i="1" dirty="0"/>
              <a:t>First Name</a:t>
            </a:r>
            <a:r>
              <a:rPr lang="en-US" sz="3200" dirty="0"/>
              <a:t> and </a:t>
            </a:r>
            <a:r>
              <a:rPr lang="en-US" sz="3200" b="1" i="1" dirty="0"/>
              <a:t>Last Name</a:t>
            </a:r>
            <a:r>
              <a:rPr lang="en-US" sz="3200" dirty="0"/>
              <a:t> put in your First and Last name</a:t>
            </a:r>
          </a:p>
          <a:p>
            <a:pPr marL="822960" indent="-822960">
              <a:buFont typeface="+mj-lt"/>
              <a:buAutoNum type="arabicPeriod"/>
            </a:pPr>
            <a:r>
              <a:rPr lang="en-US" sz="3200" dirty="0"/>
              <a:t>Enter </a:t>
            </a:r>
            <a:r>
              <a:rPr lang="en-US" sz="3200" b="1" i="1" dirty="0"/>
              <a:t>Account Login Name</a:t>
            </a:r>
            <a:r>
              <a:rPr lang="en-US" sz="3200" dirty="0"/>
              <a:t> of first initial last name</a:t>
            </a:r>
          </a:p>
          <a:p>
            <a:pPr marL="822960" indent="-822960">
              <a:buFont typeface="+mj-lt"/>
              <a:buAutoNum type="arabicPeriod"/>
            </a:pPr>
            <a:r>
              <a:rPr lang="en-US" sz="3200" dirty="0"/>
              <a:t>Enter </a:t>
            </a:r>
            <a:r>
              <a:rPr lang="en-US" sz="3200" b="1" i="1" dirty="0"/>
              <a:t>Primary Email </a:t>
            </a:r>
            <a:r>
              <a:rPr lang="en-US" sz="3200" dirty="0"/>
              <a:t>“enter your e-mail address to receive info”</a:t>
            </a:r>
          </a:p>
          <a:p>
            <a:pPr marL="822960" indent="-822960">
              <a:buFont typeface="+mj-lt"/>
              <a:buAutoNum type="arabicPeriod"/>
            </a:pPr>
            <a:r>
              <a:rPr lang="en-US" sz="3200" dirty="0"/>
              <a:t>Enter </a:t>
            </a:r>
            <a:r>
              <a:rPr lang="en-US" sz="3200" b="1" i="1" dirty="0"/>
              <a:t>Password</a:t>
            </a:r>
            <a:r>
              <a:rPr lang="en-US" sz="3200" dirty="0"/>
              <a:t> of “em7student”</a:t>
            </a:r>
          </a:p>
          <a:p>
            <a:pPr marL="822960" indent="-822960">
              <a:buFont typeface="+mj-lt"/>
              <a:buAutoNum type="arabicPeriod"/>
            </a:pPr>
            <a:r>
              <a:rPr lang="en-US" sz="3200" dirty="0"/>
              <a:t>Uncheck </a:t>
            </a:r>
            <a:r>
              <a:rPr lang="en-US" sz="3200" b="1" i="1" dirty="0"/>
              <a:t>Next Login</a:t>
            </a:r>
            <a:endParaRPr lang="en-US" sz="3200" dirty="0"/>
          </a:p>
          <a:p>
            <a:pPr marL="822960" indent="-822960">
              <a:buFont typeface="+mj-lt"/>
              <a:buAutoNum type="arabicPeriod"/>
            </a:pPr>
            <a:r>
              <a:rPr lang="en-US" sz="3200" dirty="0"/>
              <a:t>For </a:t>
            </a:r>
            <a:r>
              <a:rPr lang="en-US" sz="3200" b="1" i="1" dirty="0"/>
              <a:t>Organization</a:t>
            </a:r>
            <a:r>
              <a:rPr lang="en-US" sz="3200" dirty="0"/>
              <a:t> select </a:t>
            </a:r>
            <a:r>
              <a:rPr lang="en-US" sz="3200" i="1" dirty="0"/>
              <a:t>All Star Monitoring-Miami.</a:t>
            </a:r>
            <a:endParaRPr lang="en-US" sz="3200" dirty="0"/>
          </a:p>
          <a:p>
            <a:pPr marL="822960" indent="-822960">
              <a:buFont typeface="+mj-lt"/>
              <a:buAutoNum type="arabicPeriod"/>
            </a:pPr>
            <a:r>
              <a:rPr lang="en-US" sz="3200" dirty="0"/>
              <a:t>Click </a:t>
            </a:r>
            <a:r>
              <a:rPr lang="en-US" sz="3200" b="1" dirty="0"/>
              <a:t>[Save]</a:t>
            </a:r>
            <a:r>
              <a:rPr lang="en-US" sz="3200" dirty="0"/>
              <a:t> button</a:t>
            </a:r>
          </a:p>
          <a:p>
            <a:pPr marL="822960" indent="-822960">
              <a:buFont typeface="+mj-lt"/>
              <a:buAutoNum type="arabicPeriod"/>
            </a:pPr>
            <a:r>
              <a:rPr lang="en-US" sz="3200" dirty="0"/>
              <a:t>Click and drag down to select all queues in </a:t>
            </a:r>
            <a:r>
              <a:rPr lang="en-US" sz="3200" i="1" dirty="0"/>
              <a:t>Ticket Queue Memberships</a:t>
            </a:r>
            <a:endParaRPr lang="en-US" sz="3200" dirty="0"/>
          </a:p>
          <a:p>
            <a:pPr marL="822960" indent="-822960">
              <a:buFont typeface="+mj-lt"/>
              <a:buAutoNum type="arabicPeriod"/>
            </a:pPr>
            <a:r>
              <a:rPr lang="en-US" sz="3200" dirty="0"/>
              <a:t>For </a:t>
            </a:r>
            <a:r>
              <a:rPr lang="en-US" sz="3200" i="1" dirty="0"/>
              <a:t>Time Zone </a:t>
            </a:r>
            <a:r>
              <a:rPr lang="en-US" sz="3200" dirty="0"/>
              <a:t>select </a:t>
            </a:r>
            <a:r>
              <a:rPr lang="en-US" sz="3200" dirty="0" err="1"/>
              <a:t>New_York</a:t>
            </a:r>
            <a:r>
              <a:rPr lang="en-US" sz="3200" dirty="0"/>
              <a:t> (or Eastern) </a:t>
            </a:r>
          </a:p>
          <a:p>
            <a:pPr marL="822960" indent="-822960">
              <a:buFont typeface="+mj-lt"/>
              <a:buAutoNum type="arabicPeriod"/>
            </a:pPr>
            <a:r>
              <a:rPr lang="en-US" sz="3200" dirty="0"/>
              <a:t>Click </a:t>
            </a:r>
            <a:r>
              <a:rPr lang="en-US" sz="3200" b="1" dirty="0"/>
              <a:t>[SAVE] </a:t>
            </a:r>
            <a:r>
              <a:rPr lang="en-US" sz="3200" dirty="0"/>
              <a:t>button</a:t>
            </a:r>
          </a:p>
          <a:p>
            <a:pPr marL="0" indent="0">
              <a:buNone/>
            </a:pPr>
            <a:endParaRPr lang="en-US" sz="3200" i="1" dirty="0"/>
          </a:p>
        </p:txBody>
      </p:sp>
      <p:sp>
        <p:nvSpPr>
          <p:cNvPr id="2" name="Title 1"/>
          <p:cNvSpPr>
            <a:spLocks noGrp="1"/>
          </p:cNvSpPr>
          <p:nvPr>
            <p:ph type="title"/>
          </p:nvPr>
        </p:nvSpPr>
        <p:spPr/>
        <p:txBody>
          <a:bodyPr/>
          <a:lstStyle/>
          <a:p>
            <a:r>
              <a:rPr lang="en-US" dirty="0" smtClean="0">
                <a:solidFill>
                  <a:schemeClr val="tx1">
                    <a:lumMod val="50000"/>
                  </a:schemeClr>
                </a:solidFill>
              </a:rPr>
              <a:t>Lab: Add/Remove Devices</a:t>
            </a:r>
            <a:r>
              <a:rPr lang="en-US" dirty="0" smtClean="0"/>
              <a:t>	</a:t>
            </a:r>
            <a:endParaRPr lang="en-US" dirty="0"/>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13273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pPr marL="0" indent="0">
              <a:buNone/>
            </a:pPr>
            <a:r>
              <a:rPr lang="en-US" sz="3200" dirty="0"/>
              <a:t>Sign in as the new user account</a:t>
            </a:r>
          </a:p>
          <a:p>
            <a:pPr marL="0" indent="0">
              <a:buNone/>
            </a:pPr>
            <a:endParaRPr lang="en-US" sz="3200" dirty="0" smtClean="0"/>
          </a:p>
          <a:p>
            <a:pPr>
              <a:buFont typeface="+mj-lt"/>
              <a:buAutoNum type="arabicPeriod" startAt="13"/>
            </a:pPr>
            <a:r>
              <a:rPr lang="en-US" sz="3200" dirty="0" smtClean="0"/>
              <a:t>Click </a:t>
            </a:r>
            <a:r>
              <a:rPr lang="en-US" sz="3200" dirty="0"/>
              <a:t>the </a:t>
            </a:r>
            <a:r>
              <a:rPr lang="en-US" sz="3200" b="1" dirty="0"/>
              <a:t>[Sign-out]</a:t>
            </a:r>
            <a:r>
              <a:rPr lang="en-US" sz="3200" dirty="0"/>
              <a:t> link in the top right corner of the banner</a:t>
            </a:r>
          </a:p>
          <a:p>
            <a:pPr marL="822960" indent="-822960">
              <a:buFont typeface="+mj-lt"/>
              <a:buAutoNum type="arabicPeriod" startAt="13"/>
            </a:pPr>
            <a:r>
              <a:rPr lang="en-US" sz="3200" dirty="0"/>
              <a:t>Sign in with your new credentials</a:t>
            </a:r>
          </a:p>
          <a:p>
            <a:pPr marL="822960" indent="-822960">
              <a:buFont typeface="+mj-lt"/>
              <a:buAutoNum type="arabicPeriod" startAt="13"/>
            </a:pPr>
            <a:r>
              <a:rPr lang="en-US" sz="3200" dirty="0"/>
              <a:t>Agree to EULA at bottom of screen.</a:t>
            </a:r>
          </a:p>
          <a:p>
            <a:pPr marL="0" indent="0">
              <a:buNone/>
            </a:pPr>
            <a:endParaRPr lang="en-US" sz="3200" dirty="0"/>
          </a:p>
          <a:p>
            <a:pPr marL="0" indent="0">
              <a:buNone/>
            </a:pPr>
            <a:r>
              <a:rPr lang="en-US" sz="3200" dirty="0"/>
              <a:t>Create Credential</a:t>
            </a:r>
          </a:p>
          <a:p>
            <a:pPr marL="822960" indent="-822960">
              <a:buFont typeface="+mj-lt"/>
              <a:buAutoNum type="arabicPeriod"/>
            </a:pPr>
            <a:r>
              <a:rPr lang="en-US" sz="3200" dirty="0"/>
              <a:t>Go to </a:t>
            </a:r>
            <a:r>
              <a:rPr lang="en-US" sz="3200" b="1" dirty="0"/>
              <a:t>System &gt; Manage &gt; Credentials</a:t>
            </a:r>
          </a:p>
          <a:p>
            <a:pPr marL="822960" indent="-822960">
              <a:buFont typeface="+mj-lt"/>
              <a:buAutoNum type="arabicPeriod"/>
            </a:pPr>
            <a:r>
              <a:rPr lang="en-US" sz="3200" dirty="0"/>
              <a:t>Click </a:t>
            </a:r>
            <a:r>
              <a:rPr lang="en-US" sz="3200" b="1" dirty="0"/>
              <a:t>[Create]</a:t>
            </a:r>
            <a:r>
              <a:rPr lang="en-US" sz="3200" dirty="0"/>
              <a:t> on the Credential Manager and select  </a:t>
            </a:r>
            <a:r>
              <a:rPr lang="en-US" sz="3200" b="1" i="1" dirty="0"/>
              <a:t>SNMP Credential</a:t>
            </a:r>
            <a:r>
              <a:rPr lang="en-US" sz="3200" i="1" dirty="0"/>
              <a:t> </a:t>
            </a:r>
            <a:r>
              <a:rPr lang="en-US" sz="3200" dirty="0"/>
              <a:t>from the options</a:t>
            </a:r>
          </a:p>
          <a:p>
            <a:pPr marL="822960" indent="-822960">
              <a:buFont typeface="+mj-lt"/>
              <a:buAutoNum type="arabicPeriod"/>
            </a:pPr>
            <a:r>
              <a:rPr lang="en-US" sz="3200" dirty="0"/>
              <a:t>Enter </a:t>
            </a:r>
            <a:r>
              <a:rPr lang="en-US" sz="3200" b="1" i="1" dirty="0"/>
              <a:t>Profile Name</a:t>
            </a:r>
            <a:r>
              <a:rPr lang="en-US" sz="3200" dirty="0"/>
              <a:t> “All Star Monitoring Credential”</a:t>
            </a:r>
          </a:p>
          <a:p>
            <a:pPr marL="822960" indent="-822960">
              <a:buFont typeface="+mj-lt"/>
              <a:buAutoNum type="arabicPeriod"/>
            </a:pPr>
            <a:r>
              <a:rPr lang="en-US" sz="3200" dirty="0"/>
              <a:t>Select </a:t>
            </a:r>
            <a:r>
              <a:rPr lang="en-US" sz="3200" i="1" dirty="0"/>
              <a:t>SNMP v1</a:t>
            </a:r>
            <a:r>
              <a:rPr lang="en-US" sz="3200" dirty="0"/>
              <a:t> from the </a:t>
            </a:r>
            <a:r>
              <a:rPr lang="en-US" sz="3200" b="1" i="1" dirty="0"/>
              <a:t>SNMP Version</a:t>
            </a:r>
            <a:r>
              <a:rPr lang="en-US" sz="3200" dirty="0"/>
              <a:t> drop down</a:t>
            </a:r>
          </a:p>
          <a:p>
            <a:pPr marL="822960" indent="-822960">
              <a:buFont typeface="+mj-lt"/>
              <a:buAutoNum type="arabicPeriod"/>
            </a:pPr>
            <a:r>
              <a:rPr lang="en-US" sz="3200" dirty="0"/>
              <a:t>Leave the default for </a:t>
            </a:r>
            <a:r>
              <a:rPr lang="en-US" sz="3200" b="1" dirty="0"/>
              <a:t>Port</a:t>
            </a:r>
            <a:r>
              <a:rPr lang="en-US" sz="3200" dirty="0"/>
              <a:t>, </a:t>
            </a:r>
            <a:r>
              <a:rPr lang="en-US" sz="3200" b="1" dirty="0"/>
              <a:t>Timeout</a:t>
            </a:r>
            <a:r>
              <a:rPr lang="en-US" sz="3200" dirty="0"/>
              <a:t>, and </a:t>
            </a:r>
            <a:r>
              <a:rPr lang="en-US" sz="3200" b="1" dirty="0"/>
              <a:t>Retries</a:t>
            </a:r>
            <a:endParaRPr lang="en-US" sz="3200" dirty="0"/>
          </a:p>
          <a:p>
            <a:pPr marL="822960" indent="-822960">
              <a:buFont typeface="+mj-lt"/>
              <a:buAutoNum type="arabicPeriod"/>
            </a:pPr>
            <a:r>
              <a:rPr lang="en-US" sz="3200" dirty="0"/>
              <a:t>Enter “</a:t>
            </a:r>
            <a:r>
              <a:rPr lang="en-US" sz="3200" dirty="0" err="1"/>
              <a:t>tr@ining</a:t>
            </a:r>
            <a:r>
              <a:rPr lang="en-US" sz="3200" dirty="0"/>
              <a:t>” for the </a:t>
            </a:r>
            <a:r>
              <a:rPr lang="en-US" sz="3200" b="1" i="1" dirty="0"/>
              <a:t>SNMP Community (Read  Only)</a:t>
            </a:r>
          </a:p>
          <a:p>
            <a:pPr marL="822960" indent="-822960">
              <a:buFont typeface="+mj-lt"/>
              <a:buAutoNum type="arabicPeriod"/>
            </a:pPr>
            <a:r>
              <a:rPr lang="en-US" sz="3200" dirty="0"/>
              <a:t>Click </a:t>
            </a:r>
            <a:r>
              <a:rPr lang="en-US" sz="3200" b="1" dirty="0"/>
              <a:t>[Save]</a:t>
            </a:r>
            <a:r>
              <a:rPr lang="en-US" sz="3200" dirty="0"/>
              <a:t> button and close window</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Add/Remove Devices</a:t>
            </a:r>
            <a:r>
              <a:rPr lang="en-US" dirty="0" smtClean="0"/>
              <a:t>	</a:t>
            </a:r>
            <a:endParaRPr lang="en-US" dirty="0"/>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343152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sz="3200" dirty="0"/>
              <a:t>Create First Discovery Session</a:t>
            </a:r>
          </a:p>
          <a:p>
            <a:pPr marL="0" indent="0">
              <a:buNone/>
            </a:pPr>
            <a:endParaRPr lang="en-US" sz="3200" dirty="0" smtClean="0"/>
          </a:p>
          <a:p>
            <a:pPr marL="822960" indent="-822960">
              <a:buFont typeface="+mj-lt"/>
              <a:buAutoNum type="arabicPeriod"/>
            </a:pPr>
            <a:r>
              <a:rPr lang="en-US" sz="3200" dirty="0" smtClean="0"/>
              <a:t>Go </a:t>
            </a:r>
            <a:r>
              <a:rPr lang="en-US" sz="3200" dirty="0"/>
              <a:t>to </a:t>
            </a:r>
            <a:r>
              <a:rPr lang="en-US" sz="3200" b="1" dirty="0"/>
              <a:t>System &gt; Manage &gt; Discovery</a:t>
            </a:r>
          </a:p>
          <a:p>
            <a:pPr marL="822960" indent="-822960">
              <a:buFont typeface="+mj-lt"/>
              <a:buAutoNum type="arabicPeriod"/>
            </a:pPr>
            <a:r>
              <a:rPr lang="en-US" sz="3200" dirty="0"/>
              <a:t>Select the </a:t>
            </a:r>
            <a:r>
              <a:rPr lang="en-US" sz="3200" b="1" dirty="0"/>
              <a:t>[Create]</a:t>
            </a:r>
            <a:r>
              <a:rPr lang="en-US" sz="3200" dirty="0"/>
              <a:t> button to open the </a:t>
            </a:r>
            <a:r>
              <a:rPr lang="en-US" sz="3200" b="1" dirty="0"/>
              <a:t>Discovery Session Editor</a:t>
            </a:r>
          </a:p>
          <a:p>
            <a:pPr marL="822960" indent="-822960">
              <a:buFont typeface="+mj-lt"/>
              <a:buAutoNum type="arabicPeriod"/>
            </a:pPr>
            <a:r>
              <a:rPr lang="en-US" sz="3200" dirty="0"/>
              <a:t>Fill out </a:t>
            </a:r>
            <a:r>
              <a:rPr lang="en-US" sz="3200" b="1" i="1" dirty="0"/>
              <a:t>Name</a:t>
            </a:r>
            <a:r>
              <a:rPr lang="en-US" sz="3200" dirty="0"/>
              <a:t> “Miami Data Center” </a:t>
            </a:r>
          </a:p>
          <a:p>
            <a:pPr marL="822960" indent="-822960">
              <a:buFont typeface="+mj-lt"/>
              <a:buAutoNum type="arabicPeriod"/>
            </a:pPr>
            <a:r>
              <a:rPr lang="en-US" sz="3200" dirty="0"/>
              <a:t>In </a:t>
            </a:r>
            <a:r>
              <a:rPr lang="en-US" sz="3200" b="1" i="1" dirty="0"/>
              <a:t>IP Address Discovery List</a:t>
            </a:r>
            <a:r>
              <a:rPr lang="en-US" sz="3200" dirty="0"/>
              <a:t> enter the ranges (all in that one box): </a:t>
            </a:r>
          </a:p>
          <a:p>
            <a:pPr marL="1381760" lvl="1">
              <a:buFont typeface="+mj-lt"/>
              <a:buAutoNum type="romanUcPeriod"/>
            </a:pPr>
            <a:r>
              <a:rPr lang="en-US" sz="2600" dirty="0"/>
              <a:t>192.168.33.200</a:t>
            </a:r>
          </a:p>
          <a:p>
            <a:pPr marL="1381760" lvl="1">
              <a:buFont typeface="+mj-lt"/>
              <a:buAutoNum type="romanUcPeriod"/>
            </a:pPr>
            <a:r>
              <a:rPr lang="en-US" sz="2600" dirty="0"/>
              <a:t>192.168.40.17</a:t>
            </a:r>
          </a:p>
          <a:p>
            <a:pPr marL="1381760" lvl="1">
              <a:buFont typeface="+mj-lt"/>
              <a:buAutoNum type="romanUcPeriod"/>
            </a:pPr>
            <a:r>
              <a:rPr lang="en-US" sz="2600" dirty="0"/>
              <a:t>192.168.33.210 - 192.168.33.214</a:t>
            </a:r>
          </a:p>
          <a:p>
            <a:pPr marL="822960" indent="-822960">
              <a:buFont typeface="+mj-lt"/>
              <a:buAutoNum type="arabicPeriod"/>
            </a:pPr>
            <a:r>
              <a:rPr lang="en-US" sz="3200" dirty="0"/>
              <a:t>In the </a:t>
            </a:r>
            <a:r>
              <a:rPr lang="en-US" sz="3200" b="1" dirty="0"/>
              <a:t>SNMP Credentials</a:t>
            </a:r>
            <a:r>
              <a:rPr lang="en-US" sz="3200" dirty="0"/>
              <a:t> box Select the “All Star Monitoring Credential” </a:t>
            </a:r>
          </a:p>
          <a:p>
            <a:pPr marL="822960" indent="-822960">
              <a:buFont typeface="+mj-lt"/>
              <a:buAutoNum type="arabicPeriod"/>
            </a:pPr>
            <a:r>
              <a:rPr lang="en-US" sz="3200" dirty="0"/>
              <a:t>Select “All Star Monitoring-Miami” for the </a:t>
            </a:r>
            <a:r>
              <a:rPr lang="en-US" sz="3200" b="1" i="1" dirty="0"/>
              <a:t>Organization</a:t>
            </a:r>
            <a:r>
              <a:rPr lang="en-US" sz="3200" dirty="0"/>
              <a:t> field</a:t>
            </a:r>
          </a:p>
          <a:p>
            <a:pPr marL="822960" indent="-822960">
              <a:buFont typeface="+mj-lt"/>
              <a:buAutoNum type="arabicPeriod"/>
            </a:pPr>
            <a:r>
              <a:rPr lang="en-US" sz="3200" dirty="0"/>
              <a:t>Select the </a:t>
            </a:r>
            <a:r>
              <a:rPr lang="en-US" sz="3200" b="1" i="1" dirty="0"/>
              <a:t>Log All</a:t>
            </a:r>
            <a:r>
              <a:rPr lang="en-US" sz="3200" b="1" dirty="0"/>
              <a:t> </a:t>
            </a:r>
            <a:r>
              <a:rPr lang="en-US" sz="3200" dirty="0"/>
              <a:t>checkbox</a:t>
            </a:r>
          </a:p>
          <a:p>
            <a:pPr marL="822960" indent="-822960">
              <a:buFont typeface="+mj-lt"/>
              <a:buAutoNum type="arabicPeriod"/>
            </a:pPr>
            <a:r>
              <a:rPr lang="en-US" sz="3200" dirty="0"/>
              <a:t>Click </a:t>
            </a:r>
            <a:r>
              <a:rPr lang="en-US" sz="3200" b="1" dirty="0"/>
              <a:t>[Save]</a:t>
            </a:r>
          </a:p>
        </p:txBody>
      </p:sp>
      <p:sp>
        <p:nvSpPr>
          <p:cNvPr id="2" name="Title 1"/>
          <p:cNvSpPr>
            <a:spLocks noGrp="1"/>
          </p:cNvSpPr>
          <p:nvPr>
            <p:ph type="title"/>
          </p:nvPr>
        </p:nvSpPr>
        <p:spPr/>
        <p:txBody>
          <a:bodyPr/>
          <a:lstStyle/>
          <a:p>
            <a:r>
              <a:rPr lang="en-US" dirty="0">
                <a:solidFill>
                  <a:schemeClr val="tx1">
                    <a:lumMod val="50000"/>
                  </a:schemeClr>
                </a:solidFill>
              </a:rPr>
              <a:t>Lab: Add/Remove Devices</a:t>
            </a:r>
            <a:r>
              <a:rPr lang="en-US" dirty="0"/>
              <a:t>	</a:t>
            </a:r>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1952892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pPr marL="0" indent="0">
              <a:buNone/>
            </a:pPr>
            <a:r>
              <a:rPr lang="en-US" sz="3200" dirty="0"/>
              <a:t>Create Second Discovery Session</a:t>
            </a:r>
          </a:p>
          <a:p>
            <a:pPr marL="0" indent="0">
              <a:buNone/>
            </a:pPr>
            <a:endParaRPr lang="en-US" sz="3200" dirty="0" smtClean="0"/>
          </a:p>
          <a:p>
            <a:pPr marL="822960" indent="-822960">
              <a:buFont typeface="+mj-lt"/>
              <a:buAutoNum type="arabicPeriod"/>
            </a:pPr>
            <a:r>
              <a:rPr lang="en-US" sz="3200" dirty="0" smtClean="0"/>
              <a:t>Go </a:t>
            </a:r>
            <a:r>
              <a:rPr lang="en-US" sz="3200" dirty="0"/>
              <a:t>to </a:t>
            </a:r>
            <a:r>
              <a:rPr lang="en-US" sz="3200" b="1" dirty="0"/>
              <a:t>System &gt; Manage &gt; Discovery</a:t>
            </a:r>
          </a:p>
          <a:p>
            <a:pPr marL="822960" indent="-822960">
              <a:buFont typeface="+mj-lt"/>
              <a:buAutoNum type="arabicPeriod"/>
            </a:pPr>
            <a:r>
              <a:rPr lang="en-US" sz="3200" dirty="0"/>
              <a:t>Select the </a:t>
            </a:r>
            <a:r>
              <a:rPr lang="en-US" sz="3200" b="1" dirty="0"/>
              <a:t>[Create]</a:t>
            </a:r>
            <a:r>
              <a:rPr lang="en-US" sz="3200" dirty="0"/>
              <a:t> button to open the </a:t>
            </a:r>
            <a:r>
              <a:rPr lang="en-US" sz="3200" b="1" dirty="0"/>
              <a:t>Discovery Session Editor</a:t>
            </a:r>
          </a:p>
          <a:p>
            <a:pPr marL="822960" indent="-822960">
              <a:buFont typeface="+mj-lt"/>
              <a:buAutoNum type="arabicPeriod"/>
            </a:pPr>
            <a:r>
              <a:rPr lang="en-US" sz="3200" dirty="0"/>
              <a:t>Fill out </a:t>
            </a:r>
            <a:r>
              <a:rPr lang="en-US" sz="3200" b="1" i="1" dirty="0"/>
              <a:t>Name</a:t>
            </a:r>
            <a:r>
              <a:rPr lang="en-US" sz="3200" dirty="0"/>
              <a:t> “Chicago Data Center” </a:t>
            </a:r>
          </a:p>
          <a:p>
            <a:pPr marL="822960" indent="-822960">
              <a:buFont typeface="+mj-lt"/>
              <a:buAutoNum type="arabicPeriod"/>
            </a:pPr>
            <a:r>
              <a:rPr lang="en-US" sz="3200" dirty="0"/>
              <a:t>In </a:t>
            </a:r>
            <a:r>
              <a:rPr lang="en-US" sz="3200" b="1" i="1" dirty="0"/>
              <a:t>IP Address Discovery List</a:t>
            </a:r>
            <a:r>
              <a:rPr lang="en-US" sz="3200" dirty="0"/>
              <a:t> enter the range: </a:t>
            </a:r>
          </a:p>
          <a:p>
            <a:pPr marL="1381760" lvl="1">
              <a:buFont typeface="+mj-lt"/>
              <a:buAutoNum type="romanUcPeriod"/>
            </a:pPr>
            <a:r>
              <a:rPr lang="en-US" sz="2600" dirty="0"/>
              <a:t>192.168.33.10 - 192.168.33.15</a:t>
            </a:r>
          </a:p>
          <a:p>
            <a:pPr marL="1381760" lvl="1">
              <a:buFont typeface="+mj-lt"/>
              <a:buAutoNum type="romanUcPeriod"/>
            </a:pPr>
            <a:r>
              <a:rPr lang="en-US" sz="2600" dirty="0"/>
              <a:t>192.168.33.204, 192.168.33.205</a:t>
            </a:r>
          </a:p>
          <a:p>
            <a:pPr marL="822960" indent="-822960">
              <a:buFont typeface="+mj-lt"/>
              <a:buAutoNum type="arabicPeriod"/>
            </a:pPr>
            <a:r>
              <a:rPr lang="en-US" sz="3200" dirty="0"/>
              <a:t>In the </a:t>
            </a:r>
            <a:r>
              <a:rPr lang="en-US" sz="3200" b="1" dirty="0"/>
              <a:t>SNMP Credentials</a:t>
            </a:r>
            <a:r>
              <a:rPr lang="en-US" sz="3200" dirty="0"/>
              <a:t> box Select the “All Star Monitoring Credential” </a:t>
            </a:r>
          </a:p>
          <a:p>
            <a:pPr marL="822960" indent="-822960">
              <a:buFont typeface="+mj-lt"/>
              <a:buAutoNum type="arabicPeriod"/>
            </a:pPr>
            <a:r>
              <a:rPr lang="en-US" sz="3200" dirty="0"/>
              <a:t>Select the checkbox for </a:t>
            </a:r>
            <a:r>
              <a:rPr lang="en-US" sz="3200" b="1" i="1" dirty="0"/>
              <a:t>Discover Non-SNMP </a:t>
            </a:r>
            <a:r>
              <a:rPr lang="en-US" sz="3200" dirty="0"/>
              <a:t>(make sure to leave the </a:t>
            </a:r>
            <a:r>
              <a:rPr lang="en-US" sz="3200" b="1" i="1" dirty="0"/>
              <a:t>Model </a:t>
            </a:r>
            <a:r>
              <a:rPr lang="en-US" sz="3200" b="1" i="1" dirty="0" smtClean="0"/>
              <a:t>Devices </a:t>
            </a:r>
            <a:r>
              <a:rPr lang="en-US" sz="3200" dirty="0" smtClean="0"/>
              <a:t>one </a:t>
            </a:r>
            <a:r>
              <a:rPr lang="en-US" sz="3200" dirty="0"/>
              <a:t>checked as well)</a:t>
            </a:r>
            <a:endParaRPr lang="en-US" sz="3200" b="1" i="1" dirty="0"/>
          </a:p>
          <a:p>
            <a:pPr marL="822960" indent="-822960">
              <a:buFont typeface="+mj-lt"/>
              <a:buAutoNum type="arabicPeriod"/>
            </a:pPr>
            <a:r>
              <a:rPr lang="en-US" sz="3200" dirty="0"/>
              <a:t>Select “All Star Monitoring-Chicago” for the </a:t>
            </a:r>
            <a:r>
              <a:rPr lang="en-US" sz="3200" b="1" i="1" dirty="0"/>
              <a:t>Organization</a:t>
            </a:r>
            <a:r>
              <a:rPr lang="en-US" sz="3200" dirty="0"/>
              <a:t> field</a:t>
            </a:r>
          </a:p>
          <a:p>
            <a:pPr marL="822960" indent="-822960">
              <a:buFont typeface="+mj-lt"/>
              <a:buAutoNum type="arabicPeriod"/>
            </a:pPr>
            <a:r>
              <a:rPr lang="en-US" sz="3200" dirty="0"/>
              <a:t>Select the </a:t>
            </a:r>
            <a:r>
              <a:rPr lang="en-US" sz="3200" b="1" i="1" dirty="0"/>
              <a:t>Log All</a:t>
            </a:r>
            <a:r>
              <a:rPr lang="en-US" sz="3200" b="1" dirty="0"/>
              <a:t> </a:t>
            </a:r>
            <a:r>
              <a:rPr lang="en-US" sz="3200" dirty="0"/>
              <a:t>checkbox</a:t>
            </a:r>
          </a:p>
          <a:p>
            <a:pPr marL="822960" indent="-822960">
              <a:buFont typeface="+mj-lt"/>
              <a:buAutoNum type="arabicPeriod"/>
            </a:pPr>
            <a:r>
              <a:rPr lang="en-US" sz="3200" dirty="0"/>
              <a:t>Click </a:t>
            </a:r>
            <a:r>
              <a:rPr lang="en-US" sz="3200" b="1" dirty="0"/>
              <a:t>[Save]</a:t>
            </a:r>
          </a:p>
        </p:txBody>
      </p:sp>
      <p:sp>
        <p:nvSpPr>
          <p:cNvPr id="2" name="Title 1"/>
          <p:cNvSpPr>
            <a:spLocks noGrp="1"/>
          </p:cNvSpPr>
          <p:nvPr>
            <p:ph type="title"/>
          </p:nvPr>
        </p:nvSpPr>
        <p:spPr/>
        <p:txBody>
          <a:bodyPr/>
          <a:lstStyle/>
          <a:p>
            <a:r>
              <a:rPr lang="en-US" dirty="0">
                <a:solidFill>
                  <a:schemeClr val="tx1">
                    <a:lumMod val="50000"/>
                  </a:schemeClr>
                </a:solidFill>
              </a:rPr>
              <a:t>Lab: Add/Remove Devices	</a:t>
            </a:r>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
        <p:nvSpPr>
          <p:cNvPr id="3" name="Down Arrow 2"/>
          <p:cNvSpPr/>
          <p:nvPr/>
        </p:nvSpPr>
        <p:spPr>
          <a:xfrm rot="8557159">
            <a:off x="12918458" y="6161021"/>
            <a:ext cx="1044705" cy="2962331"/>
          </a:xfrm>
          <a:prstGeom prst="down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Attention!</a:t>
            </a:r>
            <a:endParaRPr lang="en-US" dirty="0"/>
          </a:p>
        </p:txBody>
      </p:sp>
    </p:spTree>
    <p:extLst>
      <p:ext uri="{BB962C8B-B14F-4D97-AF65-F5344CB8AC3E}">
        <p14:creationId xmlns:p14="http://schemas.microsoft.com/office/powerpoint/2010/main" val="287944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Create Third Discovery Session</a:t>
            </a:r>
          </a:p>
          <a:p>
            <a:pPr marL="0" indent="0">
              <a:buNone/>
            </a:pPr>
            <a:endParaRPr lang="en-US" sz="3200" dirty="0" smtClean="0"/>
          </a:p>
          <a:p>
            <a:pPr marL="822960" indent="-822960">
              <a:buFont typeface="+mj-lt"/>
              <a:buAutoNum type="arabicPeriod"/>
            </a:pPr>
            <a:r>
              <a:rPr lang="en-US" sz="3200" dirty="0" smtClean="0"/>
              <a:t>Go </a:t>
            </a:r>
            <a:r>
              <a:rPr lang="en-US" sz="3200" dirty="0"/>
              <a:t>to </a:t>
            </a:r>
            <a:r>
              <a:rPr lang="en-US" sz="3200" b="1" dirty="0"/>
              <a:t>System &gt; Manage &gt; Discovery</a:t>
            </a:r>
          </a:p>
          <a:p>
            <a:pPr marL="822960" indent="-822960">
              <a:buFont typeface="+mj-lt"/>
              <a:buAutoNum type="arabicPeriod"/>
            </a:pPr>
            <a:r>
              <a:rPr lang="en-US" sz="3200" dirty="0"/>
              <a:t>Select the </a:t>
            </a:r>
            <a:r>
              <a:rPr lang="en-US" sz="3200" b="1" dirty="0"/>
              <a:t>[Create]</a:t>
            </a:r>
            <a:r>
              <a:rPr lang="en-US" sz="3200" dirty="0"/>
              <a:t> button to open the </a:t>
            </a:r>
            <a:r>
              <a:rPr lang="en-US" sz="3200" b="1" dirty="0"/>
              <a:t>Discovery Session Editor</a:t>
            </a:r>
          </a:p>
          <a:p>
            <a:pPr marL="822960" indent="-822960">
              <a:buFont typeface="+mj-lt"/>
              <a:buAutoNum type="arabicPeriod"/>
            </a:pPr>
            <a:r>
              <a:rPr lang="en-US" sz="3200" dirty="0"/>
              <a:t>Fill out </a:t>
            </a:r>
            <a:r>
              <a:rPr lang="en-US" sz="3200" b="1" i="1" dirty="0"/>
              <a:t>Name</a:t>
            </a:r>
            <a:r>
              <a:rPr lang="en-US" sz="3200" dirty="0"/>
              <a:t> “Los Angeles Data Center” </a:t>
            </a:r>
          </a:p>
          <a:p>
            <a:pPr marL="822960" indent="-822960">
              <a:buFont typeface="+mj-lt"/>
              <a:buAutoNum type="arabicPeriod"/>
            </a:pPr>
            <a:r>
              <a:rPr lang="en-US" sz="3200" dirty="0"/>
              <a:t>In </a:t>
            </a:r>
            <a:r>
              <a:rPr lang="en-US" sz="3200" b="1" i="1" dirty="0"/>
              <a:t>IP Address Discovery List</a:t>
            </a:r>
            <a:r>
              <a:rPr lang="en-US" sz="3200" dirty="0"/>
              <a:t> enter the range: </a:t>
            </a:r>
          </a:p>
          <a:p>
            <a:pPr marL="1381760" lvl="1">
              <a:buFont typeface="+mj-lt"/>
              <a:buAutoNum type="romanUcPeriod"/>
            </a:pPr>
            <a:r>
              <a:rPr lang="en-US" sz="2600" dirty="0" smtClean="0"/>
              <a:t>192.168.33.202, 192.168.33.203</a:t>
            </a:r>
            <a:endParaRPr lang="en-US" sz="2600" dirty="0"/>
          </a:p>
          <a:p>
            <a:pPr marL="822960" indent="-822960">
              <a:buFont typeface="+mj-lt"/>
              <a:buAutoNum type="arabicPeriod"/>
            </a:pPr>
            <a:r>
              <a:rPr lang="en-US" sz="3200" dirty="0"/>
              <a:t>In the </a:t>
            </a:r>
            <a:r>
              <a:rPr lang="en-US" sz="3200" b="1" dirty="0"/>
              <a:t>SNMP Credentials</a:t>
            </a:r>
            <a:r>
              <a:rPr lang="en-US" sz="3200" dirty="0"/>
              <a:t> box Select the “All Star Monitoring Credential” </a:t>
            </a:r>
          </a:p>
          <a:p>
            <a:pPr marL="822960" indent="-822960">
              <a:buFont typeface="+mj-lt"/>
              <a:buAutoNum type="arabicPeriod"/>
            </a:pPr>
            <a:r>
              <a:rPr lang="en-US" sz="3200" dirty="0"/>
              <a:t>Select “All Star Monitoring-LA” for the </a:t>
            </a:r>
            <a:r>
              <a:rPr lang="en-US" sz="3200" b="1" i="1" dirty="0"/>
              <a:t>Organization</a:t>
            </a:r>
            <a:r>
              <a:rPr lang="en-US" sz="3200" dirty="0"/>
              <a:t> field</a:t>
            </a:r>
          </a:p>
          <a:p>
            <a:pPr marL="822960" indent="-822960">
              <a:buFont typeface="+mj-lt"/>
              <a:buAutoNum type="arabicPeriod"/>
            </a:pPr>
            <a:r>
              <a:rPr lang="en-US" sz="3200" dirty="0"/>
              <a:t>Select the </a:t>
            </a:r>
            <a:r>
              <a:rPr lang="en-US" sz="3200" b="1" i="1" dirty="0"/>
              <a:t>Log All</a:t>
            </a:r>
            <a:r>
              <a:rPr lang="en-US" sz="3200" b="1" dirty="0"/>
              <a:t> </a:t>
            </a:r>
            <a:r>
              <a:rPr lang="en-US" sz="3200" dirty="0"/>
              <a:t>checkbox</a:t>
            </a:r>
          </a:p>
          <a:p>
            <a:pPr marL="822960" indent="-822960">
              <a:buFont typeface="+mj-lt"/>
              <a:buAutoNum type="arabicPeriod"/>
            </a:pPr>
            <a:r>
              <a:rPr lang="en-US" sz="3200" dirty="0"/>
              <a:t>Click </a:t>
            </a:r>
            <a:r>
              <a:rPr lang="en-US" sz="3200" b="1" dirty="0"/>
              <a:t>[Save]</a:t>
            </a:r>
          </a:p>
        </p:txBody>
      </p:sp>
      <p:sp>
        <p:nvSpPr>
          <p:cNvPr id="2" name="Title 1"/>
          <p:cNvSpPr>
            <a:spLocks noGrp="1"/>
          </p:cNvSpPr>
          <p:nvPr>
            <p:ph type="title"/>
          </p:nvPr>
        </p:nvSpPr>
        <p:spPr/>
        <p:txBody>
          <a:bodyPr/>
          <a:lstStyle/>
          <a:p>
            <a:r>
              <a:rPr lang="en-US" dirty="0">
                <a:solidFill>
                  <a:schemeClr val="tx1">
                    <a:lumMod val="50000"/>
                  </a:schemeClr>
                </a:solidFill>
              </a:rPr>
              <a:t>Lab: Add/Remove Devices</a:t>
            </a:r>
            <a:r>
              <a:rPr lang="en-US" dirty="0"/>
              <a:t>	</a:t>
            </a:r>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101408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3200" dirty="0"/>
              <a:t>Execute the Discovery Sessions </a:t>
            </a:r>
          </a:p>
          <a:p>
            <a:pPr marL="0" indent="0">
              <a:buNone/>
            </a:pPr>
            <a:endParaRPr lang="en-US" sz="3200" dirty="0" smtClean="0"/>
          </a:p>
          <a:p>
            <a:pPr>
              <a:buFont typeface="+mj-lt"/>
              <a:buAutoNum type="arabicPeriod"/>
            </a:pPr>
            <a:r>
              <a:rPr lang="en-US" sz="3200" dirty="0" smtClean="0"/>
              <a:t>Go </a:t>
            </a:r>
            <a:r>
              <a:rPr lang="en-US" sz="3200" dirty="0"/>
              <a:t>to </a:t>
            </a:r>
            <a:r>
              <a:rPr lang="en-US" sz="3200" b="1" dirty="0"/>
              <a:t>System &gt; Manage &gt; Discovery</a:t>
            </a:r>
          </a:p>
          <a:p>
            <a:pPr>
              <a:buFont typeface="+mj-lt"/>
              <a:buAutoNum type="arabicPeriod"/>
            </a:pPr>
            <a:r>
              <a:rPr lang="en-US" sz="3200" dirty="0"/>
              <a:t>Find each of the newly created Discovery Sessions (Miami, Chicago, and Los Angeles) and use the </a:t>
            </a:r>
            <a:r>
              <a:rPr lang="en-US" sz="3200" b="1" i="1" dirty="0"/>
              <a:t>Lightning Bolt </a:t>
            </a:r>
            <a:r>
              <a:rPr lang="en-US" sz="3200" dirty="0"/>
              <a:t> icon to start the discovery process. </a:t>
            </a:r>
          </a:p>
          <a:p>
            <a:pPr>
              <a:buFont typeface="+mj-lt"/>
              <a:buAutoNum type="arabicPeriod"/>
            </a:pPr>
            <a:r>
              <a:rPr lang="en-US" sz="3200" dirty="0"/>
              <a:t>At the conclusion of the discovery’s there will be between 9 and 13 devices on the </a:t>
            </a:r>
            <a:r>
              <a:rPr lang="en-US" sz="3200" b="1" dirty="0"/>
              <a:t>Device Registry</a:t>
            </a:r>
            <a:endParaRPr lang="en-US" sz="3200" dirty="0"/>
          </a:p>
          <a:p>
            <a:pPr marL="0" indent="0">
              <a:buNone/>
            </a:pPr>
            <a:endParaRPr lang="en-US" sz="3200" dirty="0"/>
          </a:p>
          <a:p>
            <a:pPr marL="0" indent="0">
              <a:buNone/>
            </a:pPr>
            <a:r>
              <a:rPr lang="en-US" sz="3200" dirty="0"/>
              <a:t>Delete a Device</a:t>
            </a:r>
          </a:p>
          <a:p>
            <a:pPr>
              <a:buFont typeface="+mj-lt"/>
              <a:buAutoNum type="arabicPeriod"/>
            </a:pPr>
            <a:r>
              <a:rPr lang="en-US" sz="3200" dirty="0"/>
              <a:t>Go to </a:t>
            </a:r>
            <a:r>
              <a:rPr lang="en-US" sz="3200" b="1" dirty="0"/>
              <a:t>[Registry]</a:t>
            </a:r>
          </a:p>
          <a:p>
            <a:pPr>
              <a:buFont typeface="+mj-lt"/>
              <a:buAutoNum type="arabicPeriod"/>
            </a:pPr>
            <a:r>
              <a:rPr lang="en-US" sz="3200" dirty="0"/>
              <a:t>Select the </a:t>
            </a:r>
            <a:r>
              <a:rPr lang="en-US" sz="3200" b="1" i="1" dirty="0"/>
              <a:t>Checkbox</a:t>
            </a:r>
            <a:r>
              <a:rPr lang="en-US" sz="3200" dirty="0"/>
              <a:t> for one of the </a:t>
            </a:r>
            <a:r>
              <a:rPr lang="en-US" sz="3200" b="1" dirty="0"/>
              <a:t>pingable</a:t>
            </a:r>
            <a:r>
              <a:rPr lang="en-US" sz="3200" dirty="0"/>
              <a:t> devices</a:t>
            </a:r>
          </a:p>
          <a:p>
            <a:pPr>
              <a:buFont typeface="+mj-lt"/>
              <a:buAutoNum type="arabicPeriod"/>
            </a:pPr>
            <a:r>
              <a:rPr lang="en-US" sz="3200" dirty="0"/>
              <a:t>Select </a:t>
            </a:r>
            <a:r>
              <a:rPr lang="en-US" sz="3200" i="1" dirty="0"/>
              <a:t>Delete Device </a:t>
            </a:r>
            <a:r>
              <a:rPr lang="en-US" sz="3200" dirty="0"/>
              <a:t>from the </a:t>
            </a:r>
            <a:r>
              <a:rPr lang="en-US" sz="3200" b="1" i="1" dirty="0"/>
              <a:t>Select Action </a:t>
            </a:r>
            <a:r>
              <a:rPr lang="en-US" sz="3200" dirty="0"/>
              <a:t>drop down and hit </a:t>
            </a:r>
            <a:r>
              <a:rPr lang="en-US" sz="3200" b="1" dirty="0"/>
              <a:t>[Go]</a:t>
            </a:r>
          </a:p>
          <a:p>
            <a:pPr marL="0" indent="0">
              <a:buNone/>
            </a:pPr>
            <a:endParaRPr lang="en-US" sz="3200" dirty="0"/>
          </a:p>
          <a:p>
            <a:pPr marL="0" indent="0">
              <a:buNone/>
            </a:pPr>
            <a:endParaRPr lang="en-US" sz="3200" dirty="0"/>
          </a:p>
          <a:p>
            <a:pPr>
              <a:buFont typeface="+mj-lt"/>
              <a:buAutoNum type="arabicPeriod"/>
            </a:pPr>
            <a:endParaRPr lang="en-US" sz="3200" dirty="0"/>
          </a:p>
        </p:txBody>
      </p:sp>
      <p:sp>
        <p:nvSpPr>
          <p:cNvPr id="2" name="Title 1"/>
          <p:cNvSpPr>
            <a:spLocks noGrp="1"/>
          </p:cNvSpPr>
          <p:nvPr>
            <p:ph type="title"/>
          </p:nvPr>
        </p:nvSpPr>
        <p:spPr/>
        <p:txBody>
          <a:bodyPr/>
          <a:lstStyle/>
          <a:p>
            <a:r>
              <a:rPr lang="en-US" dirty="0">
                <a:solidFill>
                  <a:schemeClr val="tx1">
                    <a:lumMod val="50000"/>
                  </a:schemeClr>
                </a:solidFill>
              </a:rPr>
              <a:t>Lab: Add/Remove Devices	</a:t>
            </a:r>
          </a:p>
        </p:txBody>
      </p:sp>
      <p:sp>
        <p:nvSpPr>
          <p:cNvPr id="7" name="TextBox 6"/>
          <p:cNvSpPr txBox="1"/>
          <p:nvPr/>
        </p:nvSpPr>
        <p:spPr>
          <a:xfrm>
            <a:off x="6051923" y="9480204"/>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Add/Remove Devices</a:t>
            </a:r>
          </a:p>
        </p:txBody>
      </p:sp>
    </p:spTree>
    <p:extLst>
      <p:ext uri="{BB962C8B-B14F-4D97-AF65-F5344CB8AC3E}">
        <p14:creationId xmlns:p14="http://schemas.microsoft.com/office/powerpoint/2010/main" val="4193884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90320" y="8064750"/>
            <a:ext cx="7823200" cy="782320"/>
          </a:xfrm>
          <a:prstGeom prst="ellipse">
            <a:avLst/>
          </a:prstGeom>
          <a:gradFill flip="none" rotWithShape="1">
            <a:gsLst>
              <a:gs pos="0">
                <a:schemeClr val="tx1">
                  <a:lumMod val="50000"/>
                  <a:lumOff val="50000"/>
                  <a:alpha val="70000"/>
                </a:schemeClr>
              </a:gs>
              <a:gs pos="100000">
                <a:schemeClr val="bg1">
                  <a:alpha val="0"/>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nvGrpSpPr>
          <p:cNvPr id="14" name="Group 13"/>
          <p:cNvGrpSpPr/>
          <p:nvPr/>
        </p:nvGrpSpPr>
        <p:grpSpPr>
          <a:xfrm>
            <a:off x="2407920" y="2570480"/>
            <a:ext cx="5588000" cy="5588000"/>
            <a:chOff x="3886200" y="1295400"/>
            <a:chExt cx="4114800" cy="4114800"/>
          </a:xfrm>
        </p:grpSpPr>
        <p:sp>
          <p:nvSpPr>
            <p:cNvPr id="5" name="Rounded Rectangle 4"/>
            <p:cNvSpPr/>
            <p:nvPr/>
          </p:nvSpPr>
          <p:spPr>
            <a:xfrm>
              <a:off x="3886200" y="1295400"/>
              <a:ext cx="4114800" cy="4114800"/>
            </a:xfrm>
            <a:prstGeom prst="roundRect">
              <a:avLst>
                <a:gd name="adj" fmla="val 9499"/>
              </a:avLst>
            </a:prstGeom>
            <a:blipFill dpi="0" rotWithShape="1">
              <a:blip r:embed="rId2"/>
              <a:srcRect/>
              <a:tile tx="0" ty="0" sx="100000" sy="100000" flip="none" algn="tl"/>
            </a:blip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6" name="Round Same Side Corner Rectangle 5"/>
            <p:cNvSpPr/>
            <p:nvPr/>
          </p:nvSpPr>
          <p:spPr>
            <a:xfrm>
              <a:off x="4191000" y="2514600"/>
              <a:ext cx="3505200" cy="2590800"/>
            </a:xfrm>
            <a:prstGeom prst="round2SameRect">
              <a:avLst>
                <a:gd name="adj1" fmla="val 0"/>
                <a:gd name="adj2" fmla="val 12903"/>
              </a:avLst>
            </a:prstGeom>
            <a:gradFill>
              <a:gsLst>
                <a:gs pos="100000">
                  <a:schemeClr val="bg1">
                    <a:lumMod val="85000"/>
                  </a:schemeClr>
                </a:gs>
                <a:gs pos="6000">
                  <a:schemeClr val="bg1"/>
                </a:gs>
                <a:gs pos="41000">
                  <a:schemeClr val="bg1">
                    <a:lumMod val="85000"/>
                  </a:schemeClr>
                </a:gs>
              </a:gsLst>
              <a:lin ang="16200000" scaled="1"/>
            </a:gra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347" b="1" dirty="0" smtClean="0">
                  <a:solidFill>
                    <a:schemeClr val="tx1">
                      <a:lumMod val="65000"/>
                      <a:lumOff val="35000"/>
                    </a:schemeClr>
                  </a:solidFill>
                  <a:effectLst>
                    <a:innerShdw blurRad="152400">
                      <a:schemeClr val="tx1"/>
                    </a:innerShdw>
                  </a:effectLst>
                </a:rPr>
                <a:t>17</a:t>
              </a:r>
              <a:endParaRPr lang="en-US" sz="24347" b="1" dirty="0">
                <a:solidFill>
                  <a:schemeClr val="tx1">
                    <a:lumMod val="65000"/>
                    <a:lumOff val="35000"/>
                  </a:schemeClr>
                </a:solidFill>
                <a:effectLst>
                  <a:innerShdw blurRad="152400">
                    <a:schemeClr val="tx1"/>
                  </a:innerShdw>
                </a:effectLst>
              </a:endParaRPr>
            </a:p>
          </p:txBody>
        </p:sp>
        <p:sp>
          <p:nvSpPr>
            <p:cNvPr id="7" name="Round Same Side Corner Rectangle 6"/>
            <p:cNvSpPr/>
            <p:nvPr/>
          </p:nvSpPr>
          <p:spPr>
            <a:xfrm>
              <a:off x="4191000" y="1600200"/>
              <a:ext cx="3505200" cy="914400"/>
            </a:xfrm>
            <a:custGeom>
              <a:avLst/>
              <a:gdLst/>
              <a:ahLst/>
              <a:cxnLst/>
              <a:rect l="l" t="t" r="r" b="b"/>
              <a:pathLst>
                <a:path w="3505200" h="914400">
                  <a:moveTo>
                    <a:pt x="2857500" y="152400"/>
                  </a:moveTo>
                  <a:cubicBezTo>
                    <a:pt x="2794374" y="152400"/>
                    <a:pt x="2743200" y="203574"/>
                    <a:pt x="2743200" y="266700"/>
                  </a:cubicBezTo>
                  <a:cubicBezTo>
                    <a:pt x="2743200" y="329826"/>
                    <a:pt x="2794374" y="381000"/>
                    <a:pt x="2857500" y="381000"/>
                  </a:cubicBezTo>
                  <a:cubicBezTo>
                    <a:pt x="2920626" y="381000"/>
                    <a:pt x="2971800" y="329826"/>
                    <a:pt x="2971800" y="266700"/>
                  </a:cubicBezTo>
                  <a:cubicBezTo>
                    <a:pt x="2971800" y="203574"/>
                    <a:pt x="2920626" y="152400"/>
                    <a:pt x="2857500" y="152400"/>
                  </a:cubicBezTo>
                  <a:close/>
                  <a:moveTo>
                    <a:pt x="647700" y="152400"/>
                  </a:moveTo>
                  <a:cubicBezTo>
                    <a:pt x="584574" y="152400"/>
                    <a:pt x="533400" y="203574"/>
                    <a:pt x="533400" y="266700"/>
                  </a:cubicBezTo>
                  <a:cubicBezTo>
                    <a:pt x="533400" y="329826"/>
                    <a:pt x="584574" y="381000"/>
                    <a:pt x="647700" y="381000"/>
                  </a:cubicBezTo>
                  <a:cubicBezTo>
                    <a:pt x="710826" y="381000"/>
                    <a:pt x="762000" y="329826"/>
                    <a:pt x="762000" y="266700"/>
                  </a:cubicBezTo>
                  <a:cubicBezTo>
                    <a:pt x="762000" y="203574"/>
                    <a:pt x="710826" y="152400"/>
                    <a:pt x="647700" y="152400"/>
                  </a:cubicBezTo>
                  <a:close/>
                  <a:moveTo>
                    <a:pt x="441683" y="0"/>
                  </a:moveTo>
                  <a:lnTo>
                    <a:pt x="3063517" y="0"/>
                  </a:lnTo>
                  <a:cubicBezTo>
                    <a:pt x="3307452" y="0"/>
                    <a:pt x="3505200" y="197748"/>
                    <a:pt x="3505200" y="441683"/>
                  </a:cubicBezTo>
                  <a:lnTo>
                    <a:pt x="3505200" y="914400"/>
                  </a:lnTo>
                  <a:lnTo>
                    <a:pt x="0" y="914400"/>
                  </a:lnTo>
                  <a:lnTo>
                    <a:pt x="0" y="441683"/>
                  </a:lnTo>
                  <a:cubicBezTo>
                    <a:pt x="0" y="197748"/>
                    <a:pt x="197748" y="0"/>
                    <a:pt x="441683" y="0"/>
                  </a:cubicBezTo>
                  <a:close/>
                </a:path>
              </a:pathLst>
            </a:custGeom>
            <a:solidFill>
              <a:schemeClr val="accent1"/>
            </a:solidFill>
            <a:ln w="25400">
              <a:solidFill>
                <a:srgbClr val="9A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07008" bIns="67056" rtlCol="0" anchor="b"/>
            <a:lstStyle/>
            <a:p>
              <a:pPr algn="ctr"/>
              <a:r>
                <a:rPr lang="en-US" sz="5280" dirty="0" smtClean="0">
                  <a:solidFill>
                    <a:schemeClr val="bg1"/>
                  </a:solidFill>
                </a:rPr>
                <a:t>June</a:t>
              </a:r>
              <a:endParaRPr lang="en-US" sz="5280" dirty="0">
                <a:solidFill>
                  <a:schemeClr val="bg1"/>
                </a:solidFill>
              </a:endParaRPr>
            </a:p>
          </p:txBody>
        </p:sp>
        <p:sp>
          <p:nvSpPr>
            <p:cNvPr id="12" name="Rounded Rectangle 11"/>
            <p:cNvSpPr/>
            <p:nvPr/>
          </p:nvSpPr>
          <p:spPr>
            <a:xfrm>
              <a:off x="4760595"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13" name="Rounded Rectangle 12"/>
            <p:cNvSpPr/>
            <p:nvPr/>
          </p:nvSpPr>
          <p:spPr>
            <a:xfrm>
              <a:off x="6972300"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sp>
        <p:nvSpPr>
          <p:cNvPr id="16" name="Title 15"/>
          <p:cNvSpPr>
            <a:spLocks noGrp="1"/>
          </p:cNvSpPr>
          <p:nvPr>
            <p:ph type="title"/>
          </p:nvPr>
        </p:nvSpPr>
        <p:spPr>
          <a:xfrm>
            <a:off x="306126" y="-23599"/>
            <a:ext cx="12070080" cy="1273598"/>
          </a:xfrm>
        </p:spPr>
        <p:txBody>
          <a:bodyPr>
            <a:normAutofit/>
          </a:bodyPr>
          <a:lstStyle/>
          <a:p>
            <a:pPr algn="l"/>
            <a:r>
              <a:rPr lang="en-US" dirty="0" smtClean="0">
                <a:solidFill>
                  <a:schemeClr val="bg2">
                    <a:lumMod val="10000"/>
                  </a:schemeClr>
                </a:solidFill>
              </a:rPr>
              <a:t>Boot Camp Agenda</a:t>
            </a:r>
            <a:endParaRPr lang="en-US" dirty="0">
              <a:solidFill>
                <a:schemeClr val="bg2">
                  <a:lumMod val="10000"/>
                </a:schemeClr>
              </a:solidFill>
            </a:endParaRPr>
          </a:p>
        </p:txBody>
      </p:sp>
      <p:grpSp>
        <p:nvGrpSpPr>
          <p:cNvPr id="17" name="Group 16"/>
          <p:cNvGrpSpPr/>
          <p:nvPr/>
        </p:nvGrpSpPr>
        <p:grpSpPr>
          <a:xfrm>
            <a:off x="9113520" y="2558030"/>
            <a:ext cx="5752046" cy="5506720"/>
            <a:chOff x="5471532" y="910026"/>
            <a:chExt cx="2986668" cy="3962400"/>
          </a:xfrm>
        </p:grpSpPr>
        <p:sp>
          <p:nvSpPr>
            <p:cNvPr id="18" name="Rectangle 17"/>
            <p:cNvSpPr/>
            <p:nvPr/>
          </p:nvSpPr>
          <p:spPr>
            <a:xfrm>
              <a:off x="5471532" y="910026"/>
              <a:ext cx="2986668" cy="474631"/>
            </a:xfrm>
            <a:prstGeom prst="rect">
              <a:avLst/>
            </a:prstGeom>
            <a:solidFill>
              <a:schemeClr val="accent1"/>
            </a:solidFill>
            <a:ln w="19050" cap="flat" cmpd="sng" algn="ctr">
              <a:noFill/>
              <a:prstDash val="solid"/>
            </a:ln>
            <a:effectLst/>
          </p:spPr>
          <p:txBody>
            <a:bodyPr rtlCol="0" anchor="ctr"/>
            <a:lstStyle/>
            <a:p>
              <a:pPr algn="ctr" defTabSz="1341150">
                <a:defRPr/>
              </a:pPr>
              <a:r>
                <a:rPr lang="en-US" sz="2933" b="1" kern="0" dirty="0" smtClean="0">
                  <a:solidFill>
                    <a:sysClr val="window" lastClr="FFFFFF"/>
                  </a:solidFill>
                  <a:latin typeface="Calibri"/>
                </a:rPr>
                <a:t>WEDNESDAY: DAY 3</a:t>
              </a:r>
              <a:endParaRPr lang="en-US" sz="2933" b="1" kern="0" dirty="0">
                <a:solidFill>
                  <a:sysClr val="window" lastClr="FFFFFF"/>
                </a:solidFill>
                <a:latin typeface="Calibri"/>
              </a:endParaRPr>
            </a:p>
          </p:txBody>
        </p:sp>
        <p:sp>
          <p:nvSpPr>
            <p:cNvPr id="19" name="Rectangle 18"/>
            <p:cNvSpPr/>
            <p:nvPr/>
          </p:nvSpPr>
          <p:spPr>
            <a:xfrm>
              <a:off x="5471532" y="1384657"/>
              <a:ext cx="2986668" cy="3487769"/>
            </a:xfrm>
            <a:prstGeom prst="rect">
              <a:avLst/>
            </a:prstGeom>
            <a:noFill/>
            <a:ln w="12700" cap="flat" cmpd="sng" algn="ctr">
              <a:noFill/>
              <a:prstDash val="solid"/>
            </a:ln>
            <a:effectLst/>
          </p:spPr>
          <p:txBody>
            <a:bodyPr lIns="134112" tIns="134112" rIns="134112" bIns="134112" rtlCol="0" anchor="t"/>
            <a:lstStyle/>
            <a:p>
              <a:pPr marL="731520" indent="-731520">
                <a:buFont typeface="Arial" panose="020B0604020202020204" pitchFamily="34" charset="0"/>
                <a:buChar char="•"/>
              </a:pPr>
              <a:r>
                <a:rPr lang="en-US" sz="3600" dirty="0" smtClean="0">
                  <a:solidFill>
                    <a:schemeClr val="tx1">
                      <a:lumMod val="50000"/>
                    </a:schemeClr>
                  </a:solidFill>
                  <a:latin typeface="Futura Lt BT"/>
                </a:rPr>
                <a:t>Customization</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Account Administration</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Asset Administration</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a:solidFill>
                    <a:schemeClr val="tx1">
                      <a:lumMod val="50000"/>
                    </a:schemeClr>
                  </a:solidFill>
                  <a:latin typeface="Futura Lt BT"/>
                </a:rPr>
                <a:t>Event </a:t>
              </a:r>
              <a:r>
                <a:rPr lang="en-US" sz="3600" dirty="0" smtClean="0">
                  <a:solidFill>
                    <a:schemeClr val="tx1">
                      <a:lumMod val="50000"/>
                    </a:schemeClr>
                  </a:solidFill>
                  <a:latin typeface="Futura Lt BT"/>
                </a:rPr>
                <a:t>Administration</a:t>
              </a:r>
              <a:endParaRPr lang="en-US" sz="3600" dirty="0">
                <a:solidFill>
                  <a:schemeClr val="tx1">
                    <a:lumMod val="50000"/>
                  </a:schemeClr>
                </a:solidFill>
                <a:latin typeface="Futura Lt BT"/>
              </a:endParaRPr>
            </a:p>
          </p:txBody>
        </p:sp>
      </p:grpSp>
    </p:spTree>
    <p:extLst>
      <p:ext uri="{BB962C8B-B14F-4D97-AF65-F5344CB8AC3E}">
        <p14:creationId xmlns:p14="http://schemas.microsoft.com/office/powerpoint/2010/main" val="16070860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19303" y="2625468"/>
            <a:ext cx="7106194" cy="1336463"/>
          </a:xfrm>
        </p:spPr>
        <p:txBody>
          <a:bodyPr>
            <a:normAutofit/>
          </a:bodyPr>
          <a:lstStyle/>
          <a:p>
            <a:pPr algn="ctr"/>
            <a:r>
              <a:rPr lang="en-US" sz="5100" dirty="0" smtClean="0">
                <a:solidFill>
                  <a:schemeClr val="tx1">
                    <a:lumMod val="50000"/>
                  </a:schemeClr>
                </a:solidFill>
              </a:rPr>
              <a:t>Device Management</a:t>
            </a:r>
            <a:endParaRPr lang="en-US" sz="5100" dirty="0">
              <a:solidFill>
                <a:schemeClr val="tx1">
                  <a:lumMod val="50000"/>
                </a:schemeClr>
              </a:solidFill>
            </a:endParaRPr>
          </a:p>
        </p:txBody>
      </p:sp>
      <p:grpSp>
        <p:nvGrpSpPr>
          <p:cNvPr id="2" name="Group 1"/>
          <p:cNvGrpSpPr/>
          <p:nvPr/>
        </p:nvGrpSpPr>
        <p:grpSpPr>
          <a:xfrm>
            <a:off x="5367480" y="3961931"/>
            <a:ext cx="4809841" cy="4408089"/>
            <a:chOff x="960391" y="2926645"/>
            <a:chExt cx="2829318" cy="3005515"/>
          </a:xfrm>
        </p:grpSpPr>
        <p:pic>
          <p:nvPicPr>
            <p:cNvPr id="2050" name="Picture 2" descr="http://192.168.33.130/em7/libs/custom_content.em7/device_classes/netapp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037" y="5087678"/>
              <a:ext cx="837884" cy="844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192.168.33.130/em7/libs/custom_content.em7/device_classes/vmware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37" y="2926645"/>
              <a:ext cx="807181" cy="8135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192.168.33.130/em7/libs/custom_content.em7/device_classes/cisco_.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528" y="3560369"/>
              <a:ext cx="807181" cy="8135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192.168.33.130/em7/libs/custom_content.em7/device_classes/emc_.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134" y="4467998"/>
              <a:ext cx="834846" cy="8414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192.168.33.130/em7/libs/custom_content.em7/device_classes/windows_20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391" y="3560369"/>
              <a:ext cx="807181" cy="8135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192.168.33.130/em7/libs/custom_content.em7/device_classes/_generic_linu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270" y="4467998"/>
              <a:ext cx="813536" cy="8135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4"/>
          </p:nvPr>
        </p:nvSpPr>
        <p:spPr/>
        <p:txBody>
          <a:bodyPr/>
          <a:lstStyle/>
          <a:p>
            <a:fld id="{59FBCBD5-A728-384D-A41B-B8C6FE40EEBE}" type="slidenum">
              <a:rPr lang="en-US" smtClean="0"/>
              <a:pPr/>
              <a:t>70</a:t>
            </a:fld>
            <a:endParaRPr lang="en-US" dirty="0"/>
          </a:p>
        </p:txBody>
      </p:sp>
    </p:spTree>
    <p:extLst>
      <p:ext uri="{BB962C8B-B14F-4D97-AF65-F5344CB8AC3E}">
        <p14:creationId xmlns:p14="http://schemas.microsoft.com/office/powerpoint/2010/main" val="306985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8247"/>
          <a:stretch/>
        </p:blipFill>
        <p:spPr>
          <a:xfrm>
            <a:off x="8971722" y="1144290"/>
            <a:ext cx="6573078" cy="8251501"/>
          </a:xfrm>
          <a:prstGeom prst="rect">
            <a:avLst/>
          </a:prstGeom>
        </p:spPr>
      </p:pic>
      <p:sp>
        <p:nvSpPr>
          <p:cNvPr id="3" name="Content Placeholder 2"/>
          <p:cNvSpPr>
            <a:spLocks noGrp="1"/>
          </p:cNvSpPr>
          <p:nvPr>
            <p:ph idx="1"/>
          </p:nvPr>
        </p:nvSpPr>
        <p:spPr/>
        <p:txBody>
          <a:bodyPr/>
          <a:lstStyle/>
          <a:p>
            <a:pPr>
              <a:buFont typeface="Arial" panose="020B0604020202020204" pitchFamily="34" charset="0"/>
              <a:buChar char="•"/>
            </a:pPr>
            <a:r>
              <a:rPr lang="en-US" dirty="0" smtClean="0"/>
              <a:t>Device Summary      </a:t>
            </a:r>
          </a:p>
          <a:p>
            <a:pPr>
              <a:buFont typeface="Arial" panose="020B0604020202020204" pitchFamily="34" charset="0"/>
              <a:buChar char="•"/>
            </a:pPr>
            <a:r>
              <a:rPr lang="en-US" dirty="0" smtClean="0"/>
              <a:t>Registry </a:t>
            </a:r>
            <a:r>
              <a:rPr lang="en-US" dirty="0"/>
              <a:t>page </a:t>
            </a:r>
            <a:r>
              <a:rPr lang="en-US" dirty="0" smtClean="0"/>
              <a:t>view</a:t>
            </a:r>
          </a:p>
          <a:p>
            <a:pPr>
              <a:buFont typeface="Arial" panose="020B0604020202020204" pitchFamily="34" charset="0"/>
              <a:buChar char="•"/>
            </a:pPr>
            <a:r>
              <a:rPr lang="en-US" dirty="0" smtClean="0"/>
              <a:t>Device Properties</a:t>
            </a:r>
          </a:p>
          <a:p>
            <a:pPr>
              <a:buFont typeface="Arial" panose="020B0604020202020204" pitchFamily="34" charset="0"/>
              <a:buChar char="•"/>
            </a:pPr>
            <a:r>
              <a:rPr lang="en-US" dirty="0" smtClean="0"/>
              <a:t>Registry page view</a:t>
            </a: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599" y="3090033"/>
            <a:ext cx="471354" cy="42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599" y="1582880"/>
            <a:ext cx="476138" cy="43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Tree>
    <p:extLst>
      <p:ext uri="{BB962C8B-B14F-4D97-AF65-F5344CB8AC3E}">
        <p14:creationId xmlns:p14="http://schemas.microsoft.com/office/powerpoint/2010/main" val="22278457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200" b="1" dirty="0"/>
              <a:t>Device Reports Panel: </a:t>
            </a:r>
          </a:p>
          <a:p>
            <a:pPr lvl="1" indent="-548640">
              <a:buClr>
                <a:schemeClr val="accent1"/>
              </a:buClr>
              <a:buSzPct val="100000"/>
            </a:pPr>
            <a:r>
              <a:rPr lang="en-US" dirty="0"/>
              <a:t>Device Summary</a:t>
            </a:r>
          </a:p>
          <a:p>
            <a:pPr lvl="1" indent="-548640">
              <a:buClr>
                <a:schemeClr val="accent1"/>
              </a:buClr>
              <a:buSzPct val="100000"/>
            </a:pPr>
            <a:r>
              <a:rPr lang="en-US" dirty="0"/>
              <a:t>Performance Graphs</a:t>
            </a:r>
          </a:p>
          <a:p>
            <a:pPr lvl="1" indent="-548640">
              <a:buClr>
                <a:schemeClr val="accent1"/>
              </a:buClr>
              <a:buSzPct val="100000"/>
            </a:pPr>
            <a:r>
              <a:rPr lang="en-US" dirty="0"/>
              <a:t>Lists of Ports, Process, Services</a:t>
            </a:r>
          </a:p>
          <a:p>
            <a:pPr lvl="1" indent="-548640">
              <a:buClr>
                <a:schemeClr val="accent1"/>
              </a:buClr>
              <a:buSzPct val="100000"/>
            </a:pPr>
            <a:r>
              <a:rPr lang="en-US" dirty="0"/>
              <a:t>Interface information</a:t>
            </a:r>
          </a:p>
          <a:p>
            <a:pPr marL="0" indent="0">
              <a:buNone/>
            </a:pPr>
            <a:r>
              <a:rPr lang="en-US" sz="3200" b="1" dirty="0"/>
              <a:t>Device Administration Panel:</a:t>
            </a:r>
            <a:endParaRPr lang="en-US" sz="3200" dirty="0"/>
          </a:p>
          <a:p>
            <a:pPr lvl="1" indent="-548640">
              <a:buClr>
                <a:schemeClr val="accent1"/>
              </a:buClr>
              <a:buSzPct val="100000"/>
            </a:pPr>
            <a:r>
              <a:rPr lang="en-US" dirty="0"/>
              <a:t>Device Properties</a:t>
            </a:r>
          </a:p>
          <a:p>
            <a:pPr lvl="1" indent="-548640">
              <a:buClr>
                <a:schemeClr val="accent1"/>
              </a:buClr>
              <a:buSzPct val="100000"/>
            </a:pPr>
            <a:r>
              <a:rPr lang="en-US" dirty="0"/>
              <a:t>Link log messages to Event Definitions</a:t>
            </a:r>
          </a:p>
          <a:p>
            <a:pPr lvl="1" indent="-548640">
              <a:buClr>
                <a:schemeClr val="accent1"/>
              </a:buClr>
              <a:buSzPct val="100000"/>
            </a:pPr>
            <a:r>
              <a:rPr lang="en-US" dirty="0"/>
              <a:t>Manage Maintenance Schedules</a:t>
            </a:r>
          </a:p>
          <a:p>
            <a:pPr lvl="1" indent="-548640">
              <a:buClr>
                <a:schemeClr val="accent1"/>
              </a:buClr>
              <a:buSzPct val="100000"/>
            </a:pPr>
            <a:r>
              <a:rPr lang="en-US" dirty="0"/>
              <a:t>Adjust Thresholds</a:t>
            </a:r>
          </a:p>
        </p:txBody>
      </p:sp>
      <p:sp>
        <p:nvSpPr>
          <p:cNvPr id="2" name="Title 1"/>
          <p:cNvSpPr>
            <a:spLocks noGrp="1"/>
          </p:cNvSpPr>
          <p:nvPr>
            <p:ph type="title"/>
          </p:nvPr>
        </p:nvSpPr>
        <p:spPr/>
        <p:txBody>
          <a:bodyPr/>
          <a:lstStyle/>
          <a:p>
            <a:r>
              <a:rPr lang="en-US" dirty="0" smtClean="0">
                <a:solidFill>
                  <a:schemeClr val="tx1">
                    <a:lumMod val="50000"/>
                  </a:schemeClr>
                </a:solidFill>
              </a:rPr>
              <a:t>Overview of Device Administration</a:t>
            </a:r>
            <a:endParaRPr lang="en-US" dirty="0">
              <a:solidFill>
                <a:schemeClr val="tx1">
                  <a:lumMod val="50000"/>
                </a:scheme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7081" y="1537210"/>
            <a:ext cx="3664781" cy="2790949"/>
          </a:xfrm>
          <a:prstGeom prst="rect">
            <a:avLst/>
          </a:prstGeom>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50" y="4328159"/>
            <a:ext cx="471354" cy="42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387" y="1537211"/>
            <a:ext cx="476138" cy="43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3" name="Slide Number Placeholder 2"/>
          <p:cNvSpPr>
            <a:spLocks noGrp="1"/>
          </p:cNvSpPr>
          <p:nvPr>
            <p:ph type="sldNum" sz="quarter" idx="4"/>
          </p:nvPr>
        </p:nvSpPr>
        <p:spPr/>
        <p:txBody>
          <a:bodyPr/>
          <a:lstStyle/>
          <a:p>
            <a:fld id="{59FBCBD5-A728-384D-A41B-B8C6FE40EEBE}" type="slidenum">
              <a:rPr lang="en-US" smtClean="0"/>
              <a:pPr/>
              <a:t>72</a:t>
            </a:fld>
            <a:endParaRPr lang="en-US" dirty="0"/>
          </a:p>
        </p:txBody>
      </p:sp>
    </p:spTree>
    <p:extLst>
      <p:ext uri="{BB962C8B-B14F-4D97-AF65-F5344CB8AC3E}">
        <p14:creationId xmlns:p14="http://schemas.microsoft.com/office/powerpoint/2010/main" val="181625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Summary</a:t>
            </a:r>
            <a:endParaRPr lang="en-US" dirty="0">
              <a:solidFill>
                <a:schemeClr val="tx1">
                  <a:lumMod val="50000"/>
                </a:schemeClr>
              </a:solidFill>
            </a:endParaRPr>
          </a:p>
        </p:txBody>
      </p:sp>
      <p:sp>
        <p:nvSpPr>
          <p:cNvPr id="6" name="Down Arrow 5"/>
          <p:cNvSpPr/>
          <p:nvPr/>
        </p:nvSpPr>
        <p:spPr bwMode="auto">
          <a:xfrm>
            <a:off x="7064248" y="2354411"/>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7" name="Down Arrow 6"/>
          <p:cNvSpPr/>
          <p:nvPr/>
        </p:nvSpPr>
        <p:spPr bwMode="auto">
          <a:xfrm>
            <a:off x="7150608" y="2265003"/>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9" name="Down Arrow 8"/>
          <p:cNvSpPr/>
          <p:nvPr/>
        </p:nvSpPr>
        <p:spPr bwMode="auto">
          <a:xfrm>
            <a:off x="11468608" y="849376"/>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0" name="Down Arrow 9"/>
          <p:cNvSpPr/>
          <p:nvPr/>
        </p:nvSpPr>
        <p:spPr bwMode="auto">
          <a:xfrm>
            <a:off x="1122680" y="2682240"/>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1" name="Down Arrow 10"/>
          <p:cNvSpPr/>
          <p:nvPr/>
        </p:nvSpPr>
        <p:spPr bwMode="auto">
          <a:xfrm>
            <a:off x="14560296" y="5006848"/>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grpSp>
        <p:nvGrpSpPr>
          <p:cNvPr id="17" name="Group 16"/>
          <p:cNvGrpSpPr/>
          <p:nvPr/>
        </p:nvGrpSpPr>
        <p:grpSpPr>
          <a:xfrm>
            <a:off x="4615775" y="1460120"/>
            <a:ext cx="544068" cy="963371"/>
            <a:chOff x="2944524" y="995536"/>
            <a:chExt cx="320040" cy="656844"/>
          </a:xfrm>
        </p:grpSpPr>
        <p:pic>
          <p:nvPicPr>
            <p:cNvPr id="5" name="Picture 4" descr="Bar.jpg"/>
            <p:cNvPicPr>
              <a:picLocks noChangeAspect="1"/>
            </p:cNvPicPr>
            <p:nvPr/>
          </p:nvPicPr>
          <p:blipFill>
            <a:blip r:embed="rId3" cstate="print"/>
            <a:stretch>
              <a:fillRect/>
            </a:stretch>
          </p:blipFill>
          <p:spPr>
            <a:xfrm rot="10800000" flipV="1">
              <a:off x="2944524" y="995536"/>
              <a:ext cx="320040" cy="320040"/>
            </a:xfrm>
            <a:prstGeom prst="rect">
              <a:avLst/>
            </a:prstGeom>
          </p:spPr>
        </p:pic>
        <p:sp>
          <p:nvSpPr>
            <p:cNvPr id="13" name="Down Arrow 12"/>
            <p:cNvSpPr/>
            <p:nvPr/>
          </p:nvSpPr>
          <p:spPr bwMode="auto">
            <a:xfrm>
              <a:off x="3013866" y="1315576"/>
              <a:ext cx="181356" cy="336804"/>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grpSp>
      <p:sp>
        <p:nvSpPr>
          <p:cNvPr id="24" name="Text Placeholder 17"/>
          <p:cNvSpPr txBox="1">
            <a:spLocks/>
          </p:cNvSpPr>
          <p:nvPr/>
        </p:nvSpPr>
        <p:spPr>
          <a:xfrm>
            <a:off x="494747" y="1311597"/>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The “Graph” icon</a:t>
            </a:r>
          </a:p>
        </p:txBody>
      </p:sp>
      <p:sp>
        <p:nvSpPr>
          <p:cNvPr id="25" name="TextBox 2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5435" y="2448454"/>
            <a:ext cx="10058400" cy="6253537"/>
          </a:xfrm>
          <a:prstGeom prst="rect">
            <a:avLst/>
          </a:prstGeom>
          <a:ln>
            <a:solidFill>
              <a:schemeClr val="tx2"/>
            </a:solidFill>
          </a:ln>
        </p:spPr>
      </p:pic>
      <p:sp>
        <p:nvSpPr>
          <p:cNvPr id="15" name="Rectangular Callout 14"/>
          <p:cNvSpPr/>
          <p:nvPr/>
        </p:nvSpPr>
        <p:spPr>
          <a:xfrm>
            <a:off x="494243" y="2423491"/>
            <a:ext cx="1948846" cy="2347573"/>
          </a:xfrm>
          <a:prstGeom prst="wedgeRectCallout">
            <a:avLst>
              <a:gd name="adj1" fmla="val 188508"/>
              <a:gd name="adj2" fmla="val -39391"/>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200" dirty="0">
                <a:solidFill>
                  <a:schemeClr val="tx1">
                    <a:lumMod val="50000"/>
                  </a:schemeClr>
                </a:solidFill>
                <a:latin typeface="Futura Lt BT" panose="020B0402020204020303" pitchFamily="34" charset="0"/>
              </a:rPr>
              <a:t>If a tab is greyed out, that type of data is not being collected</a:t>
            </a:r>
          </a:p>
        </p:txBody>
      </p:sp>
      <p:sp>
        <p:nvSpPr>
          <p:cNvPr id="23" name="Rectangular Callout 22"/>
          <p:cNvSpPr/>
          <p:nvPr/>
        </p:nvSpPr>
        <p:spPr>
          <a:xfrm>
            <a:off x="597876" y="7393354"/>
            <a:ext cx="2258649" cy="1060192"/>
          </a:xfrm>
          <a:prstGeom prst="wedgeRectCallout">
            <a:avLst>
              <a:gd name="adj1" fmla="val 143296"/>
              <a:gd name="adj2" fmla="val -8311"/>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200" dirty="0">
                <a:solidFill>
                  <a:schemeClr val="tx1">
                    <a:lumMod val="50000"/>
                  </a:schemeClr>
                </a:solidFill>
                <a:latin typeface="Futura Lt BT" panose="020B0402020204020303" pitchFamily="34" charset="0"/>
              </a:rPr>
              <a:t>Management interface data</a:t>
            </a:r>
          </a:p>
        </p:txBody>
      </p:sp>
      <p:sp>
        <p:nvSpPr>
          <p:cNvPr id="22" name="Rectangular Callout 21"/>
          <p:cNvSpPr/>
          <p:nvPr/>
        </p:nvSpPr>
        <p:spPr>
          <a:xfrm>
            <a:off x="8653272" y="253323"/>
            <a:ext cx="6259937" cy="1889225"/>
          </a:xfrm>
          <a:prstGeom prst="wedgeRectCallout">
            <a:avLst>
              <a:gd name="adj1" fmla="val -30420"/>
              <a:gd name="adj2" fmla="val 94173"/>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normAutofit fontScale="25000" lnSpcReduction="20000"/>
          </a:bodyPr>
          <a:lstStyle/>
          <a:p>
            <a:r>
              <a:rPr lang="en-US" sz="9000" dirty="0">
                <a:solidFill>
                  <a:schemeClr val="tx1">
                    <a:lumMod val="50000"/>
                  </a:schemeClr>
                </a:solidFill>
                <a:latin typeface="Futura Lt BT" panose="020B0402020204020303" pitchFamily="34" charset="0"/>
              </a:rPr>
              <a:t>Device Info Pane highlights:</a:t>
            </a:r>
          </a:p>
          <a:p>
            <a:pPr marL="457200" indent="-457200">
              <a:buClr>
                <a:schemeClr val="accent1"/>
              </a:buClr>
              <a:buFont typeface="Arial" pitchFamily="34" charset="0"/>
              <a:buChar char="•"/>
            </a:pPr>
            <a:r>
              <a:rPr lang="en-US" sz="9000" dirty="0">
                <a:solidFill>
                  <a:schemeClr val="tx1">
                    <a:lumMod val="50000"/>
                  </a:schemeClr>
                </a:solidFill>
                <a:latin typeface="Futura Lt BT" panose="020B0402020204020303" pitchFamily="34" charset="0"/>
              </a:rPr>
              <a:t>Last collection time</a:t>
            </a:r>
          </a:p>
          <a:p>
            <a:pPr marL="457200" indent="-457200">
              <a:buClr>
                <a:schemeClr val="accent1"/>
              </a:buClr>
              <a:buFont typeface="Arial" pitchFamily="34" charset="0"/>
              <a:buChar char="•"/>
            </a:pPr>
            <a:r>
              <a:rPr lang="en-US" sz="9000" dirty="0">
                <a:solidFill>
                  <a:schemeClr val="tx1">
                    <a:lumMod val="50000"/>
                  </a:schemeClr>
                </a:solidFill>
                <a:latin typeface="Futura Lt BT" panose="020B0402020204020303" pitchFamily="34" charset="0"/>
              </a:rPr>
              <a:t>Device SNMP Agent Uptime</a:t>
            </a:r>
          </a:p>
          <a:p>
            <a:pPr marL="457200" indent="-457200">
              <a:buClr>
                <a:schemeClr val="accent1"/>
              </a:buClr>
              <a:buFont typeface="Arial" pitchFamily="34" charset="0"/>
              <a:buChar char="•"/>
            </a:pPr>
            <a:r>
              <a:rPr lang="en-US" sz="9000" dirty="0">
                <a:solidFill>
                  <a:schemeClr val="tx1">
                    <a:lumMod val="50000"/>
                  </a:schemeClr>
                </a:solidFill>
                <a:latin typeface="Futura Lt BT" panose="020B0402020204020303" pitchFamily="34" charset="0"/>
              </a:rPr>
              <a:t>Organization, Hostname, IP Address</a:t>
            </a:r>
          </a:p>
          <a:p>
            <a:pPr marL="457200" indent="-457200">
              <a:buClr>
                <a:schemeClr val="accent1"/>
              </a:buClr>
              <a:buFont typeface="Arial" pitchFamily="34" charset="0"/>
              <a:buChar char="•"/>
            </a:pPr>
            <a:r>
              <a:rPr lang="en-US" sz="9000" dirty="0">
                <a:solidFill>
                  <a:schemeClr val="tx1">
                    <a:lumMod val="50000"/>
                  </a:schemeClr>
                </a:solidFill>
                <a:latin typeface="Futura Lt BT" panose="020B0402020204020303" pitchFamily="34" charset="0"/>
              </a:rPr>
              <a:t>Shortcuts to SNMP Walker and Remote Port Scanner</a:t>
            </a:r>
          </a:p>
          <a:p>
            <a:pPr marL="457200" indent="-457200">
              <a:buClr>
                <a:schemeClr val="accent1"/>
              </a:buClr>
              <a:buFont typeface="Arial" pitchFamily="34" charset="0"/>
              <a:buChar char="•"/>
            </a:pPr>
            <a:endParaRPr lang="en-US" sz="2200" dirty="0">
              <a:solidFill>
                <a:srgbClr val="4D4D4D"/>
              </a:solidFill>
              <a:latin typeface="Futura Lt BT" panose="020B0402020204020303" pitchFamily="34" charset="0"/>
            </a:endParaRPr>
          </a:p>
        </p:txBody>
      </p:sp>
      <p:sp>
        <p:nvSpPr>
          <p:cNvPr id="14" name="Rectangular Callout 13"/>
          <p:cNvSpPr/>
          <p:nvPr/>
        </p:nvSpPr>
        <p:spPr>
          <a:xfrm>
            <a:off x="13200192" y="4207928"/>
            <a:ext cx="2077621" cy="2233918"/>
          </a:xfrm>
          <a:prstGeom prst="wedgeRectCallout">
            <a:avLst>
              <a:gd name="adj1" fmla="val -244988"/>
              <a:gd name="adj2" fmla="val -22130"/>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200" dirty="0">
                <a:solidFill>
                  <a:schemeClr val="tx1">
                    <a:lumMod val="50000"/>
                  </a:schemeClr>
                </a:solidFill>
                <a:latin typeface="Futura Lt BT" panose="020B0402020204020303" pitchFamily="34" charset="0"/>
              </a:rPr>
              <a:t>A Summary of Tickets, Events, and Vitals on a single device</a:t>
            </a:r>
          </a:p>
        </p:txBody>
      </p:sp>
      <p:sp>
        <p:nvSpPr>
          <p:cNvPr id="4" name="Rounded Rectangle 3"/>
          <p:cNvSpPr/>
          <p:nvPr/>
        </p:nvSpPr>
        <p:spPr>
          <a:xfrm>
            <a:off x="4055201" y="3267293"/>
            <a:ext cx="846161" cy="89408"/>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3" name="Slide Number Placeholder 2"/>
          <p:cNvSpPr>
            <a:spLocks noGrp="1"/>
          </p:cNvSpPr>
          <p:nvPr>
            <p:ph type="sldNum" sz="quarter" idx="4"/>
          </p:nvPr>
        </p:nvSpPr>
        <p:spPr/>
        <p:txBody>
          <a:bodyPr/>
          <a:lstStyle/>
          <a:p>
            <a:fld id="{59FBCBD5-A728-384D-A41B-B8C6FE40EEBE}" type="slidenum">
              <a:rPr lang="en-US" smtClean="0"/>
              <a:pPr/>
              <a:t>73</a:t>
            </a:fld>
            <a:endParaRPr lang="en-US" dirty="0"/>
          </a:p>
        </p:txBody>
      </p:sp>
    </p:spTree>
    <p:extLst>
      <p:ext uri="{BB962C8B-B14F-4D97-AF65-F5344CB8AC3E}">
        <p14:creationId xmlns:p14="http://schemas.microsoft.com/office/powerpoint/2010/main" val="8389497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Performance Tab</a:t>
            </a:r>
            <a:endParaRPr lang="en-US" dirty="0">
              <a:solidFill>
                <a:schemeClr val="tx1">
                  <a:lumMod val="50000"/>
                </a:schemeClr>
              </a:solidFill>
            </a:endParaRPr>
          </a:p>
        </p:txBody>
      </p:sp>
      <p:sp>
        <p:nvSpPr>
          <p:cNvPr id="3" name="TextBox 2"/>
          <p:cNvSpPr txBox="1"/>
          <p:nvPr/>
        </p:nvSpPr>
        <p:spPr>
          <a:xfrm>
            <a:off x="481465" y="1891556"/>
            <a:ext cx="14246194" cy="2563779"/>
          </a:xfrm>
          <a:prstGeom prst="rect">
            <a:avLst/>
          </a:prstGeom>
          <a:noFill/>
        </p:spPr>
        <p:txBody>
          <a:bodyPr wrap="square" lIns="146304" tIns="73152" rIns="146304" bIns="73152" rtlCol="0">
            <a:spAutoFit/>
          </a:bodyPr>
          <a:lstStyle/>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View performance graphs</a:t>
            </a:r>
          </a:p>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Small date ranges = Raw data</a:t>
            </a:r>
          </a:p>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Long date ranges = Normalized data</a:t>
            </a:r>
          </a:p>
          <a:p>
            <a:pPr marL="548640" indent="-548640">
              <a:buClr>
                <a:schemeClr val="accent1"/>
              </a:buClr>
              <a:buSzPct val="100000"/>
              <a:buFont typeface="Arial" panose="020B0604020202020204" pitchFamily="34" charset="0"/>
              <a:buChar char="•"/>
            </a:pPr>
            <a:r>
              <a:rPr lang="en-US" sz="3200" dirty="0">
                <a:solidFill>
                  <a:schemeClr val="tx1">
                    <a:lumMod val="50000"/>
                  </a:schemeClr>
                </a:solidFill>
                <a:latin typeface="Futura Lt BT" panose="020B0402020204020303" pitchFamily="34" charset="0"/>
              </a:rPr>
              <a:t>Run embedded performance reports</a:t>
            </a:r>
          </a:p>
          <a:p>
            <a:pPr marL="457200" indent="-457200">
              <a:buFont typeface="Arial" pitchFamily="34" charset="0"/>
              <a:buChar char="•"/>
            </a:pPr>
            <a:endParaRPr lang="en-US" dirty="0"/>
          </a:p>
        </p:txBody>
      </p:sp>
      <p:sp>
        <p:nvSpPr>
          <p:cNvPr id="11" name="Text Placeholder 3"/>
          <p:cNvSpPr txBox="1">
            <a:spLocks/>
          </p:cNvSpPr>
          <p:nvPr/>
        </p:nvSpPr>
        <p:spPr>
          <a:xfrm>
            <a:off x="475969" y="1178630"/>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Reports Panel &gt; Performance</a:t>
            </a:r>
          </a:p>
        </p:txBody>
      </p:sp>
      <p:sp>
        <p:nvSpPr>
          <p:cNvPr id="13" name="TextBox 12"/>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170" y="4025310"/>
            <a:ext cx="7769030" cy="5386039"/>
          </a:xfrm>
          <a:prstGeom prst="rect">
            <a:avLst/>
          </a:prstGeom>
          <a:ln>
            <a:solidFill>
              <a:schemeClr val="tx2"/>
            </a:solidFill>
          </a:ln>
        </p:spPr>
      </p:pic>
      <p:sp>
        <p:nvSpPr>
          <p:cNvPr id="7" name="Rectangular Callout 6"/>
          <p:cNvSpPr/>
          <p:nvPr/>
        </p:nvSpPr>
        <p:spPr>
          <a:xfrm>
            <a:off x="1704852" y="5972323"/>
            <a:ext cx="2077621" cy="1523408"/>
          </a:xfrm>
          <a:prstGeom prst="wedgeRectCallout">
            <a:avLst>
              <a:gd name="adj1" fmla="val 68530"/>
              <a:gd name="adj2" fmla="val -44199"/>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200" dirty="0">
                <a:solidFill>
                  <a:schemeClr val="tx1">
                    <a:lumMod val="50000"/>
                  </a:schemeClr>
                </a:solidFill>
                <a:latin typeface="Futura Lt BT" panose="020B0402020204020303" pitchFamily="34" charset="0"/>
              </a:rPr>
              <a:t>List of links available for the device</a:t>
            </a:r>
          </a:p>
        </p:txBody>
      </p:sp>
      <p:sp>
        <p:nvSpPr>
          <p:cNvPr id="6" name="Rectangular Callout 5"/>
          <p:cNvSpPr/>
          <p:nvPr/>
        </p:nvSpPr>
        <p:spPr>
          <a:xfrm>
            <a:off x="12443380" y="5307672"/>
            <a:ext cx="2036977" cy="1538211"/>
          </a:xfrm>
          <a:prstGeom prst="wedgeRectCallout">
            <a:avLst>
              <a:gd name="adj1" fmla="val -327122"/>
              <a:gd name="adj2" fmla="val -38755"/>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200" dirty="0">
                <a:solidFill>
                  <a:schemeClr val="tx1">
                    <a:lumMod val="50000"/>
                  </a:schemeClr>
                </a:solidFill>
                <a:latin typeface="Futura Lt BT" panose="020B0402020204020303" pitchFamily="34" charset="0"/>
              </a:rPr>
              <a:t>Performance reports for the device</a:t>
            </a:r>
          </a:p>
        </p:txBody>
      </p:sp>
      <p:sp>
        <p:nvSpPr>
          <p:cNvPr id="9" name="Rounded Rectangle 8"/>
          <p:cNvSpPr/>
          <p:nvPr/>
        </p:nvSpPr>
        <p:spPr>
          <a:xfrm>
            <a:off x="4923827" y="4481479"/>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74</a:t>
            </a:fld>
            <a:endParaRPr lang="en-US" dirty="0"/>
          </a:p>
        </p:txBody>
      </p:sp>
    </p:spTree>
    <p:extLst>
      <p:ext uri="{BB962C8B-B14F-4D97-AF65-F5344CB8AC3E}">
        <p14:creationId xmlns:p14="http://schemas.microsoft.com/office/powerpoint/2010/main" val="23056505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Interfaces Tab</a:t>
            </a:r>
            <a:endParaRPr lang="en-US" dirty="0">
              <a:solidFill>
                <a:schemeClr val="tx1">
                  <a:lumMod val="50000"/>
                </a:schemeClr>
              </a:solidFill>
            </a:endParaRPr>
          </a:p>
        </p:txBody>
      </p:sp>
      <p:sp>
        <p:nvSpPr>
          <p:cNvPr id="11" name="Rectangle 10"/>
          <p:cNvSpPr/>
          <p:nvPr/>
        </p:nvSpPr>
        <p:spPr>
          <a:xfrm>
            <a:off x="9492893" y="1835903"/>
            <a:ext cx="5176570" cy="1257819"/>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600" dirty="0">
                <a:solidFill>
                  <a:schemeClr val="tx1">
                    <a:lumMod val="50000"/>
                  </a:schemeClr>
                </a:solidFill>
                <a:latin typeface="Futura Lt BT" panose="020B0402020204020303" pitchFamily="34" charset="0"/>
              </a:rPr>
              <a:t>Interface drill-down to detailed information</a:t>
            </a:r>
          </a:p>
        </p:txBody>
      </p:sp>
      <p:sp>
        <p:nvSpPr>
          <p:cNvPr id="7" name="Rectangle 6"/>
          <p:cNvSpPr/>
          <p:nvPr/>
        </p:nvSpPr>
        <p:spPr>
          <a:xfrm>
            <a:off x="104501" y="5932668"/>
            <a:ext cx="6302985" cy="313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3" name="TextBox 2"/>
          <p:cNvSpPr txBox="1"/>
          <p:nvPr/>
        </p:nvSpPr>
        <p:spPr>
          <a:xfrm>
            <a:off x="407565" y="6668773"/>
            <a:ext cx="5696856" cy="2948499"/>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View IP, Subnet, MAC Address per Interface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Interface speed, duplex, counter, operational and admin status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Polling frequency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Interface errors and discards</a:t>
            </a:r>
          </a:p>
          <a:p>
            <a:pPr marL="457200" indent="-457200">
              <a:buClr>
                <a:schemeClr val="accent1"/>
              </a:buClr>
              <a:buSzPct val="100000"/>
              <a:buFont typeface="Arial" panose="020B0604020202020204" pitchFamily="34" charset="0"/>
              <a:buChar char="•"/>
            </a:pPr>
            <a:endParaRPr lang="en-US" sz="2600" dirty="0">
              <a:latin typeface="Futura Lt BT" panose="020B0402020204020303" pitchFamily="34" charset="0"/>
            </a:endParaRPr>
          </a:p>
        </p:txBody>
      </p:sp>
      <p:sp>
        <p:nvSpPr>
          <p:cNvPr id="14" name="Text Placeholder 3"/>
          <p:cNvSpPr txBox="1">
            <a:spLocks/>
          </p:cNvSpPr>
          <p:nvPr/>
        </p:nvSpPr>
        <p:spPr>
          <a:xfrm>
            <a:off x="475970" y="1181426"/>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Reports Panel &gt; Interfaces</a:t>
            </a:r>
          </a:p>
        </p:txBody>
      </p:sp>
      <p:sp>
        <p:nvSpPr>
          <p:cNvPr id="15" name="TextBox 1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76" y="1864423"/>
            <a:ext cx="7516871" cy="4732845"/>
          </a:xfrm>
          <a:prstGeom prst="rect">
            <a:avLst/>
          </a:prstGeom>
          <a:ln>
            <a:solidFill>
              <a:schemeClr val="tx2"/>
            </a:solidFill>
          </a:ln>
        </p:spPr>
      </p:pic>
      <p:sp>
        <p:nvSpPr>
          <p:cNvPr id="8" name="Rectangle 7"/>
          <p:cNvSpPr/>
          <p:nvPr/>
        </p:nvSpPr>
        <p:spPr>
          <a:xfrm>
            <a:off x="316317" y="6660928"/>
            <a:ext cx="5879351" cy="2663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cxnSp>
        <p:nvCxnSpPr>
          <p:cNvPr id="10" name="Elbow Connector 9"/>
          <p:cNvCxnSpPr/>
          <p:nvPr/>
        </p:nvCxnSpPr>
        <p:spPr>
          <a:xfrm>
            <a:off x="1941342" y="3501704"/>
            <a:ext cx="8283515" cy="580558"/>
          </a:xfrm>
          <a:prstGeom prst="bentConnector2">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154137" y="2345153"/>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839" y="4143170"/>
            <a:ext cx="6517624" cy="4778757"/>
          </a:xfrm>
          <a:prstGeom prst="rect">
            <a:avLst/>
          </a:prstGeom>
        </p:spPr>
      </p:pic>
      <p:sp>
        <p:nvSpPr>
          <p:cNvPr id="13" name="Rounded Rectangle 12"/>
          <p:cNvSpPr/>
          <p:nvPr/>
        </p:nvSpPr>
        <p:spPr>
          <a:xfrm>
            <a:off x="8780802" y="4572653"/>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75</a:t>
            </a:fld>
            <a:endParaRPr lang="en-US" dirty="0"/>
          </a:p>
        </p:txBody>
      </p:sp>
    </p:spTree>
    <p:extLst>
      <p:ext uri="{BB962C8B-B14F-4D97-AF65-F5344CB8AC3E}">
        <p14:creationId xmlns:p14="http://schemas.microsoft.com/office/powerpoint/2010/main" val="23541295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2156633"/>
            <a:ext cx="14291592" cy="3914983"/>
          </a:xfrm>
        </p:spPr>
        <p:txBody>
          <a:bodyPr>
            <a:normAutofit/>
          </a:bodyPr>
          <a:lstStyle/>
          <a:p>
            <a:pPr>
              <a:buFont typeface="Arial" panose="020B0604020202020204" pitchFamily="34" charset="0"/>
              <a:buChar char="•"/>
            </a:pPr>
            <a:r>
              <a:rPr lang="en-US" dirty="0" smtClean="0"/>
              <a:t>The Network Interfaces page displays a list of all interfaces discovered by EM7.</a:t>
            </a:r>
          </a:p>
          <a:p>
            <a:pPr>
              <a:buFont typeface="Arial" panose="020B0604020202020204" pitchFamily="34" charset="0"/>
              <a:buChar char="•"/>
            </a:pPr>
            <a:r>
              <a:rPr lang="en-US" dirty="0" smtClean="0"/>
              <a:t>View details on each interface.</a:t>
            </a:r>
          </a:p>
          <a:p>
            <a:pPr>
              <a:buFont typeface="Arial" panose="020B0604020202020204" pitchFamily="34" charset="0"/>
              <a:buChar char="•"/>
            </a:pPr>
            <a:r>
              <a:rPr lang="en-US" dirty="0" smtClean="0"/>
              <a:t>Define a monitoring policy for an interface</a:t>
            </a:r>
          </a:p>
          <a:p>
            <a:pPr>
              <a:buFont typeface="Arial" panose="020B0604020202020204" pitchFamily="34" charset="0"/>
              <a:buChar char="•"/>
            </a:pPr>
            <a:r>
              <a:rPr lang="en-US" dirty="0" smtClean="0"/>
              <a:t>View bandwidth reports on each interface.</a:t>
            </a:r>
          </a:p>
        </p:txBody>
      </p:sp>
      <p:sp>
        <p:nvSpPr>
          <p:cNvPr id="2" name="Title 1"/>
          <p:cNvSpPr>
            <a:spLocks noGrp="1"/>
          </p:cNvSpPr>
          <p:nvPr>
            <p:ph type="title"/>
          </p:nvPr>
        </p:nvSpPr>
        <p:spPr/>
        <p:txBody>
          <a:bodyPr/>
          <a:lstStyle/>
          <a:p>
            <a:r>
              <a:rPr lang="en-US" dirty="0" smtClean="0">
                <a:solidFill>
                  <a:schemeClr val="tx1">
                    <a:lumMod val="50000"/>
                  </a:schemeClr>
                </a:solidFill>
              </a:rPr>
              <a:t>Interface Registry</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5970" y="1311275"/>
            <a:ext cx="13486093" cy="619125"/>
          </a:xfrm>
        </p:spPr>
        <p:txBody>
          <a:bodyPr>
            <a:noAutofit/>
          </a:bodyPr>
          <a:lstStyle/>
          <a:p>
            <a:pPr marL="0" indent="0">
              <a:buNone/>
            </a:pPr>
            <a:r>
              <a:rPr lang="en-US" sz="3800" dirty="0">
                <a:solidFill>
                  <a:schemeClr val="accent1"/>
                </a:solidFill>
              </a:rPr>
              <a:t>Registry &gt; Networks &gt; Interfaces</a:t>
            </a:r>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6" y="6297849"/>
            <a:ext cx="14373049" cy="2269884"/>
          </a:xfrm>
          <a:prstGeom prst="rect">
            <a:avLst/>
          </a:prstGeom>
          <a:ln>
            <a:solidFill>
              <a:schemeClr val="tx2"/>
            </a:solidFill>
          </a:ln>
        </p:spPr>
      </p:pic>
      <p:sp>
        <p:nvSpPr>
          <p:cNvPr id="5" name="Slide Number Placeholder 4"/>
          <p:cNvSpPr>
            <a:spLocks noGrp="1"/>
          </p:cNvSpPr>
          <p:nvPr>
            <p:ph type="sldNum" sz="quarter" idx="4"/>
          </p:nvPr>
        </p:nvSpPr>
        <p:spPr/>
        <p:txBody>
          <a:bodyPr/>
          <a:lstStyle/>
          <a:p>
            <a:fld id="{59FBCBD5-A728-384D-A41B-B8C6FE40EEBE}" type="slidenum">
              <a:rPr lang="en-US" smtClean="0"/>
              <a:pPr/>
              <a:t>76</a:t>
            </a:fld>
            <a:endParaRPr lang="en-US" dirty="0"/>
          </a:p>
        </p:txBody>
      </p:sp>
    </p:spTree>
    <p:extLst>
      <p:ext uri="{BB962C8B-B14F-4D97-AF65-F5344CB8AC3E}">
        <p14:creationId xmlns:p14="http://schemas.microsoft.com/office/powerpoint/2010/main" val="35462472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Events Tab</a:t>
            </a:r>
            <a:endParaRPr lang="en-US" dirty="0">
              <a:solidFill>
                <a:schemeClr val="tx1">
                  <a:lumMod val="50000"/>
                </a:schemeClr>
              </a:solidFill>
            </a:endParaRPr>
          </a:p>
        </p:txBody>
      </p:sp>
      <p:sp>
        <p:nvSpPr>
          <p:cNvPr id="3" name="TextBox 2"/>
          <p:cNvSpPr txBox="1"/>
          <p:nvPr/>
        </p:nvSpPr>
        <p:spPr>
          <a:xfrm>
            <a:off x="1992924" y="6557002"/>
            <a:ext cx="11558953" cy="1994392"/>
          </a:xfrm>
          <a:prstGeom prst="rect">
            <a:avLst/>
          </a:prstGeom>
          <a:noFill/>
        </p:spPr>
        <p:txBody>
          <a:bodyPr wrap="square" lIns="146304" tIns="73152" rIns="146304" bIns="73152" rtlCol="0">
            <a:spAutoFit/>
          </a:bodyPr>
          <a:lstStyle/>
          <a:p>
            <a:pPr marL="548640" indent="-548640">
              <a:buClr>
                <a:schemeClr val="accent1"/>
              </a:buClr>
              <a:buSzPct val="100000"/>
              <a:buFont typeface="Arial" panose="020B0604020202020204" pitchFamily="34" charset="0"/>
              <a:buChar char="•"/>
            </a:pPr>
            <a:r>
              <a:rPr lang="en-US" sz="4000" dirty="0">
                <a:solidFill>
                  <a:schemeClr val="tx1">
                    <a:lumMod val="50000"/>
                  </a:schemeClr>
                </a:solidFill>
                <a:latin typeface="Futura Lt BT" panose="020B0402020204020303" pitchFamily="34" charset="0"/>
              </a:rPr>
              <a:t>View active and cleared events for this device</a:t>
            </a:r>
          </a:p>
          <a:p>
            <a:pPr marL="548640" indent="-548640">
              <a:buClr>
                <a:schemeClr val="accent1"/>
              </a:buClr>
              <a:buSzPct val="100000"/>
              <a:buFont typeface="Arial" panose="020B0604020202020204" pitchFamily="34" charset="0"/>
              <a:buChar char="•"/>
            </a:pPr>
            <a:r>
              <a:rPr lang="en-US" sz="4000" dirty="0">
                <a:solidFill>
                  <a:schemeClr val="tx1">
                    <a:lumMod val="50000"/>
                  </a:schemeClr>
                </a:solidFill>
                <a:latin typeface="Futura Lt BT" panose="020B0402020204020303" pitchFamily="34" charset="0"/>
              </a:rPr>
              <a:t>Clear or Acknowledge events for this device</a:t>
            </a:r>
          </a:p>
          <a:p>
            <a:pPr marL="548640" indent="-548640">
              <a:buClr>
                <a:schemeClr val="accent1"/>
              </a:buClr>
              <a:buSzPct val="100000"/>
              <a:buFont typeface="Arial" panose="020B0604020202020204" pitchFamily="34" charset="0"/>
              <a:buChar char="•"/>
            </a:pPr>
            <a:r>
              <a:rPr lang="en-US" sz="4000" dirty="0">
                <a:solidFill>
                  <a:schemeClr val="tx1">
                    <a:lumMod val="50000"/>
                  </a:schemeClr>
                </a:solidFill>
                <a:latin typeface="Futura Lt BT" panose="020B0402020204020303" pitchFamily="34" charset="0"/>
              </a:rPr>
              <a:t>Suppress an event for this device</a:t>
            </a: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11" name="Text Placeholder 3"/>
          <p:cNvSpPr txBox="1">
            <a:spLocks/>
          </p:cNvSpPr>
          <p:nvPr/>
        </p:nvSpPr>
        <p:spPr>
          <a:xfrm>
            <a:off x="475970" y="1311275"/>
            <a:ext cx="13486093" cy="619125"/>
          </a:xfrm>
          <a:prstGeom prst="rect">
            <a:avLst/>
          </a:prstGeom>
        </p:spPr>
        <p:txBody>
          <a:bodyPr vert="horz" lIns="146304" tIns="73152" rIns="146304" bIns="73152" rtlCol="0">
            <a:noAutofit/>
          </a:bodyPr>
          <a:lstStyle>
            <a:lvl1pPr marL="548640" indent="-548640" algn="l" defTabSz="731520" rtl="0" eaLnBrk="1" latinLnBrk="0" hangingPunct="1">
              <a:lnSpc>
                <a:spcPct val="110000"/>
              </a:lnSpc>
              <a:spcBef>
                <a:spcPct val="20000"/>
              </a:spcBef>
              <a:buClr>
                <a:schemeClr val="accent1"/>
              </a:buClr>
              <a:buFont typeface="Arial"/>
              <a:buChar char="•"/>
              <a:defRPr sz="4000" b="0" i="0" kern="1200">
                <a:solidFill>
                  <a:schemeClr val="bg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chemeClr val="accent2"/>
              </a:buClr>
              <a:buFont typeface="Arial"/>
              <a:buChar char="•"/>
              <a:defRPr sz="3200" b="0" i="0" kern="1200">
                <a:solidFill>
                  <a:schemeClr val="bg1">
                    <a:lumMod val="50000"/>
                  </a:schemeClr>
                </a:solidFill>
                <a:latin typeface="Futura Lt BT" pitchFamily="34" charset="0"/>
                <a:ea typeface="+mn-ea"/>
                <a:cs typeface="Futura Lt BT" pitchFamily="34" charset="0"/>
              </a:defRPr>
            </a:lvl2pPr>
            <a:lvl3pPr marL="1828800" indent="-365760" algn="l" defTabSz="731520" rtl="0" eaLnBrk="1" latinLnBrk="0" hangingPunct="1">
              <a:lnSpc>
                <a:spcPct val="110000"/>
              </a:lnSpc>
              <a:spcBef>
                <a:spcPct val="20000"/>
              </a:spcBef>
              <a:buClr>
                <a:schemeClr val="accent4"/>
              </a:buClr>
              <a:buFont typeface="Arial"/>
              <a:buChar char="•"/>
              <a:defRPr sz="2900" b="0" i="0" kern="1200">
                <a:solidFill>
                  <a:schemeClr val="bg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bg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bg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Font typeface="Arial"/>
              <a:buNone/>
            </a:pPr>
            <a:r>
              <a:rPr lang="en-US" sz="3800" dirty="0" smtClean="0">
                <a:solidFill>
                  <a:schemeClr val="accent1"/>
                </a:solidFill>
              </a:rPr>
              <a:t>Device Reports Panel &gt; Events</a:t>
            </a:r>
            <a:endParaRPr lang="en-US" sz="3800" dirty="0">
              <a:solidFill>
                <a:schemeClr val="accent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093" y="2565785"/>
            <a:ext cx="13222614" cy="3557483"/>
          </a:xfrm>
          <a:prstGeom prst="rect">
            <a:avLst/>
          </a:prstGeom>
          <a:ln>
            <a:solidFill>
              <a:schemeClr val="tx2"/>
            </a:solidFill>
          </a:ln>
        </p:spPr>
      </p:pic>
      <p:sp>
        <p:nvSpPr>
          <p:cNvPr id="7" name="Oval 6"/>
          <p:cNvSpPr/>
          <p:nvPr/>
        </p:nvSpPr>
        <p:spPr>
          <a:xfrm>
            <a:off x="2379551" y="2565785"/>
            <a:ext cx="1573470" cy="5950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77</a:t>
            </a:fld>
            <a:endParaRPr lang="en-US" dirty="0"/>
          </a:p>
        </p:txBody>
      </p:sp>
    </p:spTree>
    <p:extLst>
      <p:ext uri="{BB962C8B-B14F-4D97-AF65-F5344CB8AC3E}">
        <p14:creationId xmlns:p14="http://schemas.microsoft.com/office/powerpoint/2010/main" val="323309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70" y="50750"/>
            <a:ext cx="13577116" cy="1073370"/>
          </a:xfrm>
        </p:spPr>
        <p:txBody>
          <a:bodyPr/>
          <a:lstStyle/>
          <a:p>
            <a:r>
              <a:rPr lang="en-US" dirty="0" smtClean="0">
                <a:solidFill>
                  <a:schemeClr val="tx1">
                    <a:lumMod val="50000"/>
                  </a:schemeClr>
                </a:solidFill>
              </a:rPr>
              <a:t>Software Tab</a:t>
            </a:r>
            <a:endParaRPr lang="en-US" dirty="0">
              <a:solidFill>
                <a:schemeClr val="tx1">
                  <a:lumMod val="50000"/>
                </a:schemeClr>
              </a:solidFill>
            </a:endParaRPr>
          </a:p>
        </p:txBody>
      </p:sp>
      <p:sp>
        <p:nvSpPr>
          <p:cNvPr id="3" name="TextBox 2"/>
          <p:cNvSpPr txBox="1"/>
          <p:nvPr/>
        </p:nvSpPr>
        <p:spPr>
          <a:xfrm>
            <a:off x="281499" y="3903272"/>
            <a:ext cx="4436009" cy="2548390"/>
          </a:xfrm>
          <a:prstGeom prst="rect">
            <a:avLst/>
          </a:prstGeom>
          <a:noFill/>
        </p:spPr>
        <p:txBody>
          <a:bodyPr wrap="square" lIns="146304" tIns="73152" rIns="146304" bIns="73152" rtlCol="0">
            <a:spAutoFit/>
          </a:bodyPr>
          <a:lstStyle/>
          <a:p>
            <a:pPr marL="548640" indent="-54864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Software Titles</a:t>
            </a:r>
          </a:p>
          <a:p>
            <a:pPr marL="548640" indent="-54864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Software install date</a:t>
            </a:r>
          </a:p>
          <a:p>
            <a:pPr marL="548640" indent="-54864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Software Inventory is collected every 60mins (software_inventory_update.py)</a:t>
            </a:r>
          </a:p>
        </p:txBody>
      </p:sp>
      <p:sp>
        <p:nvSpPr>
          <p:cNvPr id="9" name="Text Placeholder 3"/>
          <p:cNvSpPr txBox="1">
            <a:spLocks/>
          </p:cNvSpPr>
          <p:nvPr/>
        </p:nvSpPr>
        <p:spPr>
          <a:xfrm>
            <a:off x="475969" y="1258231"/>
            <a:ext cx="13962877" cy="714171"/>
          </a:xfrm>
          <a:prstGeom prst="rect">
            <a:avLst/>
          </a:prstGeom>
        </p:spPr>
        <p:txBody>
          <a:bodyPr lIns="146304" tIns="73152" rIns="146304" bIns="73152">
            <a:normAutofit fontScale="700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400" dirty="0">
                <a:solidFill>
                  <a:schemeClr val="accent1"/>
                </a:solidFill>
              </a:rPr>
              <a:t>Device Reports Panel &gt; Software</a:t>
            </a:r>
          </a:p>
          <a:p>
            <a:endParaRPr lang="en-US" dirty="0"/>
          </a:p>
        </p:txBody>
      </p:sp>
      <p:sp>
        <p:nvSpPr>
          <p:cNvPr id="10" name="TextBox 9"/>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459" y="1972402"/>
            <a:ext cx="9505950" cy="7210425"/>
          </a:xfrm>
          <a:prstGeom prst="rect">
            <a:avLst/>
          </a:prstGeom>
          <a:ln>
            <a:solidFill>
              <a:schemeClr val="tx2"/>
            </a:solidFill>
          </a:ln>
        </p:spPr>
      </p:pic>
      <p:sp>
        <p:nvSpPr>
          <p:cNvPr id="8" name="Rounded Rectangle 7"/>
          <p:cNvSpPr/>
          <p:nvPr/>
        </p:nvSpPr>
        <p:spPr>
          <a:xfrm>
            <a:off x="6399497" y="2633021"/>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78</a:t>
            </a:fld>
            <a:endParaRPr lang="en-US" dirty="0"/>
          </a:p>
        </p:txBody>
      </p:sp>
    </p:spTree>
    <p:extLst>
      <p:ext uri="{BB962C8B-B14F-4D97-AF65-F5344CB8AC3E}">
        <p14:creationId xmlns:p14="http://schemas.microsoft.com/office/powerpoint/2010/main" val="33475479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8" y="2011031"/>
            <a:ext cx="14625099" cy="2226351"/>
          </a:xfrm>
        </p:spPr>
        <p:txBody>
          <a:bodyPr>
            <a:noAutofit/>
          </a:bodyPr>
          <a:lstStyle/>
          <a:p>
            <a:r>
              <a:rPr lang="en-US" sz="3200" dirty="0"/>
              <a:t>The Software Titles page displays a list of all software discovered by EM7.</a:t>
            </a:r>
          </a:p>
          <a:p>
            <a:r>
              <a:rPr lang="en-US" sz="3200" dirty="0"/>
              <a:t>Generate an Excel report on all discovered software.</a:t>
            </a:r>
          </a:p>
          <a:p>
            <a:r>
              <a:rPr lang="en-US" sz="3200" dirty="0"/>
              <a:t>Generate an exclusion report for a single software title.</a:t>
            </a:r>
          </a:p>
        </p:txBody>
      </p:sp>
      <p:sp>
        <p:nvSpPr>
          <p:cNvPr id="2" name="Title 1"/>
          <p:cNvSpPr>
            <a:spLocks noGrp="1"/>
          </p:cNvSpPr>
          <p:nvPr>
            <p:ph type="title"/>
          </p:nvPr>
        </p:nvSpPr>
        <p:spPr/>
        <p:txBody>
          <a:bodyPr/>
          <a:lstStyle/>
          <a:p>
            <a:r>
              <a:rPr lang="en-US" dirty="0" smtClean="0">
                <a:solidFill>
                  <a:schemeClr val="tx1">
                    <a:lumMod val="50000"/>
                  </a:schemeClr>
                </a:solidFill>
              </a:rPr>
              <a:t>Software Titles</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5969" y="1256934"/>
            <a:ext cx="13963333" cy="619337"/>
          </a:xfrm>
        </p:spPr>
        <p:txBody>
          <a:bodyPr>
            <a:noAutofit/>
          </a:bodyPr>
          <a:lstStyle/>
          <a:p>
            <a:pPr marL="0" indent="0">
              <a:buNone/>
            </a:pPr>
            <a:r>
              <a:rPr lang="en-US" sz="3800" dirty="0">
                <a:solidFill>
                  <a:schemeClr val="accent1"/>
                </a:solidFill>
              </a:rPr>
              <a:t>Registry &gt; Devices &gt; Software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82" y="7498055"/>
            <a:ext cx="14318486" cy="1705439"/>
          </a:xfrm>
          <a:prstGeom prst="rect">
            <a:avLst/>
          </a:prstGeom>
          <a:noFill/>
          <a:ln w="9525">
            <a:solidFill>
              <a:srgbClr val="4D4D4D"/>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61" y="4642766"/>
            <a:ext cx="14321773" cy="2449904"/>
          </a:xfrm>
          <a:prstGeom prst="rect">
            <a:avLst/>
          </a:prstGeom>
          <a:ln>
            <a:solidFill>
              <a:schemeClr val="tx2"/>
            </a:solidFill>
          </a:ln>
        </p:spPr>
      </p:pic>
      <p:sp>
        <p:nvSpPr>
          <p:cNvPr id="5" name="Slide Number Placeholder 4"/>
          <p:cNvSpPr>
            <a:spLocks noGrp="1"/>
          </p:cNvSpPr>
          <p:nvPr>
            <p:ph type="sldNum" sz="quarter" idx="4"/>
          </p:nvPr>
        </p:nvSpPr>
        <p:spPr/>
        <p:txBody>
          <a:bodyPr/>
          <a:lstStyle/>
          <a:p>
            <a:fld id="{59FBCBD5-A728-384D-A41B-B8C6FE40EEBE}" type="slidenum">
              <a:rPr lang="en-US" smtClean="0"/>
              <a:pPr/>
              <a:t>79</a:t>
            </a:fld>
            <a:endParaRPr lang="en-US" dirty="0"/>
          </a:p>
        </p:txBody>
      </p:sp>
    </p:spTree>
    <p:extLst>
      <p:ext uri="{BB962C8B-B14F-4D97-AF65-F5344CB8AC3E}">
        <p14:creationId xmlns:p14="http://schemas.microsoft.com/office/powerpoint/2010/main" val="15832475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90320" y="8064750"/>
            <a:ext cx="7823200" cy="782320"/>
          </a:xfrm>
          <a:prstGeom prst="ellipse">
            <a:avLst/>
          </a:prstGeom>
          <a:gradFill flip="none" rotWithShape="1">
            <a:gsLst>
              <a:gs pos="0">
                <a:schemeClr val="tx1">
                  <a:lumMod val="50000"/>
                  <a:lumOff val="50000"/>
                  <a:alpha val="70000"/>
                </a:schemeClr>
              </a:gs>
              <a:gs pos="100000">
                <a:schemeClr val="bg1">
                  <a:alpha val="0"/>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nvGrpSpPr>
          <p:cNvPr id="14" name="Group 13"/>
          <p:cNvGrpSpPr/>
          <p:nvPr/>
        </p:nvGrpSpPr>
        <p:grpSpPr>
          <a:xfrm>
            <a:off x="2407920" y="2570480"/>
            <a:ext cx="5588000" cy="5588000"/>
            <a:chOff x="3886200" y="1295400"/>
            <a:chExt cx="4114800" cy="4114800"/>
          </a:xfrm>
        </p:grpSpPr>
        <p:sp>
          <p:nvSpPr>
            <p:cNvPr id="5" name="Rounded Rectangle 4"/>
            <p:cNvSpPr/>
            <p:nvPr/>
          </p:nvSpPr>
          <p:spPr>
            <a:xfrm>
              <a:off x="3886200" y="1295400"/>
              <a:ext cx="4114800" cy="4114800"/>
            </a:xfrm>
            <a:prstGeom prst="roundRect">
              <a:avLst>
                <a:gd name="adj" fmla="val 9499"/>
              </a:avLst>
            </a:prstGeom>
            <a:blipFill dpi="0" rotWithShape="1">
              <a:blip r:embed="rId2"/>
              <a:srcRect/>
              <a:tile tx="0" ty="0" sx="100000" sy="100000" flip="none" algn="tl"/>
            </a:blip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6" name="Round Same Side Corner Rectangle 5"/>
            <p:cNvSpPr/>
            <p:nvPr/>
          </p:nvSpPr>
          <p:spPr>
            <a:xfrm>
              <a:off x="4191000" y="2514600"/>
              <a:ext cx="3505200" cy="2590800"/>
            </a:xfrm>
            <a:prstGeom prst="round2SameRect">
              <a:avLst>
                <a:gd name="adj1" fmla="val 0"/>
                <a:gd name="adj2" fmla="val 12903"/>
              </a:avLst>
            </a:prstGeom>
            <a:gradFill>
              <a:gsLst>
                <a:gs pos="100000">
                  <a:schemeClr val="bg1">
                    <a:lumMod val="85000"/>
                  </a:schemeClr>
                </a:gs>
                <a:gs pos="6000">
                  <a:schemeClr val="bg1"/>
                </a:gs>
                <a:gs pos="41000">
                  <a:schemeClr val="bg1">
                    <a:lumMod val="85000"/>
                  </a:schemeClr>
                </a:gs>
              </a:gsLst>
              <a:lin ang="16200000" scaled="1"/>
            </a:gra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347" b="1" dirty="0" smtClean="0">
                  <a:solidFill>
                    <a:schemeClr val="tx1">
                      <a:lumMod val="65000"/>
                      <a:lumOff val="35000"/>
                    </a:schemeClr>
                  </a:solidFill>
                  <a:effectLst>
                    <a:innerShdw blurRad="152400">
                      <a:schemeClr val="tx1"/>
                    </a:innerShdw>
                  </a:effectLst>
                </a:rPr>
                <a:t>18</a:t>
              </a:r>
              <a:endParaRPr lang="en-US" sz="24347" b="1" dirty="0">
                <a:solidFill>
                  <a:schemeClr val="tx1">
                    <a:lumMod val="65000"/>
                    <a:lumOff val="35000"/>
                  </a:schemeClr>
                </a:solidFill>
                <a:effectLst>
                  <a:innerShdw blurRad="152400">
                    <a:schemeClr val="tx1"/>
                  </a:innerShdw>
                </a:effectLst>
              </a:endParaRPr>
            </a:p>
          </p:txBody>
        </p:sp>
        <p:sp>
          <p:nvSpPr>
            <p:cNvPr id="7" name="Round Same Side Corner Rectangle 6"/>
            <p:cNvSpPr/>
            <p:nvPr/>
          </p:nvSpPr>
          <p:spPr>
            <a:xfrm>
              <a:off x="4191000" y="1600200"/>
              <a:ext cx="3505200" cy="914400"/>
            </a:xfrm>
            <a:custGeom>
              <a:avLst/>
              <a:gdLst/>
              <a:ahLst/>
              <a:cxnLst/>
              <a:rect l="l" t="t" r="r" b="b"/>
              <a:pathLst>
                <a:path w="3505200" h="914400">
                  <a:moveTo>
                    <a:pt x="2857500" y="152400"/>
                  </a:moveTo>
                  <a:cubicBezTo>
                    <a:pt x="2794374" y="152400"/>
                    <a:pt x="2743200" y="203574"/>
                    <a:pt x="2743200" y="266700"/>
                  </a:cubicBezTo>
                  <a:cubicBezTo>
                    <a:pt x="2743200" y="329826"/>
                    <a:pt x="2794374" y="381000"/>
                    <a:pt x="2857500" y="381000"/>
                  </a:cubicBezTo>
                  <a:cubicBezTo>
                    <a:pt x="2920626" y="381000"/>
                    <a:pt x="2971800" y="329826"/>
                    <a:pt x="2971800" y="266700"/>
                  </a:cubicBezTo>
                  <a:cubicBezTo>
                    <a:pt x="2971800" y="203574"/>
                    <a:pt x="2920626" y="152400"/>
                    <a:pt x="2857500" y="152400"/>
                  </a:cubicBezTo>
                  <a:close/>
                  <a:moveTo>
                    <a:pt x="647700" y="152400"/>
                  </a:moveTo>
                  <a:cubicBezTo>
                    <a:pt x="584574" y="152400"/>
                    <a:pt x="533400" y="203574"/>
                    <a:pt x="533400" y="266700"/>
                  </a:cubicBezTo>
                  <a:cubicBezTo>
                    <a:pt x="533400" y="329826"/>
                    <a:pt x="584574" y="381000"/>
                    <a:pt x="647700" y="381000"/>
                  </a:cubicBezTo>
                  <a:cubicBezTo>
                    <a:pt x="710826" y="381000"/>
                    <a:pt x="762000" y="329826"/>
                    <a:pt x="762000" y="266700"/>
                  </a:cubicBezTo>
                  <a:cubicBezTo>
                    <a:pt x="762000" y="203574"/>
                    <a:pt x="710826" y="152400"/>
                    <a:pt x="647700" y="152400"/>
                  </a:cubicBezTo>
                  <a:close/>
                  <a:moveTo>
                    <a:pt x="441683" y="0"/>
                  </a:moveTo>
                  <a:lnTo>
                    <a:pt x="3063517" y="0"/>
                  </a:lnTo>
                  <a:cubicBezTo>
                    <a:pt x="3307452" y="0"/>
                    <a:pt x="3505200" y="197748"/>
                    <a:pt x="3505200" y="441683"/>
                  </a:cubicBezTo>
                  <a:lnTo>
                    <a:pt x="3505200" y="914400"/>
                  </a:lnTo>
                  <a:lnTo>
                    <a:pt x="0" y="914400"/>
                  </a:lnTo>
                  <a:lnTo>
                    <a:pt x="0" y="441683"/>
                  </a:lnTo>
                  <a:cubicBezTo>
                    <a:pt x="0" y="197748"/>
                    <a:pt x="197748" y="0"/>
                    <a:pt x="441683" y="0"/>
                  </a:cubicBezTo>
                  <a:close/>
                </a:path>
              </a:pathLst>
            </a:custGeom>
            <a:solidFill>
              <a:schemeClr val="accent1"/>
            </a:solidFill>
            <a:ln w="25400">
              <a:solidFill>
                <a:srgbClr val="9A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07008" bIns="67056" rtlCol="0" anchor="b"/>
            <a:lstStyle/>
            <a:p>
              <a:pPr algn="ctr"/>
              <a:r>
                <a:rPr lang="en-US" sz="5280" dirty="0" smtClean="0">
                  <a:solidFill>
                    <a:schemeClr val="bg1"/>
                  </a:solidFill>
                </a:rPr>
                <a:t>June</a:t>
              </a:r>
              <a:endParaRPr lang="en-US" sz="5280" dirty="0">
                <a:solidFill>
                  <a:schemeClr val="bg1"/>
                </a:solidFill>
              </a:endParaRPr>
            </a:p>
          </p:txBody>
        </p:sp>
        <p:sp>
          <p:nvSpPr>
            <p:cNvPr id="12" name="Rounded Rectangle 11"/>
            <p:cNvSpPr/>
            <p:nvPr/>
          </p:nvSpPr>
          <p:spPr>
            <a:xfrm>
              <a:off x="4760595"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13" name="Rounded Rectangle 12"/>
            <p:cNvSpPr/>
            <p:nvPr/>
          </p:nvSpPr>
          <p:spPr>
            <a:xfrm>
              <a:off x="6972300"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sp>
        <p:nvSpPr>
          <p:cNvPr id="16" name="Title 15"/>
          <p:cNvSpPr>
            <a:spLocks noGrp="1"/>
          </p:cNvSpPr>
          <p:nvPr>
            <p:ph type="title"/>
          </p:nvPr>
        </p:nvSpPr>
        <p:spPr>
          <a:xfrm>
            <a:off x="306126" y="-23599"/>
            <a:ext cx="12070080" cy="1273598"/>
          </a:xfrm>
        </p:spPr>
        <p:txBody>
          <a:bodyPr>
            <a:normAutofit/>
          </a:bodyPr>
          <a:lstStyle/>
          <a:p>
            <a:pPr algn="l"/>
            <a:r>
              <a:rPr lang="en-US" dirty="0" smtClean="0">
                <a:solidFill>
                  <a:schemeClr val="bg2">
                    <a:lumMod val="10000"/>
                  </a:schemeClr>
                </a:solidFill>
              </a:rPr>
              <a:t>Boot Camp Agenda</a:t>
            </a:r>
            <a:endParaRPr lang="en-US" dirty="0">
              <a:solidFill>
                <a:schemeClr val="bg2">
                  <a:lumMod val="10000"/>
                </a:schemeClr>
              </a:solidFill>
            </a:endParaRPr>
          </a:p>
        </p:txBody>
      </p:sp>
      <p:grpSp>
        <p:nvGrpSpPr>
          <p:cNvPr id="17" name="Group 16"/>
          <p:cNvGrpSpPr/>
          <p:nvPr/>
        </p:nvGrpSpPr>
        <p:grpSpPr>
          <a:xfrm>
            <a:off x="9113520" y="2558030"/>
            <a:ext cx="5752046" cy="5506720"/>
            <a:chOff x="5471532" y="910026"/>
            <a:chExt cx="2986668" cy="3962400"/>
          </a:xfrm>
        </p:grpSpPr>
        <p:sp>
          <p:nvSpPr>
            <p:cNvPr id="18" name="Rectangle 17"/>
            <p:cNvSpPr/>
            <p:nvPr/>
          </p:nvSpPr>
          <p:spPr>
            <a:xfrm>
              <a:off x="5471532" y="910026"/>
              <a:ext cx="2986668" cy="474631"/>
            </a:xfrm>
            <a:prstGeom prst="rect">
              <a:avLst/>
            </a:prstGeom>
            <a:solidFill>
              <a:schemeClr val="accent1"/>
            </a:solidFill>
            <a:ln w="19050" cap="flat" cmpd="sng" algn="ctr">
              <a:noFill/>
              <a:prstDash val="solid"/>
            </a:ln>
            <a:effectLst/>
          </p:spPr>
          <p:txBody>
            <a:bodyPr rtlCol="0" anchor="ctr"/>
            <a:lstStyle/>
            <a:p>
              <a:pPr algn="ctr" defTabSz="1341150">
                <a:defRPr/>
              </a:pPr>
              <a:r>
                <a:rPr lang="en-US" sz="2933" b="1" kern="0" dirty="0" smtClean="0">
                  <a:solidFill>
                    <a:sysClr val="window" lastClr="FFFFFF"/>
                  </a:solidFill>
                  <a:latin typeface="Calibri"/>
                </a:rPr>
                <a:t>THURSDAY: DAY 4</a:t>
              </a:r>
              <a:endParaRPr lang="en-US" sz="2933" b="1" kern="0" dirty="0">
                <a:solidFill>
                  <a:sysClr val="window" lastClr="FFFFFF"/>
                </a:solidFill>
                <a:latin typeface="Calibri"/>
              </a:endParaRPr>
            </a:p>
          </p:txBody>
        </p:sp>
        <p:sp>
          <p:nvSpPr>
            <p:cNvPr id="19" name="Rectangle 18"/>
            <p:cNvSpPr/>
            <p:nvPr/>
          </p:nvSpPr>
          <p:spPr>
            <a:xfrm>
              <a:off x="5471532" y="1384657"/>
              <a:ext cx="2986668" cy="3487769"/>
            </a:xfrm>
            <a:prstGeom prst="rect">
              <a:avLst/>
            </a:prstGeom>
            <a:noFill/>
            <a:ln w="12700" cap="flat" cmpd="sng" algn="ctr">
              <a:noFill/>
              <a:prstDash val="solid"/>
            </a:ln>
            <a:effectLst/>
          </p:spPr>
          <p:txBody>
            <a:bodyPr lIns="134112" tIns="134112" rIns="134112" bIns="134112" rtlCol="0" anchor="t"/>
            <a:lstStyle/>
            <a:p>
              <a:pPr marL="731520" indent="-731520">
                <a:buFont typeface="Arial" panose="020B0604020202020204" pitchFamily="34" charset="0"/>
                <a:buChar char="•"/>
              </a:pPr>
              <a:r>
                <a:rPr lang="en-US" sz="3600" dirty="0" smtClean="0">
                  <a:solidFill>
                    <a:schemeClr val="tx1">
                      <a:lumMod val="50000"/>
                    </a:schemeClr>
                  </a:solidFill>
                  <a:latin typeface="Futura Lt BT"/>
                </a:rPr>
                <a:t>Device Global Settings</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Ticket Administration</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Dynamic Applications</a:t>
              </a:r>
              <a:endParaRPr lang="en-US" sz="3600" dirty="0">
                <a:solidFill>
                  <a:schemeClr val="tx1">
                    <a:lumMod val="50000"/>
                  </a:schemeClr>
                </a:solidFill>
                <a:latin typeface="Futura Lt BT"/>
              </a:endParaRPr>
            </a:p>
          </p:txBody>
        </p:sp>
      </p:grpSp>
    </p:spTree>
    <p:extLst>
      <p:ext uri="{BB962C8B-B14F-4D97-AF65-F5344CB8AC3E}">
        <p14:creationId xmlns:p14="http://schemas.microsoft.com/office/powerpoint/2010/main" val="31532584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Process Tab</a:t>
            </a:r>
            <a:endParaRPr lang="en-US" dirty="0">
              <a:solidFill>
                <a:schemeClr val="tx1">
                  <a:lumMod val="50000"/>
                </a:schemeClr>
              </a:solidFill>
            </a:endParaRPr>
          </a:p>
        </p:txBody>
      </p:sp>
      <p:sp>
        <p:nvSpPr>
          <p:cNvPr id="4" name="TextBox 3"/>
          <p:cNvSpPr txBox="1"/>
          <p:nvPr/>
        </p:nvSpPr>
        <p:spPr>
          <a:xfrm>
            <a:off x="174957" y="2564505"/>
            <a:ext cx="4749902" cy="5349157"/>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 of running processes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Arguments per process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Path of process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PID</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Amount of memory consumed per process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Process monitored or not</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 of processes is collected every 120mins</a:t>
            </a:r>
          </a:p>
          <a:p>
            <a:pPr>
              <a:buClr>
                <a:schemeClr val="accent1"/>
              </a:buClr>
              <a:buSzPct val="100000"/>
            </a:pPr>
            <a:r>
              <a:rPr lang="en-US" sz="2600" dirty="0">
                <a:solidFill>
                  <a:schemeClr val="tx1">
                    <a:lumMod val="50000"/>
                  </a:schemeClr>
                </a:solidFill>
                <a:latin typeface="Futura Lt BT" panose="020B0402020204020303" pitchFamily="34" charset="0"/>
              </a:rPr>
              <a:t>     </a:t>
            </a:r>
            <a:r>
              <a:rPr lang="en-US" sz="1800" dirty="0">
                <a:solidFill>
                  <a:schemeClr val="tx1">
                    <a:lumMod val="50000"/>
                  </a:schemeClr>
                </a:solidFill>
                <a:latin typeface="Futura Lt BT" panose="020B0402020204020303" pitchFamily="34" charset="0"/>
              </a:rPr>
              <a:t>(process_collect.py)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If the process is monitored, the process check is every 5 minutes </a:t>
            </a:r>
            <a:r>
              <a:rPr lang="en-US" sz="1800" dirty="0">
                <a:solidFill>
                  <a:schemeClr val="tx1">
                    <a:lumMod val="50000"/>
                  </a:schemeClr>
                </a:solidFill>
                <a:latin typeface="Futura Lt BT" panose="020B0402020204020303" pitchFamily="34" charset="0"/>
              </a:rPr>
              <a:t>(process_check.py)</a:t>
            </a:r>
          </a:p>
        </p:txBody>
      </p:sp>
      <p:sp>
        <p:nvSpPr>
          <p:cNvPr id="11" name="Text Placeholder 7"/>
          <p:cNvSpPr txBox="1">
            <a:spLocks/>
          </p:cNvSpPr>
          <p:nvPr/>
        </p:nvSpPr>
        <p:spPr>
          <a:xfrm>
            <a:off x="475969" y="1311597"/>
            <a:ext cx="13962877" cy="733022"/>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Reports Panel &gt; Processes</a:t>
            </a:r>
          </a:p>
          <a:p>
            <a:endParaRPr lang="en-US" sz="3800" dirty="0"/>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588" y="2044619"/>
            <a:ext cx="10029825" cy="7267575"/>
          </a:xfrm>
          <a:prstGeom prst="rect">
            <a:avLst/>
          </a:prstGeom>
          <a:ln>
            <a:solidFill>
              <a:schemeClr val="tx2"/>
            </a:solidFill>
          </a:ln>
        </p:spPr>
      </p:pic>
      <p:sp>
        <p:nvSpPr>
          <p:cNvPr id="10" name="Rounded Rectangle 9"/>
          <p:cNvSpPr/>
          <p:nvPr/>
        </p:nvSpPr>
        <p:spPr>
          <a:xfrm>
            <a:off x="6070064" y="2687937"/>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3" name="Slide Number Placeholder 2"/>
          <p:cNvSpPr>
            <a:spLocks noGrp="1"/>
          </p:cNvSpPr>
          <p:nvPr>
            <p:ph type="sldNum" sz="quarter" idx="4"/>
          </p:nvPr>
        </p:nvSpPr>
        <p:spPr/>
        <p:txBody>
          <a:bodyPr/>
          <a:lstStyle/>
          <a:p>
            <a:fld id="{59FBCBD5-A728-384D-A41B-B8C6FE40EEBE}" type="slidenum">
              <a:rPr lang="en-US" smtClean="0"/>
              <a:pPr/>
              <a:t>80</a:t>
            </a:fld>
            <a:endParaRPr lang="en-US" dirty="0"/>
          </a:p>
        </p:txBody>
      </p:sp>
    </p:spTree>
    <p:extLst>
      <p:ext uri="{BB962C8B-B14F-4D97-AF65-F5344CB8AC3E}">
        <p14:creationId xmlns:p14="http://schemas.microsoft.com/office/powerpoint/2010/main" val="14074023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2086188"/>
            <a:ext cx="14291592" cy="7050086"/>
          </a:xfrm>
        </p:spPr>
        <p:txBody>
          <a:bodyPr/>
          <a:lstStyle/>
          <a:p>
            <a:r>
              <a:rPr lang="en-US" sz="3800" dirty="0"/>
              <a:t>The Device Processes page displays an aggregate list of processes discovered by EM7 for all devices.</a:t>
            </a:r>
          </a:p>
          <a:p>
            <a:r>
              <a:rPr lang="en-US" sz="3800" dirty="0"/>
              <a:t>Allows you to easily view details on processes.</a:t>
            </a:r>
          </a:p>
          <a:p>
            <a:r>
              <a:rPr lang="en-US" sz="3800" dirty="0"/>
              <a:t>Create monitors for system processes.</a:t>
            </a:r>
          </a:p>
          <a:p>
            <a:r>
              <a:rPr lang="en-US" sz="3800" dirty="0"/>
              <a:t>Generate reports on processes, all from a single page.</a:t>
            </a:r>
          </a:p>
        </p:txBody>
      </p:sp>
      <p:sp>
        <p:nvSpPr>
          <p:cNvPr id="2" name="Title 1"/>
          <p:cNvSpPr>
            <a:spLocks noGrp="1"/>
          </p:cNvSpPr>
          <p:nvPr>
            <p:ph type="title"/>
          </p:nvPr>
        </p:nvSpPr>
        <p:spPr/>
        <p:txBody>
          <a:bodyPr/>
          <a:lstStyle/>
          <a:p>
            <a:r>
              <a:rPr lang="en-US" dirty="0" smtClean="0">
                <a:solidFill>
                  <a:schemeClr val="tx1">
                    <a:lumMod val="50000"/>
                  </a:schemeClr>
                </a:solidFill>
              </a:rPr>
              <a:t>Device Processes</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07049" y="1220980"/>
            <a:ext cx="13963333" cy="619337"/>
          </a:xfrm>
        </p:spPr>
        <p:txBody>
          <a:bodyPr>
            <a:noAutofit/>
          </a:bodyPr>
          <a:lstStyle/>
          <a:p>
            <a:pPr marL="0" indent="0">
              <a:buNone/>
            </a:pPr>
            <a:r>
              <a:rPr lang="en-US" sz="3800" dirty="0">
                <a:solidFill>
                  <a:schemeClr val="accent1"/>
                </a:solidFill>
              </a:rPr>
              <a:t>Registry &gt; Devices &gt; Processes</a:t>
            </a:r>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24" y="5945065"/>
            <a:ext cx="14581553" cy="2326738"/>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81</a:t>
            </a:fld>
            <a:endParaRPr lang="en-US" dirty="0"/>
          </a:p>
        </p:txBody>
      </p:sp>
    </p:spTree>
    <p:extLst>
      <p:ext uri="{BB962C8B-B14F-4D97-AF65-F5344CB8AC3E}">
        <p14:creationId xmlns:p14="http://schemas.microsoft.com/office/powerpoint/2010/main" val="57454184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Services Tab</a:t>
            </a:r>
            <a:endParaRPr lang="en-US" dirty="0">
              <a:solidFill>
                <a:schemeClr val="tx1">
                  <a:lumMod val="50000"/>
                </a:schemeClr>
              </a:solidFill>
            </a:endParaRPr>
          </a:p>
        </p:txBody>
      </p:sp>
      <p:sp>
        <p:nvSpPr>
          <p:cNvPr id="3" name="TextBox 2"/>
          <p:cNvSpPr txBox="1"/>
          <p:nvPr/>
        </p:nvSpPr>
        <p:spPr>
          <a:xfrm>
            <a:off x="605579" y="2560602"/>
            <a:ext cx="3868622" cy="6195542"/>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 of services running on the device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Run state of the service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Service monitored or not</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 of services collected every 120mins </a:t>
            </a:r>
            <a:r>
              <a:rPr lang="en-US" sz="1800" dirty="0">
                <a:solidFill>
                  <a:schemeClr val="tx1">
                    <a:lumMod val="50000"/>
                  </a:schemeClr>
                </a:solidFill>
                <a:latin typeface="Futura Lt BT" panose="020B0402020204020303" pitchFamily="34" charset="0"/>
              </a:rPr>
              <a:t>(service_collect.py)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If the service is monitored, the service check is every 5mins </a:t>
            </a:r>
            <a:r>
              <a:rPr lang="en-US" sz="1800" dirty="0">
                <a:solidFill>
                  <a:schemeClr val="tx1">
                    <a:lumMod val="50000"/>
                  </a:schemeClr>
                </a:solidFill>
                <a:latin typeface="Futura Lt BT" panose="020B0402020204020303" pitchFamily="34" charset="0"/>
              </a:rPr>
              <a:t>(service_check.py)</a:t>
            </a:r>
          </a:p>
          <a:p>
            <a:pPr>
              <a:buClr>
                <a:srgbClr val="C00000"/>
              </a:buClr>
              <a:buSzPct val="65000"/>
            </a:pPr>
            <a:endParaRPr lang="en-US" sz="2600" dirty="0">
              <a:solidFill>
                <a:srgbClr val="4D4D4D"/>
              </a:solidFill>
            </a:endParaRPr>
          </a:p>
          <a:p>
            <a:pPr marL="457200" indent="-457200">
              <a:buClr>
                <a:srgbClr val="C00000"/>
              </a:buClr>
              <a:buSzPct val="65000"/>
              <a:buFont typeface="Wingdings" pitchFamily="2" charset="2"/>
              <a:buChar char="l"/>
            </a:pPr>
            <a:endParaRPr lang="en-US" dirty="0">
              <a:solidFill>
                <a:srgbClr val="4D4D4D"/>
              </a:solidFill>
            </a:endParaRPr>
          </a:p>
        </p:txBody>
      </p:sp>
      <p:sp>
        <p:nvSpPr>
          <p:cNvPr id="9" name="Text Placeholder 3"/>
          <p:cNvSpPr txBox="1">
            <a:spLocks/>
          </p:cNvSpPr>
          <p:nvPr/>
        </p:nvSpPr>
        <p:spPr>
          <a:xfrm>
            <a:off x="553217" y="1311595"/>
            <a:ext cx="13962877" cy="773709"/>
          </a:xfrm>
          <a:prstGeom prst="rect">
            <a:avLst/>
          </a:prstGeom>
        </p:spPr>
        <p:txBody>
          <a:bodyPr lIns="146304" tIns="73152" rIns="146304" bIns="73152">
            <a:normAutofit fontScale="92500" lnSpcReduction="1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100" dirty="0">
                <a:solidFill>
                  <a:schemeClr val="accent1"/>
                </a:solidFill>
              </a:rPr>
              <a:t>Device Reports Panel &gt; Services</a:t>
            </a:r>
          </a:p>
          <a:p>
            <a:endParaRPr lang="en-US" dirty="0"/>
          </a:p>
        </p:txBody>
      </p:sp>
      <p:sp>
        <p:nvSpPr>
          <p:cNvPr id="10" name="TextBox 9"/>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146" y="2010298"/>
            <a:ext cx="9934575" cy="7296150"/>
          </a:xfrm>
          <a:prstGeom prst="rect">
            <a:avLst/>
          </a:prstGeom>
          <a:ln>
            <a:solidFill>
              <a:schemeClr val="tx2"/>
            </a:solidFill>
          </a:ln>
        </p:spPr>
      </p:pic>
      <p:sp>
        <p:nvSpPr>
          <p:cNvPr id="8" name="Rounded Rectangle 7"/>
          <p:cNvSpPr/>
          <p:nvPr/>
        </p:nvSpPr>
        <p:spPr>
          <a:xfrm>
            <a:off x="6105086" y="2673162"/>
            <a:ext cx="1057910" cy="107103"/>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fld id="{59FBCBD5-A728-384D-A41B-B8C6FE40EEBE}" type="slidenum">
              <a:rPr lang="en-US" smtClean="0"/>
              <a:pPr/>
              <a:t>82</a:t>
            </a:fld>
            <a:endParaRPr lang="en-US" dirty="0"/>
          </a:p>
        </p:txBody>
      </p:sp>
    </p:spTree>
    <p:extLst>
      <p:ext uri="{BB962C8B-B14F-4D97-AF65-F5344CB8AC3E}">
        <p14:creationId xmlns:p14="http://schemas.microsoft.com/office/powerpoint/2010/main" val="313415446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947382"/>
            <a:ext cx="14291592" cy="3118845"/>
          </a:xfrm>
        </p:spPr>
        <p:txBody>
          <a:bodyPr>
            <a:normAutofit fontScale="92500" lnSpcReduction="20000"/>
          </a:bodyPr>
          <a:lstStyle/>
          <a:p>
            <a:r>
              <a:rPr lang="en-US" sz="3800" dirty="0"/>
              <a:t>The Windows Services page displays an aggregate list of services for all managed devices.</a:t>
            </a:r>
          </a:p>
          <a:p>
            <a:r>
              <a:rPr lang="en-US" sz="3800" dirty="0"/>
              <a:t>Filter or search for Services.</a:t>
            </a:r>
          </a:p>
          <a:p>
            <a:r>
              <a:rPr lang="en-US" sz="3800" dirty="0"/>
              <a:t>Create monitors for Windows services.</a:t>
            </a:r>
          </a:p>
          <a:p>
            <a:r>
              <a:rPr lang="en-US" sz="3800" dirty="0"/>
              <a:t>Generate reports on services, all from a single page.</a:t>
            </a:r>
          </a:p>
        </p:txBody>
      </p:sp>
      <p:sp>
        <p:nvSpPr>
          <p:cNvPr id="2" name="Title 1"/>
          <p:cNvSpPr>
            <a:spLocks noGrp="1"/>
          </p:cNvSpPr>
          <p:nvPr>
            <p:ph type="title"/>
          </p:nvPr>
        </p:nvSpPr>
        <p:spPr/>
        <p:txBody>
          <a:bodyPr/>
          <a:lstStyle/>
          <a:p>
            <a:r>
              <a:rPr lang="en-US" dirty="0" smtClean="0">
                <a:solidFill>
                  <a:schemeClr val="tx1">
                    <a:lumMod val="50000"/>
                  </a:schemeClr>
                </a:solidFill>
              </a:rPr>
              <a:t>Windows Services</a:t>
            </a:r>
            <a:endParaRPr lang="en-US" dirty="0">
              <a:solidFill>
                <a:schemeClr val="tx1">
                  <a:lumMod val="50000"/>
                </a:schemeClr>
              </a:solidFill>
            </a:endParaRPr>
          </a:p>
        </p:txBody>
      </p:sp>
      <p:sp>
        <p:nvSpPr>
          <p:cNvPr id="4" name="Text Placeholder 3"/>
          <p:cNvSpPr>
            <a:spLocks noGrp="1"/>
          </p:cNvSpPr>
          <p:nvPr>
            <p:ph type="body" sz="quarter" idx="4294967295"/>
          </p:nvPr>
        </p:nvSpPr>
        <p:spPr>
          <a:xfrm>
            <a:off x="475968" y="1181696"/>
            <a:ext cx="13963333" cy="619337"/>
          </a:xfrm>
        </p:spPr>
        <p:txBody>
          <a:bodyPr>
            <a:noAutofit/>
          </a:bodyPr>
          <a:lstStyle/>
          <a:p>
            <a:pPr marL="0" indent="0">
              <a:buNone/>
            </a:pPr>
            <a:r>
              <a:rPr lang="en-US" sz="3800" dirty="0">
                <a:solidFill>
                  <a:schemeClr val="accent1"/>
                </a:solidFill>
              </a:rPr>
              <a:t>Registry &gt; Devices &gt; Services</a:t>
            </a:r>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49" y="5248883"/>
            <a:ext cx="14799503" cy="2351509"/>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83</a:t>
            </a:fld>
            <a:endParaRPr lang="en-US" dirty="0"/>
          </a:p>
        </p:txBody>
      </p:sp>
    </p:spTree>
    <p:extLst>
      <p:ext uri="{BB962C8B-B14F-4D97-AF65-F5344CB8AC3E}">
        <p14:creationId xmlns:p14="http://schemas.microsoft.com/office/powerpoint/2010/main" val="1801722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TCP Ports Tab</a:t>
            </a:r>
            <a:endParaRPr lang="en-US" dirty="0">
              <a:solidFill>
                <a:schemeClr val="tx1">
                  <a:lumMod val="50000"/>
                </a:schemeClr>
              </a:solidFill>
            </a:endParaRPr>
          </a:p>
        </p:txBody>
      </p:sp>
      <p:sp>
        <p:nvSpPr>
          <p:cNvPr id="13" name="TextBox 12"/>
          <p:cNvSpPr txBox="1"/>
          <p:nvPr/>
        </p:nvSpPr>
        <p:spPr>
          <a:xfrm>
            <a:off x="378654" y="3132775"/>
            <a:ext cx="4007616" cy="6826484"/>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Lists open TCP ports per IP address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SSL certificate expiration dates are automatically monitored per global setting</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Open TCP ports and SSL certificate information is collected once a day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If the port is monitored, the port check is every 5mins </a:t>
            </a:r>
            <a:r>
              <a:rPr lang="en-US" sz="1800" dirty="0">
                <a:solidFill>
                  <a:schemeClr val="tx1">
                    <a:lumMod val="50000"/>
                  </a:schemeClr>
                </a:solidFill>
                <a:latin typeface="Futura Lt BT" panose="020B0402020204020303" pitchFamily="34" charset="0"/>
              </a:rPr>
              <a:t>(port_collect.py)</a:t>
            </a:r>
          </a:p>
          <a:p>
            <a:pPr>
              <a:buClr>
                <a:srgbClr val="C00000"/>
              </a:buClr>
              <a:buSzPct val="65000"/>
            </a:pPr>
            <a:endParaRPr lang="en-US" sz="2600" dirty="0">
              <a:solidFill>
                <a:srgbClr val="4D4D4D"/>
              </a:solidFill>
            </a:endParaRPr>
          </a:p>
          <a:p>
            <a:pPr marL="457200" indent="-457200">
              <a:buClr>
                <a:srgbClr val="C00000"/>
              </a:buClr>
              <a:buSzPct val="65000"/>
              <a:buFont typeface="Wingdings" pitchFamily="2" charset="2"/>
              <a:buChar char="l"/>
            </a:pPr>
            <a:endParaRPr lang="en-US" sz="2600" dirty="0">
              <a:solidFill>
                <a:srgbClr val="4D4D4D"/>
              </a:solidFill>
            </a:endParaRPr>
          </a:p>
        </p:txBody>
      </p:sp>
      <p:sp>
        <p:nvSpPr>
          <p:cNvPr id="10" name="Text Placeholder 8"/>
          <p:cNvSpPr txBox="1">
            <a:spLocks/>
          </p:cNvSpPr>
          <p:nvPr/>
        </p:nvSpPr>
        <p:spPr>
          <a:xfrm>
            <a:off x="508440" y="1255246"/>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Reports Panel &gt; TCP Ports</a:t>
            </a: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266" y="2158145"/>
            <a:ext cx="9886950" cy="6867525"/>
          </a:xfrm>
          <a:prstGeom prst="rect">
            <a:avLst/>
          </a:prstGeom>
          <a:ln>
            <a:solidFill>
              <a:schemeClr val="tx2"/>
            </a:solidFill>
          </a:ln>
        </p:spPr>
      </p:pic>
      <p:sp>
        <p:nvSpPr>
          <p:cNvPr id="8" name="Rounded Rectangle 7"/>
          <p:cNvSpPr/>
          <p:nvPr/>
        </p:nvSpPr>
        <p:spPr>
          <a:xfrm>
            <a:off x="5772776" y="2835603"/>
            <a:ext cx="1057910" cy="67055"/>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3" name="Slide Number Placeholder 2"/>
          <p:cNvSpPr>
            <a:spLocks noGrp="1"/>
          </p:cNvSpPr>
          <p:nvPr>
            <p:ph type="sldNum" sz="quarter" idx="4"/>
          </p:nvPr>
        </p:nvSpPr>
        <p:spPr/>
        <p:txBody>
          <a:bodyPr/>
          <a:lstStyle/>
          <a:p>
            <a:fld id="{59FBCBD5-A728-384D-A41B-B8C6FE40EEBE}" type="slidenum">
              <a:rPr lang="en-US" smtClean="0"/>
              <a:pPr/>
              <a:t>84</a:t>
            </a:fld>
            <a:endParaRPr lang="en-US" dirty="0"/>
          </a:p>
        </p:txBody>
      </p:sp>
    </p:spTree>
    <p:extLst>
      <p:ext uri="{BB962C8B-B14F-4D97-AF65-F5344CB8AC3E}">
        <p14:creationId xmlns:p14="http://schemas.microsoft.com/office/powerpoint/2010/main" val="38000500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2130892"/>
            <a:ext cx="14291592" cy="3453044"/>
          </a:xfrm>
        </p:spPr>
        <p:txBody>
          <a:bodyPr>
            <a:normAutofit lnSpcReduction="10000"/>
          </a:bodyPr>
          <a:lstStyle/>
          <a:p>
            <a:pPr>
              <a:buFont typeface="Arial" panose="020B0604020202020204" pitchFamily="34" charset="0"/>
              <a:buChar char="•"/>
            </a:pPr>
            <a:r>
              <a:rPr lang="en-US" sz="3800" dirty="0"/>
              <a:t>The IP Ports page displays an aggregate list of listening IP ports for all managed devices.</a:t>
            </a:r>
          </a:p>
          <a:p>
            <a:pPr>
              <a:buFont typeface="Arial" panose="020B0604020202020204" pitchFamily="34" charset="0"/>
              <a:buChar char="•"/>
            </a:pPr>
            <a:r>
              <a:rPr lang="en-US" sz="3800" dirty="0"/>
              <a:t>Create monitors for port-monitoring to multiple ports on multiple devices.</a:t>
            </a:r>
          </a:p>
          <a:p>
            <a:pPr>
              <a:buFont typeface="Arial" panose="020B0604020202020204" pitchFamily="34" charset="0"/>
              <a:buChar char="•"/>
            </a:pPr>
            <a:r>
              <a:rPr lang="en-US" sz="3800" dirty="0"/>
              <a:t>Generate reports on IP Ports, all from a single page</a:t>
            </a:r>
          </a:p>
          <a:p>
            <a:pPr>
              <a:buClr>
                <a:srgbClr val="C00000"/>
              </a:buClr>
              <a:buFont typeface="Wingdings" pitchFamily="2" charset="2"/>
              <a:buChar char="l"/>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IP Ports Registry</a:t>
            </a:r>
            <a:endParaRPr lang="en-US" dirty="0">
              <a:solidFill>
                <a:schemeClr val="tx1">
                  <a:lumMod val="50000"/>
                </a:schemeClr>
              </a:solidFill>
            </a:endParaRPr>
          </a:p>
        </p:txBody>
      </p:sp>
      <p:sp>
        <p:nvSpPr>
          <p:cNvPr id="6" name="Text Placeholder 5"/>
          <p:cNvSpPr>
            <a:spLocks noGrp="1"/>
          </p:cNvSpPr>
          <p:nvPr>
            <p:ph type="body" sz="quarter" idx="4294967295"/>
          </p:nvPr>
        </p:nvSpPr>
        <p:spPr>
          <a:xfrm>
            <a:off x="475968" y="1206544"/>
            <a:ext cx="13963333" cy="619337"/>
          </a:xfrm>
        </p:spPr>
        <p:txBody>
          <a:bodyPr>
            <a:noAutofit/>
          </a:bodyPr>
          <a:lstStyle/>
          <a:p>
            <a:pPr marL="0" indent="0">
              <a:buNone/>
            </a:pPr>
            <a:r>
              <a:rPr lang="en-US" sz="3800" dirty="0">
                <a:solidFill>
                  <a:srgbClr val="00B0F0"/>
                </a:solidFill>
              </a:rPr>
              <a:t>Registry &gt; Networks &gt; IP Ports</a:t>
            </a:r>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77" y="5761366"/>
            <a:ext cx="14163846" cy="2223282"/>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85</a:t>
            </a:fld>
            <a:endParaRPr lang="en-US" dirty="0"/>
          </a:p>
        </p:txBody>
      </p:sp>
    </p:spTree>
    <p:extLst>
      <p:ext uri="{BB962C8B-B14F-4D97-AF65-F5344CB8AC3E}">
        <p14:creationId xmlns:p14="http://schemas.microsoft.com/office/powerpoint/2010/main" val="40476390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Properties</a:t>
            </a:r>
            <a:endParaRPr lang="en-US" dirty="0">
              <a:solidFill>
                <a:schemeClr val="tx1">
                  <a:lumMod val="50000"/>
                </a:schemeClr>
              </a:solidFill>
            </a:endParaRPr>
          </a:p>
        </p:txBody>
      </p:sp>
      <p:pic>
        <p:nvPicPr>
          <p:cNvPr id="4" name="Picture 3" descr="Wrench.jpg"/>
          <p:cNvPicPr>
            <a:picLocks noChangeAspect="1"/>
          </p:cNvPicPr>
          <p:nvPr/>
        </p:nvPicPr>
        <p:blipFill>
          <a:blip r:embed="rId3" cstate="print"/>
          <a:stretch>
            <a:fillRect/>
          </a:stretch>
        </p:blipFill>
        <p:spPr>
          <a:xfrm>
            <a:off x="7363994" y="1487141"/>
            <a:ext cx="528913" cy="456317"/>
          </a:xfrm>
          <a:prstGeom prst="rect">
            <a:avLst/>
          </a:prstGeom>
        </p:spPr>
      </p:pic>
      <p:sp>
        <p:nvSpPr>
          <p:cNvPr id="5" name="Down Arrow 4"/>
          <p:cNvSpPr/>
          <p:nvPr/>
        </p:nvSpPr>
        <p:spPr bwMode="auto">
          <a:xfrm>
            <a:off x="6459728" y="2905760"/>
            <a:ext cx="823874" cy="1434998"/>
          </a:xfrm>
          <a:prstGeom prst="down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a:latin typeface="Arial" charset="0"/>
            </a:endParaRPr>
          </a:p>
        </p:txBody>
      </p:sp>
      <p:sp>
        <p:nvSpPr>
          <p:cNvPr id="6" name="Down Arrow 5"/>
          <p:cNvSpPr/>
          <p:nvPr/>
        </p:nvSpPr>
        <p:spPr bwMode="auto">
          <a:xfrm>
            <a:off x="7399905" y="2118430"/>
            <a:ext cx="347516" cy="409787"/>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a:latin typeface="Arial" charset="0"/>
            </a:endParaRPr>
          </a:p>
        </p:txBody>
      </p:sp>
      <p:sp>
        <p:nvSpPr>
          <p:cNvPr id="15" name="Text Placeholder 11"/>
          <p:cNvSpPr txBox="1">
            <a:spLocks/>
          </p:cNvSpPr>
          <p:nvPr/>
        </p:nvSpPr>
        <p:spPr>
          <a:xfrm>
            <a:off x="568500" y="1311597"/>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The “Wrench” icon</a:t>
            </a:r>
          </a:p>
        </p:txBody>
      </p:sp>
      <p:sp>
        <p:nvSpPr>
          <p:cNvPr id="16" name="TextBox 15"/>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900" y="2581699"/>
            <a:ext cx="9515475" cy="6762750"/>
          </a:xfrm>
          <a:prstGeom prst="rect">
            <a:avLst/>
          </a:prstGeom>
          <a:ln>
            <a:solidFill>
              <a:schemeClr val="tx2"/>
            </a:solidFill>
          </a:ln>
        </p:spPr>
      </p:pic>
      <p:sp>
        <p:nvSpPr>
          <p:cNvPr id="11" name="Oval 10"/>
          <p:cNvSpPr/>
          <p:nvPr/>
        </p:nvSpPr>
        <p:spPr>
          <a:xfrm>
            <a:off x="7915889" y="6252349"/>
            <a:ext cx="496570" cy="4346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8" name="Rectangular Callout 17"/>
          <p:cNvSpPr/>
          <p:nvPr/>
        </p:nvSpPr>
        <p:spPr>
          <a:xfrm>
            <a:off x="8447789" y="6915022"/>
            <a:ext cx="2291034" cy="1146938"/>
          </a:xfrm>
          <a:prstGeom prst="wedgeRectCallout">
            <a:avLst>
              <a:gd name="adj1" fmla="val -51716"/>
              <a:gd name="adj2" fmla="val -821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Autofit/>
          </a:bodyPr>
          <a:lstStyle/>
          <a:p>
            <a:pPr algn="ctr"/>
            <a:r>
              <a:rPr lang="en-US" sz="2600" dirty="0">
                <a:solidFill>
                  <a:schemeClr val="tx1">
                    <a:lumMod val="50000"/>
                  </a:schemeClr>
                </a:solidFill>
                <a:latin typeface="Futura Lt BT" panose="020B0402020204020303" pitchFamily="34" charset="0"/>
              </a:rPr>
              <a:t>On-demand availability check</a:t>
            </a:r>
          </a:p>
        </p:txBody>
      </p:sp>
      <p:sp>
        <p:nvSpPr>
          <p:cNvPr id="19" name="Rectangular Callout 18"/>
          <p:cNvSpPr/>
          <p:nvPr/>
        </p:nvSpPr>
        <p:spPr>
          <a:xfrm>
            <a:off x="154487" y="5717907"/>
            <a:ext cx="2633620" cy="1503509"/>
          </a:xfrm>
          <a:prstGeom prst="wedgeRectCallout">
            <a:avLst>
              <a:gd name="adj1" fmla="val 78902"/>
              <a:gd name="adj2" fmla="val 8300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fontScale="92500" lnSpcReduction="10000"/>
          </a:bodyPr>
          <a:lstStyle/>
          <a:p>
            <a:pPr algn="ctr"/>
            <a:r>
              <a:rPr lang="en-US" sz="2600" dirty="0">
                <a:solidFill>
                  <a:schemeClr val="tx1">
                    <a:lumMod val="50000"/>
                  </a:schemeClr>
                </a:solidFill>
                <a:latin typeface="Futura Lt BT" panose="020B0402020204020303" pitchFamily="34" charset="0"/>
              </a:rPr>
              <a:t>Enable/Disable collection and collector assignment</a:t>
            </a:r>
          </a:p>
        </p:txBody>
      </p:sp>
      <p:sp>
        <p:nvSpPr>
          <p:cNvPr id="17" name="Rectangular Callout 16"/>
          <p:cNvSpPr/>
          <p:nvPr/>
        </p:nvSpPr>
        <p:spPr>
          <a:xfrm>
            <a:off x="12788185" y="5308606"/>
            <a:ext cx="2529801" cy="1414886"/>
          </a:xfrm>
          <a:prstGeom prst="wedgeRectCallout">
            <a:avLst>
              <a:gd name="adj1" fmla="val -110586"/>
              <a:gd name="adj2" fmla="val -4613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a:bodyPr>
          <a:lstStyle/>
          <a:p>
            <a:pPr algn="ctr"/>
            <a:r>
              <a:rPr lang="en-US" sz="2600" dirty="0">
                <a:solidFill>
                  <a:schemeClr val="tx1">
                    <a:lumMod val="50000"/>
                  </a:schemeClr>
                </a:solidFill>
                <a:latin typeface="Futura Lt BT" panose="020B0402020204020303" pitchFamily="34" charset="0"/>
              </a:rPr>
              <a:t>Move device to another Organization</a:t>
            </a:r>
          </a:p>
        </p:txBody>
      </p:sp>
      <p:sp>
        <p:nvSpPr>
          <p:cNvPr id="10" name="Rectangular Callout 9"/>
          <p:cNvSpPr/>
          <p:nvPr/>
        </p:nvSpPr>
        <p:spPr>
          <a:xfrm>
            <a:off x="12788184" y="1654047"/>
            <a:ext cx="2529801" cy="1414886"/>
          </a:xfrm>
          <a:prstGeom prst="wedgeRectCallout">
            <a:avLst>
              <a:gd name="adj1" fmla="val -199459"/>
              <a:gd name="adj2" fmla="val 1033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a:bodyPr>
          <a:lstStyle/>
          <a:p>
            <a:pPr algn="ctr"/>
            <a:r>
              <a:rPr lang="en-US" sz="2600" dirty="0">
                <a:solidFill>
                  <a:schemeClr val="tx1">
                    <a:lumMod val="50000"/>
                  </a:schemeClr>
                </a:solidFill>
                <a:latin typeface="Futura Lt BT" panose="020B0402020204020303" pitchFamily="34" charset="0"/>
              </a:rPr>
              <a:t>Last time availability was collected</a:t>
            </a:r>
          </a:p>
        </p:txBody>
      </p:sp>
      <p:sp>
        <p:nvSpPr>
          <p:cNvPr id="3" name="Slide Number Placeholder 2"/>
          <p:cNvSpPr>
            <a:spLocks noGrp="1"/>
          </p:cNvSpPr>
          <p:nvPr>
            <p:ph type="sldNum" sz="quarter" idx="4"/>
          </p:nvPr>
        </p:nvSpPr>
        <p:spPr/>
        <p:txBody>
          <a:bodyPr/>
          <a:lstStyle/>
          <a:p>
            <a:fld id="{59FBCBD5-A728-384D-A41B-B8C6FE40EEBE}" type="slidenum">
              <a:rPr lang="en-US" smtClean="0"/>
              <a:pPr/>
              <a:t>86</a:t>
            </a:fld>
            <a:endParaRPr lang="en-US" dirty="0"/>
          </a:p>
        </p:txBody>
      </p:sp>
    </p:spTree>
    <p:extLst>
      <p:ext uri="{BB962C8B-B14F-4D97-AF65-F5344CB8AC3E}">
        <p14:creationId xmlns:p14="http://schemas.microsoft.com/office/powerpoint/2010/main" val="1484915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Thresholds Tab</a:t>
            </a:r>
            <a:endParaRPr lang="en-US" dirty="0">
              <a:solidFill>
                <a:schemeClr val="tx1">
                  <a:lumMod val="50000"/>
                </a:schemeClr>
              </a:solidFill>
            </a:endParaRPr>
          </a:p>
        </p:txBody>
      </p:sp>
      <p:sp>
        <p:nvSpPr>
          <p:cNvPr id="7" name="TextBox 6"/>
          <p:cNvSpPr txBox="1"/>
          <p:nvPr/>
        </p:nvSpPr>
        <p:spPr>
          <a:xfrm>
            <a:off x="159435" y="3030415"/>
            <a:ext cx="4398019" cy="4548938"/>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Adjust device thresholds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Dynamic application Thresholds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File System Thresholds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Operating System Thresholds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Data Retention Thresholds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Device Thresholds Override Global Thresholds</a:t>
            </a:r>
          </a:p>
        </p:txBody>
      </p:sp>
      <p:sp>
        <p:nvSpPr>
          <p:cNvPr id="8" name="Text Placeholder 3"/>
          <p:cNvSpPr txBox="1">
            <a:spLocks/>
          </p:cNvSpPr>
          <p:nvPr/>
        </p:nvSpPr>
        <p:spPr>
          <a:xfrm>
            <a:off x="542984" y="131159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Thresholds</a:t>
            </a: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454" y="2157485"/>
            <a:ext cx="9525000" cy="6734175"/>
          </a:xfrm>
          <a:prstGeom prst="rect">
            <a:avLst/>
          </a:prstGeom>
          <a:ln>
            <a:solidFill>
              <a:schemeClr val="tx2"/>
            </a:solidFill>
          </a:ln>
        </p:spPr>
      </p:pic>
      <p:sp>
        <p:nvSpPr>
          <p:cNvPr id="3" name="Slide Number Placeholder 2"/>
          <p:cNvSpPr>
            <a:spLocks noGrp="1"/>
          </p:cNvSpPr>
          <p:nvPr>
            <p:ph type="sldNum" sz="quarter" idx="4"/>
          </p:nvPr>
        </p:nvSpPr>
        <p:spPr/>
        <p:txBody>
          <a:bodyPr/>
          <a:lstStyle/>
          <a:p>
            <a:fld id="{59FBCBD5-A728-384D-A41B-B8C6FE40EEBE}" type="slidenum">
              <a:rPr lang="en-US" smtClean="0"/>
              <a:pPr/>
              <a:t>87</a:t>
            </a:fld>
            <a:endParaRPr lang="en-US" dirty="0"/>
          </a:p>
        </p:txBody>
      </p:sp>
    </p:spTree>
    <p:extLst>
      <p:ext uri="{BB962C8B-B14F-4D97-AF65-F5344CB8AC3E}">
        <p14:creationId xmlns:p14="http://schemas.microsoft.com/office/powerpoint/2010/main" val="21201721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Schedule Tab</a:t>
            </a:r>
            <a:endParaRPr lang="en-US" dirty="0">
              <a:solidFill>
                <a:schemeClr val="tx1">
                  <a:lumMod val="50000"/>
                </a:schemeClr>
              </a:solidFill>
            </a:endParaRPr>
          </a:p>
        </p:txBody>
      </p:sp>
      <p:sp>
        <p:nvSpPr>
          <p:cNvPr id="3" name="TextBox 2"/>
          <p:cNvSpPr txBox="1"/>
          <p:nvPr/>
        </p:nvSpPr>
        <p:spPr>
          <a:xfrm>
            <a:off x="279010" y="4453206"/>
            <a:ext cx="5325415" cy="2148280"/>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Planned outages &amp; downtime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Enable or Disable collection polling for each planned outage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Schedule one-time or recurring maintenance windows</a:t>
            </a:r>
          </a:p>
        </p:txBody>
      </p:sp>
      <p:sp>
        <p:nvSpPr>
          <p:cNvPr id="10" name="Text Placeholder 3"/>
          <p:cNvSpPr txBox="1">
            <a:spLocks/>
          </p:cNvSpPr>
          <p:nvPr/>
        </p:nvSpPr>
        <p:spPr>
          <a:xfrm>
            <a:off x="475970" y="126587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Schedule</a:t>
            </a:r>
          </a:p>
        </p:txBody>
      </p:sp>
      <p:sp>
        <p:nvSpPr>
          <p:cNvPr id="11" name="TextBox 10"/>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40" y="2066045"/>
            <a:ext cx="9534525" cy="6743700"/>
          </a:xfrm>
          <a:prstGeom prst="rect">
            <a:avLst/>
          </a:prstGeom>
          <a:ln>
            <a:solidFill>
              <a:schemeClr val="tx2"/>
            </a:solidFill>
          </a:ln>
        </p:spPr>
      </p:pic>
      <p:sp>
        <p:nvSpPr>
          <p:cNvPr id="5" name="Rectangular Callout 4"/>
          <p:cNvSpPr/>
          <p:nvPr/>
        </p:nvSpPr>
        <p:spPr>
          <a:xfrm>
            <a:off x="2871549" y="2280999"/>
            <a:ext cx="2399633" cy="1874965"/>
          </a:xfrm>
          <a:prstGeom prst="wedgeRectCallout">
            <a:avLst>
              <a:gd name="adj1" fmla="val 91118"/>
              <a:gd name="adj2" fmla="val 48832"/>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600" dirty="0">
                <a:solidFill>
                  <a:schemeClr val="tx1">
                    <a:lumMod val="50000"/>
                  </a:schemeClr>
                </a:solidFill>
                <a:latin typeface="Futura Lt BT" panose="020B0402020204020303" pitchFamily="34" charset="0"/>
              </a:rPr>
              <a:t>Maintenance</a:t>
            </a:r>
            <a:r>
              <a:rPr lang="en-US" sz="2600" dirty="0">
                <a:solidFill>
                  <a:srgbClr val="4D4D4D"/>
                </a:solidFill>
                <a:latin typeface="Futura Lt BT" panose="020B0402020204020303" pitchFamily="34" charset="0"/>
              </a:rPr>
              <a:t> schedule per device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658" y="5536069"/>
            <a:ext cx="5067252" cy="3628514"/>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88</a:t>
            </a:fld>
            <a:endParaRPr lang="en-US" dirty="0"/>
          </a:p>
        </p:txBody>
      </p:sp>
    </p:spTree>
    <p:extLst>
      <p:ext uri="{BB962C8B-B14F-4D97-AF65-F5344CB8AC3E}">
        <p14:creationId xmlns:p14="http://schemas.microsoft.com/office/powerpoint/2010/main" val="19052163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Bulk Maintenance Scheduling</a:t>
            </a:r>
          </a:p>
        </p:txBody>
      </p:sp>
      <p:sp>
        <p:nvSpPr>
          <p:cNvPr id="4" name="Text Placeholder 2"/>
          <p:cNvSpPr txBox="1">
            <a:spLocks/>
          </p:cNvSpPr>
          <p:nvPr/>
        </p:nvSpPr>
        <p:spPr>
          <a:xfrm>
            <a:off x="475970" y="1235644"/>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Registry &gt; Device Manager</a:t>
            </a:r>
          </a:p>
        </p:txBody>
      </p:sp>
      <p:sp>
        <p:nvSpPr>
          <p:cNvPr id="7" name="TextBox 6"/>
          <p:cNvSpPr txBox="1"/>
          <p:nvPr/>
        </p:nvSpPr>
        <p:spPr>
          <a:xfrm>
            <a:off x="559838" y="6365514"/>
            <a:ext cx="10156422" cy="1625060"/>
          </a:xfrm>
          <a:prstGeom prst="rect">
            <a:avLst/>
          </a:prstGeom>
          <a:noFill/>
        </p:spPr>
        <p:txBody>
          <a:bodyPr wrap="square" lIns="146304" tIns="73152" rIns="146304" bIns="73152" rtlCol="0">
            <a:spAutoFit/>
          </a:bodyPr>
          <a:lstStyle/>
          <a:p>
            <a:pPr marL="731520" indent="-731520">
              <a:buClr>
                <a:schemeClr val="accent1"/>
              </a:buClr>
              <a:buSzPct val="100000"/>
              <a:buFont typeface="+mj-lt"/>
              <a:buAutoNum type="arabicPeriod"/>
            </a:pPr>
            <a:r>
              <a:rPr lang="en-US" sz="3200" dirty="0">
                <a:solidFill>
                  <a:schemeClr val="tx1">
                    <a:lumMod val="50000"/>
                  </a:schemeClr>
                </a:solidFill>
                <a:latin typeface="Futura Lt BT" panose="020B0402020204020303" pitchFamily="34" charset="0"/>
              </a:rPr>
              <a:t>Select devices to schedule maintenance on</a:t>
            </a:r>
          </a:p>
          <a:p>
            <a:pPr marL="731520" indent="-731520">
              <a:buClr>
                <a:schemeClr val="accent1"/>
              </a:buClr>
              <a:buSzPct val="100000"/>
              <a:buFont typeface="+mj-lt"/>
              <a:buAutoNum type="arabicPeriod"/>
            </a:pPr>
            <a:r>
              <a:rPr lang="en-US" sz="3200" i="1" dirty="0">
                <a:solidFill>
                  <a:schemeClr val="tx1">
                    <a:lumMod val="50000"/>
                  </a:schemeClr>
                </a:solidFill>
                <a:latin typeface="Futura Lt BT" panose="020B0402020204020303" pitchFamily="34" charset="0"/>
              </a:rPr>
              <a:t>Select</a:t>
            </a:r>
            <a:r>
              <a:rPr lang="en-US" sz="3200" dirty="0">
                <a:solidFill>
                  <a:schemeClr val="tx1">
                    <a:lumMod val="50000"/>
                  </a:schemeClr>
                </a:solidFill>
                <a:latin typeface="Futura Lt BT" panose="020B0402020204020303" pitchFamily="34" charset="0"/>
              </a:rPr>
              <a:t> </a:t>
            </a:r>
            <a:r>
              <a:rPr lang="en-US" sz="3200" i="1" dirty="0">
                <a:solidFill>
                  <a:schemeClr val="tx1">
                    <a:lumMod val="50000"/>
                  </a:schemeClr>
                </a:solidFill>
                <a:latin typeface="Futura Lt BT" panose="020B0402020204020303" pitchFamily="34" charset="0"/>
              </a:rPr>
              <a:t>Actions &gt; SCHEDULE Maintenance</a:t>
            </a:r>
          </a:p>
          <a:p>
            <a:pPr marL="731520" indent="-731520">
              <a:buClr>
                <a:schemeClr val="accent1"/>
              </a:buClr>
              <a:buSzPct val="100000"/>
              <a:buFont typeface="+mj-lt"/>
              <a:buAutoNum type="arabicPeriod"/>
            </a:pPr>
            <a:r>
              <a:rPr lang="en-US" sz="3200" dirty="0">
                <a:solidFill>
                  <a:schemeClr val="tx1">
                    <a:lumMod val="50000"/>
                  </a:schemeClr>
                </a:solidFill>
                <a:latin typeface="Futura Lt BT" panose="020B0402020204020303" pitchFamily="34" charset="0"/>
              </a:rPr>
              <a:t> </a:t>
            </a:r>
            <a:r>
              <a:rPr lang="en-US" sz="3200" b="1" dirty="0">
                <a:solidFill>
                  <a:schemeClr val="tx1">
                    <a:lumMod val="50000"/>
                  </a:schemeClr>
                </a:solidFill>
                <a:latin typeface="Futura Lt BT" panose="020B0402020204020303" pitchFamily="34" charset="0"/>
              </a:rPr>
              <a:t>[GO]</a:t>
            </a:r>
          </a:p>
        </p:txBody>
      </p:sp>
      <p:sp>
        <p:nvSpPr>
          <p:cNvPr id="10" name="TextBox 9"/>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38" y="2495564"/>
            <a:ext cx="14242659" cy="2407480"/>
          </a:xfrm>
          <a:prstGeom prst="rect">
            <a:avLst/>
          </a:prstGeom>
          <a:ln>
            <a:solidFill>
              <a:schemeClr val="tx2"/>
            </a:solidFill>
          </a:ln>
        </p:spPr>
      </p:pic>
      <p:sp>
        <p:nvSpPr>
          <p:cNvPr id="8" name="Flowchart: Process 7"/>
          <p:cNvSpPr/>
          <p:nvPr/>
        </p:nvSpPr>
        <p:spPr>
          <a:xfrm>
            <a:off x="14473406" y="3141760"/>
            <a:ext cx="366787" cy="1115088"/>
          </a:xfrm>
          <a:prstGeom prst="flowChartProces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1791" y="5011761"/>
            <a:ext cx="2780706" cy="3372583"/>
          </a:xfrm>
          <a:prstGeom prst="rect">
            <a:avLst/>
          </a:prstGeom>
        </p:spPr>
      </p:pic>
      <p:sp>
        <p:nvSpPr>
          <p:cNvPr id="2" name="Slide Number Placeholder 1"/>
          <p:cNvSpPr>
            <a:spLocks noGrp="1"/>
          </p:cNvSpPr>
          <p:nvPr>
            <p:ph type="sldNum" sz="quarter" idx="4"/>
          </p:nvPr>
        </p:nvSpPr>
        <p:spPr/>
        <p:txBody>
          <a:bodyPr/>
          <a:lstStyle/>
          <a:p>
            <a:fld id="{59FBCBD5-A728-384D-A41B-B8C6FE40EEBE}" type="slidenum">
              <a:rPr lang="en-US" smtClean="0"/>
              <a:pPr/>
              <a:t>89</a:t>
            </a:fld>
            <a:endParaRPr lang="en-US" dirty="0"/>
          </a:p>
        </p:txBody>
      </p:sp>
    </p:spTree>
    <p:extLst>
      <p:ext uri="{BB962C8B-B14F-4D97-AF65-F5344CB8AC3E}">
        <p14:creationId xmlns:p14="http://schemas.microsoft.com/office/powerpoint/2010/main" val="1315243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1290320" y="8064750"/>
            <a:ext cx="7823200" cy="782320"/>
          </a:xfrm>
          <a:prstGeom prst="ellipse">
            <a:avLst/>
          </a:prstGeom>
          <a:gradFill flip="none" rotWithShape="1">
            <a:gsLst>
              <a:gs pos="0">
                <a:schemeClr val="tx1">
                  <a:lumMod val="50000"/>
                  <a:lumOff val="50000"/>
                  <a:alpha val="70000"/>
                </a:schemeClr>
              </a:gs>
              <a:gs pos="100000">
                <a:schemeClr val="bg1">
                  <a:alpha val="0"/>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nvGrpSpPr>
          <p:cNvPr id="14" name="Group 13"/>
          <p:cNvGrpSpPr/>
          <p:nvPr/>
        </p:nvGrpSpPr>
        <p:grpSpPr>
          <a:xfrm>
            <a:off x="2407920" y="2570480"/>
            <a:ext cx="5588000" cy="5588000"/>
            <a:chOff x="3886200" y="1295400"/>
            <a:chExt cx="4114800" cy="4114800"/>
          </a:xfrm>
        </p:grpSpPr>
        <p:sp>
          <p:nvSpPr>
            <p:cNvPr id="5" name="Rounded Rectangle 4"/>
            <p:cNvSpPr/>
            <p:nvPr/>
          </p:nvSpPr>
          <p:spPr>
            <a:xfrm>
              <a:off x="3886200" y="1295400"/>
              <a:ext cx="4114800" cy="4114800"/>
            </a:xfrm>
            <a:prstGeom prst="roundRect">
              <a:avLst>
                <a:gd name="adj" fmla="val 9499"/>
              </a:avLst>
            </a:prstGeom>
            <a:blipFill dpi="0" rotWithShape="1">
              <a:blip r:embed="rId2"/>
              <a:srcRect/>
              <a:tile tx="0" ty="0" sx="100000" sy="100000" flip="none" algn="tl"/>
            </a:blip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6" name="Round Same Side Corner Rectangle 5"/>
            <p:cNvSpPr/>
            <p:nvPr/>
          </p:nvSpPr>
          <p:spPr>
            <a:xfrm>
              <a:off x="4191000" y="2514600"/>
              <a:ext cx="3505200" cy="2590800"/>
            </a:xfrm>
            <a:prstGeom prst="round2SameRect">
              <a:avLst>
                <a:gd name="adj1" fmla="val 0"/>
                <a:gd name="adj2" fmla="val 12903"/>
              </a:avLst>
            </a:prstGeom>
            <a:gradFill>
              <a:gsLst>
                <a:gs pos="100000">
                  <a:schemeClr val="bg1">
                    <a:lumMod val="85000"/>
                  </a:schemeClr>
                </a:gs>
                <a:gs pos="6000">
                  <a:schemeClr val="bg1"/>
                </a:gs>
                <a:gs pos="41000">
                  <a:schemeClr val="bg1">
                    <a:lumMod val="85000"/>
                  </a:schemeClr>
                </a:gs>
              </a:gsLst>
              <a:lin ang="16200000" scaled="1"/>
            </a:gra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347" b="1" dirty="0" smtClean="0">
                  <a:solidFill>
                    <a:schemeClr val="tx1">
                      <a:lumMod val="65000"/>
                      <a:lumOff val="35000"/>
                    </a:schemeClr>
                  </a:solidFill>
                  <a:effectLst>
                    <a:innerShdw blurRad="152400">
                      <a:schemeClr val="tx1"/>
                    </a:innerShdw>
                  </a:effectLst>
                </a:rPr>
                <a:t>19</a:t>
              </a:r>
              <a:endParaRPr lang="en-US" sz="24347" b="1" dirty="0">
                <a:solidFill>
                  <a:schemeClr val="tx1">
                    <a:lumMod val="65000"/>
                    <a:lumOff val="35000"/>
                  </a:schemeClr>
                </a:solidFill>
                <a:effectLst>
                  <a:innerShdw blurRad="152400">
                    <a:schemeClr val="tx1"/>
                  </a:innerShdw>
                </a:effectLst>
              </a:endParaRPr>
            </a:p>
          </p:txBody>
        </p:sp>
        <p:sp>
          <p:nvSpPr>
            <p:cNvPr id="7" name="Round Same Side Corner Rectangle 6"/>
            <p:cNvSpPr/>
            <p:nvPr/>
          </p:nvSpPr>
          <p:spPr>
            <a:xfrm>
              <a:off x="4191000" y="1600200"/>
              <a:ext cx="3505200" cy="914400"/>
            </a:xfrm>
            <a:custGeom>
              <a:avLst/>
              <a:gdLst/>
              <a:ahLst/>
              <a:cxnLst/>
              <a:rect l="l" t="t" r="r" b="b"/>
              <a:pathLst>
                <a:path w="3505200" h="914400">
                  <a:moveTo>
                    <a:pt x="2857500" y="152400"/>
                  </a:moveTo>
                  <a:cubicBezTo>
                    <a:pt x="2794374" y="152400"/>
                    <a:pt x="2743200" y="203574"/>
                    <a:pt x="2743200" y="266700"/>
                  </a:cubicBezTo>
                  <a:cubicBezTo>
                    <a:pt x="2743200" y="329826"/>
                    <a:pt x="2794374" y="381000"/>
                    <a:pt x="2857500" y="381000"/>
                  </a:cubicBezTo>
                  <a:cubicBezTo>
                    <a:pt x="2920626" y="381000"/>
                    <a:pt x="2971800" y="329826"/>
                    <a:pt x="2971800" y="266700"/>
                  </a:cubicBezTo>
                  <a:cubicBezTo>
                    <a:pt x="2971800" y="203574"/>
                    <a:pt x="2920626" y="152400"/>
                    <a:pt x="2857500" y="152400"/>
                  </a:cubicBezTo>
                  <a:close/>
                  <a:moveTo>
                    <a:pt x="647700" y="152400"/>
                  </a:moveTo>
                  <a:cubicBezTo>
                    <a:pt x="584574" y="152400"/>
                    <a:pt x="533400" y="203574"/>
                    <a:pt x="533400" y="266700"/>
                  </a:cubicBezTo>
                  <a:cubicBezTo>
                    <a:pt x="533400" y="329826"/>
                    <a:pt x="584574" y="381000"/>
                    <a:pt x="647700" y="381000"/>
                  </a:cubicBezTo>
                  <a:cubicBezTo>
                    <a:pt x="710826" y="381000"/>
                    <a:pt x="762000" y="329826"/>
                    <a:pt x="762000" y="266700"/>
                  </a:cubicBezTo>
                  <a:cubicBezTo>
                    <a:pt x="762000" y="203574"/>
                    <a:pt x="710826" y="152400"/>
                    <a:pt x="647700" y="152400"/>
                  </a:cubicBezTo>
                  <a:close/>
                  <a:moveTo>
                    <a:pt x="441683" y="0"/>
                  </a:moveTo>
                  <a:lnTo>
                    <a:pt x="3063517" y="0"/>
                  </a:lnTo>
                  <a:cubicBezTo>
                    <a:pt x="3307452" y="0"/>
                    <a:pt x="3505200" y="197748"/>
                    <a:pt x="3505200" y="441683"/>
                  </a:cubicBezTo>
                  <a:lnTo>
                    <a:pt x="3505200" y="914400"/>
                  </a:lnTo>
                  <a:lnTo>
                    <a:pt x="0" y="914400"/>
                  </a:lnTo>
                  <a:lnTo>
                    <a:pt x="0" y="441683"/>
                  </a:lnTo>
                  <a:cubicBezTo>
                    <a:pt x="0" y="197748"/>
                    <a:pt x="197748" y="0"/>
                    <a:pt x="441683" y="0"/>
                  </a:cubicBezTo>
                  <a:close/>
                </a:path>
              </a:pathLst>
            </a:custGeom>
            <a:solidFill>
              <a:schemeClr val="accent1"/>
            </a:solidFill>
            <a:ln w="25400">
              <a:solidFill>
                <a:srgbClr val="9A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07008" bIns="67056" rtlCol="0" anchor="b"/>
            <a:lstStyle/>
            <a:p>
              <a:pPr algn="ctr"/>
              <a:r>
                <a:rPr lang="en-US" sz="5280" dirty="0" smtClean="0">
                  <a:solidFill>
                    <a:schemeClr val="bg1"/>
                  </a:solidFill>
                </a:rPr>
                <a:t>June</a:t>
              </a:r>
              <a:endParaRPr lang="en-US" sz="5280" dirty="0">
                <a:solidFill>
                  <a:schemeClr val="bg1"/>
                </a:solidFill>
              </a:endParaRPr>
            </a:p>
          </p:txBody>
        </p:sp>
        <p:sp>
          <p:nvSpPr>
            <p:cNvPr id="12" name="Rounded Rectangle 11"/>
            <p:cNvSpPr/>
            <p:nvPr/>
          </p:nvSpPr>
          <p:spPr>
            <a:xfrm>
              <a:off x="4760595"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sp>
          <p:nvSpPr>
            <p:cNvPr id="13" name="Rounded Rectangle 12"/>
            <p:cNvSpPr/>
            <p:nvPr/>
          </p:nvSpPr>
          <p:spPr>
            <a:xfrm>
              <a:off x="6972300" y="1434465"/>
              <a:ext cx="152400" cy="502920"/>
            </a:xfrm>
            <a:prstGeom prst="roundRect">
              <a:avLst>
                <a:gd name="adj" fmla="val 50000"/>
              </a:avLst>
            </a:prstGeom>
            <a:gradFill>
              <a:gsLst>
                <a:gs pos="0">
                  <a:schemeClr val="tx1">
                    <a:lumMod val="95000"/>
                    <a:lumOff val="5000"/>
                  </a:schemeClr>
                </a:gs>
                <a:gs pos="80000">
                  <a:srgbClr val="D9D9D9"/>
                </a:gs>
                <a:gs pos="33000">
                  <a:srgbClr val="D2D2D2"/>
                </a:gs>
                <a:gs pos="61000">
                  <a:schemeClr val="bg1"/>
                </a:gs>
                <a:gs pos="100000">
                  <a:schemeClr val="tx1">
                    <a:lumMod val="50000"/>
                    <a:lumOff val="50000"/>
                  </a:schemeClr>
                </a:gs>
              </a:gsLst>
              <a:lin ang="16200000" scaled="1"/>
            </a:gradFill>
            <a:ln w="9525">
              <a:solidFill>
                <a:schemeClr val="tx1">
                  <a:lumMod val="50000"/>
                  <a:lumOff val="50000"/>
                </a:schemeClr>
              </a:solid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a:p>
          </p:txBody>
        </p:sp>
      </p:grpSp>
      <p:sp>
        <p:nvSpPr>
          <p:cNvPr id="16" name="Title 15"/>
          <p:cNvSpPr>
            <a:spLocks noGrp="1"/>
          </p:cNvSpPr>
          <p:nvPr>
            <p:ph type="title"/>
          </p:nvPr>
        </p:nvSpPr>
        <p:spPr>
          <a:xfrm>
            <a:off x="306126" y="-23599"/>
            <a:ext cx="12070080" cy="1273598"/>
          </a:xfrm>
        </p:spPr>
        <p:txBody>
          <a:bodyPr>
            <a:normAutofit/>
          </a:bodyPr>
          <a:lstStyle/>
          <a:p>
            <a:pPr algn="l"/>
            <a:r>
              <a:rPr lang="en-US" dirty="0" smtClean="0">
                <a:solidFill>
                  <a:schemeClr val="bg2">
                    <a:lumMod val="10000"/>
                  </a:schemeClr>
                </a:solidFill>
              </a:rPr>
              <a:t>Boot Camp Agenda</a:t>
            </a:r>
            <a:endParaRPr lang="en-US" dirty="0">
              <a:solidFill>
                <a:schemeClr val="bg2">
                  <a:lumMod val="10000"/>
                </a:schemeClr>
              </a:solidFill>
            </a:endParaRPr>
          </a:p>
        </p:txBody>
      </p:sp>
      <p:grpSp>
        <p:nvGrpSpPr>
          <p:cNvPr id="17" name="Group 16"/>
          <p:cNvGrpSpPr/>
          <p:nvPr/>
        </p:nvGrpSpPr>
        <p:grpSpPr>
          <a:xfrm>
            <a:off x="9113520" y="2558030"/>
            <a:ext cx="5752046" cy="5506720"/>
            <a:chOff x="5471532" y="910026"/>
            <a:chExt cx="2986668" cy="3962400"/>
          </a:xfrm>
        </p:grpSpPr>
        <p:sp>
          <p:nvSpPr>
            <p:cNvPr id="18" name="Rectangle 17"/>
            <p:cNvSpPr/>
            <p:nvPr/>
          </p:nvSpPr>
          <p:spPr>
            <a:xfrm>
              <a:off x="5471532" y="910026"/>
              <a:ext cx="2986668" cy="474631"/>
            </a:xfrm>
            <a:prstGeom prst="rect">
              <a:avLst/>
            </a:prstGeom>
            <a:solidFill>
              <a:schemeClr val="accent1"/>
            </a:solidFill>
            <a:ln w="19050" cap="flat" cmpd="sng" algn="ctr">
              <a:noFill/>
              <a:prstDash val="solid"/>
            </a:ln>
            <a:effectLst/>
          </p:spPr>
          <p:txBody>
            <a:bodyPr rtlCol="0" anchor="ctr"/>
            <a:lstStyle/>
            <a:p>
              <a:pPr algn="ctr" defTabSz="1341150">
                <a:defRPr/>
              </a:pPr>
              <a:r>
                <a:rPr lang="en-US" sz="2933" b="1" kern="0" dirty="0" smtClean="0">
                  <a:solidFill>
                    <a:sysClr val="window" lastClr="FFFFFF"/>
                  </a:solidFill>
                  <a:latin typeface="Calibri"/>
                </a:rPr>
                <a:t>FRIDAY: DAY 5</a:t>
              </a:r>
              <a:endParaRPr lang="en-US" sz="2933" b="1" kern="0" dirty="0">
                <a:solidFill>
                  <a:sysClr val="window" lastClr="FFFFFF"/>
                </a:solidFill>
                <a:latin typeface="Calibri"/>
              </a:endParaRPr>
            </a:p>
          </p:txBody>
        </p:sp>
        <p:sp>
          <p:nvSpPr>
            <p:cNvPr id="19" name="Rectangle 18"/>
            <p:cNvSpPr/>
            <p:nvPr/>
          </p:nvSpPr>
          <p:spPr>
            <a:xfrm>
              <a:off x="5471532" y="1384657"/>
              <a:ext cx="2986668" cy="3487769"/>
            </a:xfrm>
            <a:prstGeom prst="rect">
              <a:avLst/>
            </a:prstGeom>
            <a:noFill/>
            <a:ln w="12700" cap="flat" cmpd="sng" algn="ctr">
              <a:noFill/>
              <a:prstDash val="solid"/>
            </a:ln>
            <a:effectLst/>
          </p:spPr>
          <p:txBody>
            <a:bodyPr lIns="134112" tIns="134112" rIns="134112" bIns="134112" rtlCol="0" anchor="t"/>
            <a:lstStyle/>
            <a:p>
              <a:pPr marL="731520" indent="-731520">
                <a:buFont typeface="Arial" panose="020B0604020202020204" pitchFamily="34" charset="0"/>
                <a:buChar char="•"/>
              </a:pPr>
              <a:r>
                <a:rPr lang="en-US" sz="3600" dirty="0" smtClean="0">
                  <a:solidFill>
                    <a:schemeClr val="tx1">
                      <a:lumMod val="50000"/>
                    </a:schemeClr>
                  </a:solidFill>
                  <a:latin typeface="Futura Lt BT"/>
                </a:rPr>
                <a:t>Snippets &amp; Runbook</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API’s</a:t>
              </a:r>
              <a:endParaRPr lang="en-US" sz="3600" dirty="0">
                <a:solidFill>
                  <a:schemeClr val="tx1">
                    <a:lumMod val="50000"/>
                  </a:schemeClr>
                </a:solidFill>
                <a:latin typeface="Futura Lt BT"/>
              </a:endParaRPr>
            </a:p>
            <a:p>
              <a:pPr marL="731520" indent="-731520">
                <a:buFont typeface="Arial" panose="020B0604020202020204" pitchFamily="34" charset="0"/>
                <a:buChar char="•"/>
              </a:pPr>
              <a:r>
                <a:rPr lang="en-US" sz="3600" dirty="0" smtClean="0">
                  <a:solidFill>
                    <a:schemeClr val="tx1">
                      <a:lumMod val="50000"/>
                    </a:schemeClr>
                  </a:solidFill>
                  <a:latin typeface="Futura Lt BT"/>
                </a:rPr>
                <a:t>Snippet Development</a:t>
              </a:r>
            </a:p>
            <a:p>
              <a:pPr marL="731520" indent="-731520">
                <a:buFont typeface="Arial" panose="020B0604020202020204" pitchFamily="34" charset="0"/>
                <a:buChar char="•"/>
              </a:pPr>
              <a:r>
                <a:rPr lang="en-US" sz="3600" dirty="0" smtClean="0">
                  <a:solidFill>
                    <a:schemeClr val="tx1">
                      <a:lumMod val="50000"/>
                    </a:schemeClr>
                  </a:solidFill>
                  <a:latin typeface="Futura Lt BT"/>
                </a:rPr>
                <a:t>Platform</a:t>
              </a:r>
              <a:endParaRPr lang="en-US" sz="3600" dirty="0">
                <a:solidFill>
                  <a:schemeClr val="tx1">
                    <a:lumMod val="50000"/>
                  </a:schemeClr>
                </a:solidFill>
                <a:latin typeface="Futura Lt BT"/>
              </a:endParaRPr>
            </a:p>
          </p:txBody>
        </p:sp>
      </p:grpSp>
    </p:spTree>
    <p:extLst>
      <p:ext uri="{BB962C8B-B14F-4D97-AF65-F5344CB8AC3E}">
        <p14:creationId xmlns:p14="http://schemas.microsoft.com/office/powerpoint/2010/main" val="5805749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Logs Tab</a:t>
            </a:r>
          </a:p>
        </p:txBody>
      </p:sp>
      <p:sp>
        <p:nvSpPr>
          <p:cNvPr id="4" name="Text Placeholder 5"/>
          <p:cNvSpPr txBox="1">
            <a:spLocks/>
          </p:cNvSpPr>
          <p:nvPr/>
        </p:nvSpPr>
        <p:spPr>
          <a:xfrm>
            <a:off x="475969" y="130321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Logs</a:t>
            </a:r>
          </a:p>
        </p:txBody>
      </p:sp>
      <p:sp>
        <p:nvSpPr>
          <p:cNvPr id="6" name="TextBox 5"/>
          <p:cNvSpPr txBox="1"/>
          <p:nvPr/>
        </p:nvSpPr>
        <p:spPr>
          <a:xfrm>
            <a:off x="239150" y="3126397"/>
            <a:ext cx="4304715" cy="5349157"/>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List of device logs &amp; messages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Search all messages (supports regex)</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Filter on message source (internal, trap, syslog, dynamic, email and 3</a:t>
            </a:r>
            <a:r>
              <a:rPr lang="en-US" sz="2600" baseline="30000" dirty="0">
                <a:solidFill>
                  <a:schemeClr val="tx1">
                    <a:lumMod val="50000"/>
                  </a:schemeClr>
                </a:solidFill>
                <a:latin typeface="Futura Lt BT" panose="020B0402020204020303" pitchFamily="34" charset="0"/>
              </a:rPr>
              <a:t>rd</a:t>
            </a:r>
            <a:r>
              <a:rPr lang="en-US" sz="2600" dirty="0">
                <a:solidFill>
                  <a:schemeClr val="tx1">
                    <a:lumMod val="50000"/>
                  </a:schemeClr>
                </a:solidFill>
                <a:latin typeface="Futura Lt BT" panose="020B0402020204020303" pitchFamily="34" charset="0"/>
              </a:rPr>
              <a:t> party)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Create custom event definitions based off log entries (syslog, trap, and email)</a:t>
            </a:r>
          </a:p>
          <a:p>
            <a:pPr marL="457200" indent="-457200">
              <a:buClr>
                <a:srgbClr val="C00000"/>
              </a:buClr>
              <a:buSzPct val="65000"/>
              <a:buFont typeface="Wingdings" pitchFamily="2" charset="2"/>
              <a:buChar char="l"/>
            </a:pPr>
            <a:endParaRPr lang="en-US" sz="2600" dirty="0">
              <a:solidFill>
                <a:schemeClr val="tx1">
                  <a:lumMod val="50000"/>
                </a:schemeClr>
              </a:solidFill>
            </a:endParaRPr>
          </a:p>
        </p:txBody>
      </p:sp>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163" y="2287392"/>
            <a:ext cx="9496425" cy="6524625"/>
          </a:xfrm>
          <a:prstGeom prst="rect">
            <a:avLst/>
          </a:prstGeom>
          <a:ln>
            <a:solidFill>
              <a:schemeClr val="tx2"/>
            </a:solidFill>
          </a:ln>
        </p:spPr>
      </p:pic>
      <p:sp>
        <p:nvSpPr>
          <p:cNvPr id="2" name="Slide Number Placeholder 1"/>
          <p:cNvSpPr>
            <a:spLocks noGrp="1"/>
          </p:cNvSpPr>
          <p:nvPr>
            <p:ph type="sldNum" sz="quarter" idx="4"/>
          </p:nvPr>
        </p:nvSpPr>
        <p:spPr/>
        <p:txBody>
          <a:bodyPr/>
          <a:lstStyle/>
          <a:p>
            <a:fld id="{59FBCBD5-A728-384D-A41B-B8C6FE40EEBE}" type="slidenum">
              <a:rPr lang="en-US" smtClean="0"/>
              <a:pPr/>
              <a:t>90</a:t>
            </a:fld>
            <a:endParaRPr lang="en-US" dirty="0"/>
          </a:p>
        </p:txBody>
      </p:sp>
    </p:spTree>
    <p:extLst>
      <p:ext uri="{BB962C8B-B14F-4D97-AF65-F5344CB8AC3E}">
        <p14:creationId xmlns:p14="http://schemas.microsoft.com/office/powerpoint/2010/main" val="10217720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Toolbox Tab</a:t>
            </a:r>
          </a:p>
        </p:txBody>
      </p:sp>
      <p:sp>
        <p:nvSpPr>
          <p:cNvPr id="4" name="Text Placeholder 5"/>
          <p:cNvSpPr txBox="1">
            <a:spLocks/>
          </p:cNvSpPr>
          <p:nvPr/>
        </p:nvSpPr>
        <p:spPr>
          <a:xfrm>
            <a:off x="475969" y="130321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Toolbox</a:t>
            </a:r>
          </a:p>
        </p:txBody>
      </p:sp>
      <p:sp>
        <p:nvSpPr>
          <p:cNvPr id="8" name="TextBox 7"/>
          <p:cNvSpPr txBox="1"/>
          <p:nvPr/>
        </p:nvSpPr>
        <p:spPr>
          <a:xfrm>
            <a:off x="259079" y="3598369"/>
            <a:ext cx="3686907" cy="3687163"/>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Run diagnostics for a managed device without leaving the EM7 session.</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Tools run from the collector that is assigned to the managed device.</a:t>
            </a:r>
          </a:p>
          <a:p>
            <a:pPr marL="457200" indent="-457200">
              <a:buClr>
                <a:srgbClr val="C00000"/>
              </a:buClr>
              <a:buSzPct val="65000"/>
              <a:buFont typeface="Wingdings" pitchFamily="2" charset="2"/>
              <a:buChar char="l"/>
            </a:pPr>
            <a:endParaRPr lang="en-US" sz="2200" dirty="0">
              <a:solidFill>
                <a:schemeClr val="tx1">
                  <a:lumMod val="50000"/>
                </a:schemeClr>
              </a:solidFill>
            </a:endParaRPr>
          </a:p>
        </p:txBody>
      </p:sp>
      <p:sp>
        <p:nvSpPr>
          <p:cNvPr id="11" name="TextBox 10"/>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521" y="2140725"/>
            <a:ext cx="9458325" cy="6715125"/>
          </a:xfrm>
          <a:prstGeom prst="rect">
            <a:avLst/>
          </a:prstGeom>
          <a:ln>
            <a:solidFill>
              <a:schemeClr val="tx2"/>
            </a:solidFill>
          </a:ln>
        </p:spPr>
      </p:pic>
      <p:sp>
        <p:nvSpPr>
          <p:cNvPr id="2" name="Slide Number Placeholder 1"/>
          <p:cNvSpPr>
            <a:spLocks noGrp="1"/>
          </p:cNvSpPr>
          <p:nvPr>
            <p:ph type="sldNum" sz="quarter" idx="4"/>
          </p:nvPr>
        </p:nvSpPr>
        <p:spPr/>
        <p:txBody>
          <a:bodyPr/>
          <a:lstStyle/>
          <a:p>
            <a:fld id="{59FBCBD5-A728-384D-A41B-B8C6FE40EEBE}" type="slidenum">
              <a:rPr lang="en-US" smtClean="0"/>
              <a:pPr/>
              <a:t>91</a:t>
            </a:fld>
            <a:endParaRPr lang="en-US" dirty="0"/>
          </a:p>
        </p:txBody>
      </p:sp>
    </p:spTree>
    <p:extLst>
      <p:ext uri="{BB962C8B-B14F-4D97-AF65-F5344CB8AC3E}">
        <p14:creationId xmlns:p14="http://schemas.microsoft.com/office/powerpoint/2010/main" val="19334428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Interfaces Tab</a:t>
            </a:r>
          </a:p>
        </p:txBody>
      </p:sp>
      <p:sp>
        <p:nvSpPr>
          <p:cNvPr id="4" name="Text Placeholder 5"/>
          <p:cNvSpPr txBox="1">
            <a:spLocks/>
          </p:cNvSpPr>
          <p:nvPr/>
        </p:nvSpPr>
        <p:spPr>
          <a:xfrm>
            <a:off x="475969" y="130321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Interfaces</a:t>
            </a:r>
          </a:p>
        </p:txBody>
      </p:sp>
      <p:sp>
        <p:nvSpPr>
          <p:cNvPr id="9" name="TextBox 8"/>
          <p:cNvSpPr txBox="1"/>
          <p:nvPr/>
        </p:nvSpPr>
        <p:spPr>
          <a:xfrm>
            <a:off x="338796" y="2870201"/>
            <a:ext cx="4065564" cy="4148828"/>
          </a:xfrm>
          <a:prstGeom prst="rect">
            <a:avLst/>
          </a:prstGeom>
          <a:noFill/>
        </p:spPr>
        <p:txBody>
          <a:bodyPr wrap="square" lIns="146304" tIns="73152" rIns="146304" bIns="73152" rtlCol="0">
            <a:spAutoFit/>
          </a:bodyPr>
          <a:lstStyle/>
          <a:p>
            <a:pPr>
              <a:buClr>
                <a:srgbClr val="C00000"/>
              </a:buClr>
              <a:buSzPct val="65000"/>
            </a:pPr>
            <a:r>
              <a:rPr lang="en-US" sz="2600" dirty="0">
                <a:solidFill>
                  <a:schemeClr val="tx1">
                    <a:lumMod val="50000"/>
                  </a:schemeClr>
                </a:solidFill>
                <a:latin typeface="Futura Lt BT" panose="020B0402020204020303" pitchFamily="34" charset="0"/>
              </a:rPr>
              <a:t>Mouse over for quick info about interface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If name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MAC Address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Admin Status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Connection Speed</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IP address / subnet</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Collection state / frequency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Interface type</a:t>
            </a:r>
          </a:p>
        </p:txBody>
      </p:sp>
      <p:sp>
        <p:nvSpPr>
          <p:cNvPr id="7" name="TextBox 6"/>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471" y="2140725"/>
            <a:ext cx="9477375" cy="6743700"/>
          </a:xfrm>
          <a:prstGeom prst="rect">
            <a:avLst/>
          </a:prstGeom>
        </p:spPr>
      </p:pic>
      <p:sp>
        <p:nvSpPr>
          <p:cNvPr id="2" name="Slide Number Placeholder 1"/>
          <p:cNvSpPr>
            <a:spLocks noGrp="1"/>
          </p:cNvSpPr>
          <p:nvPr>
            <p:ph type="sldNum" sz="quarter" idx="4"/>
          </p:nvPr>
        </p:nvSpPr>
        <p:spPr/>
        <p:txBody>
          <a:bodyPr/>
          <a:lstStyle/>
          <a:p>
            <a:fld id="{59FBCBD5-A728-384D-A41B-B8C6FE40EEBE}" type="slidenum">
              <a:rPr lang="en-US" smtClean="0"/>
              <a:pPr/>
              <a:t>92</a:t>
            </a:fld>
            <a:endParaRPr lang="en-US" dirty="0"/>
          </a:p>
        </p:txBody>
      </p:sp>
    </p:spTree>
    <p:extLst>
      <p:ext uri="{BB962C8B-B14F-4D97-AF65-F5344CB8AC3E}">
        <p14:creationId xmlns:p14="http://schemas.microsoft.com/office/powerpoint/2010/main" val="22275149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50000"/>
                  </a:schemeClr>
                </a:solidFill>
              </a:rPr>
              <a:t>Interfaces </a:t>
            </a:r>
            <a:r>
              <a:rPr lang="en-US" dirty="0" smtClean="0">
                <a:solidFill>
                  <a:schemeClr val="tx1">
                    <a:lumMod val="50000"/>
                  </a:schemeClr>
                </a:solidFill>
              </a:rPr>
              <a:t>Properties</a:t>
            </a:r>
            <a:endParaRPr lang="en-US" dirty="0">
              <a:solidFill>
                <a:schemeClr val="tx1">
                  <a:lumMod val="50000"/>
                </a:schemeClr>
              </a:solidFill>
            </a:endParaRPr>
          </a:p>
        </p:txBody>
      </p:sp>
      <p:sp>
        <p:nvSpPr>
          <p:cNvPr id="4" name="Text Placeholder 5"/>
          <p:cNvSpPr txBox="1">
            <a:spLocks/>
          </p:cNvSpPr>
          <p:nvPr/>
        </p:nvSpPr>
        <p:spPr>
          <a:xfrm>
            <a:off x="475969" y="1242356"/>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rgbClr val="00B0F0"/>
                </a:solidFill>
              </a:rPr>
              <a:t>Device Administration &gt; Interfaces (select an interface) </a:t>
            </a:r>
          </a:p>
        </p:txBody>
      </p:sp>
      <p:sp>
        <p:nvSpPr>
          <p:cNvPr id="7" name="TextBox 6"/>
          <p:cNvSpPr txBox="1"/>
          <p:nvPr/>
        </p:nvSpPr>
        <p:spPr>
          <a:xfrm>
            <a:off x="358726" y="2545890"/>
            <a:ext cx="5022167" cy="4548938"/>
          </a:xfrm>
          <a:prstGeom prst="rect">
            <a:avLst/>
          </a:prstGeom>
          <a:noFill/>
        </p:spPr>
        <p:txBody>
          <a:bodyPr wrap="square" lIns="146304" tIns="73152" rIns="146304" bIns="73152" rtlCol="0">
            <a:spAutoFit/>
          </a:bodyPr>
          <a:lstStyle/>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Change collection frequency</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Enable / Disable alerts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Enable / Disable errors &amp; discards</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Set thresholds per interface</a:t>
            </a:r>
          </a:p>
          <a:p>
            <a:pPr marL="457200" indent="-457200">
              <a:buClr>
                <a:schemeClr val="accent1"/>
              </a:buClr>
              <a:buSzPct val="100000"/>
              <a:buFont typeface="Arial" panose="020B0604020202020204" pitchFamily="34" charset="0"/>
              <a:buChar char="•"/>
            </a:pPr>
            <a:r>
              <a:rPr lang="en-US" sz="2600" dirty="0">
                <a:solidFill>
                  <a:schemeClr val="tx1">
                    <a:lumMod val="50000"/>
                  </a:schemeClr>
                </a:solidFill>
                <a:latin typeface="Futura Lt BT" panose="020B0402020204020303" pitchFamily="34" charset="0"/>
              </a:rPr>
              <a:t>Specify Interface Tags</a:t>
            </a:r>
          </a:p>
          <a:p>
            <a:pPr marL="457200" indent="-457200">
              <a:buClr>
                <a:schemeClr val="accent1"/>
              </a:buClr>
              <a:buSzPct val="100000"/>
              <a:buFont typeface="Arial" panose="020B0604020202020204" pitchFamily="34" charset="0"/>
              <a:buChar char="•"/>
            </a:pPr>
            <a:r>
              <a:rPr lang="en-US" sz="2600" b="1" i="1" dirty="0">
                <a:solidFill>
                  <a:schemeClr val="tx1">
                    <a:lumMod val="50000"/>
                  </a:schemeClr>
                </a:solidFill>
                <a:latin typeface="Futura Lt BT" panose="020B0402020204020303" pitchFamily="34" charset="0"/>
              </a:rPr>
              <a:t>Display on Summary</a:t>
            </a:r>
            <a:r>
              <a:rPr lang="en-US" sz="2600" b="1" dirty="0">
                <a:solidFill>
                  <a:schemeClr val="tx1">
                    <a:lumMod val="50000"/>
                  </a:schemeClr>
                </a:solidFill>
                <a:latin typeface="Futura Lt BT" panose="020B0402020204020303" pitchFamily="34" charset="0"/>
              </a:rPr>
              <a:t> </a:t>
            </a:r>
            <a:r>
              <a:rPr lang="en-US" sz="2600" dirty="0">
                <a:solidFill>
                  <a:schemeClr val="tx1">
                    <a:lumMod val="50000"/>
                  </a:schemeClr>
                </a:solidFill>
                <a:latin typeface="Futura Lt BT" panose="020B0402020204020303" pitchFamily="34" charset="0"/>
              </a:rPr>
              <a:t>checkbox will cause this interface to show on the </a:t>
            </a:r>
            <a:r>
              <a:rPr lang="en-US" sz="2600" b="1" dirty="0">
                <a:solidFill>
                  <a:schemeClr val="tx1">
                    <a:lumMod val="50000"/>
                  </a:schemeClr>
                </a:solidFill>
                <a:latin typeface="Futura Lt BT" panose="020B0402020204020303" pitchFamily="34" charset="0"/>
              </a:rPr>
              <a:t>Device Reports Panel &gt; Summary</a:t>
            </a:r>
            <a:r>
              <a:rPr lang="en-US" sz="2600" dirty="0">
                <a:solidFill>
                  <a:schemeClr val="tx1">
                    <a:lumMod val="50000"/>
                  </a:schemeClr>
                </a:solidFill>
                <a:latin typeface="Futura Lt BT" panose="020B0402020204020303" pitchFamily="34" charset="0"/>
              </a:rPr>
              <a:t> tab</a:t>
            </a:r>
            <a:endParaRPr lang="en-US" sz="2600" b="1" i="1" dirty="0">
              <a:solidFill>
                <a:schemeClr val="tx1">
                  <a:lumMod val="50000"/>
                </a:schemeClr>
              </a:solidFill>
              <a:latin typeface="Futura Lt BT" panose="020B0402020204020303"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893" y="2173357"/>
            <a:ext cx="9952923" cy="59627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2" name="Slide Number Placeholder 1"/>
          <p:cNvSpPr>
            <a:spLocks noGrp="1"/>
          </p:cNvSpPr>
          <p:nvPr>
            <p:ph type="sldNum" sz="quarter" idx="4"/>
          </p:nvPr>
        </p:nvSpPr>
        <p:spPr/>
        <p:txBody>
          <a:bodyPr/>
          <a:lstStyle/>
          <a:p>
            <a:fld id="{59FBCBD5-A728-384D-A41B-B8C6FE40EEBE}" type="slidenum">
              <a:rPr lang="en-US" smtClean="0"/>
              <a:pPr/>
              <a:t>93</a:t>
            </a:fld>
            <a:endParaRPr lang="en-US" dirty="0"/>
          </a:p>
        </p:txBody>
      </p:sp>
    </p:spTree>
    <p:extLst>
      <p:ext uri="{BB962C8B-B14F-4D97-AF65-F5344CB8AC3E}">
        <p14:creationId xmlns:p14="http://schemas.microsoft.com/office/powerpoint/2010/main" val="39110480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Pro Tip</a:t>
            </a:r>
            <a:r>
              <a:rPr lang="en-US" dirty="0" smtClean="0"/>
              <a:t>	</a:t>
            </a:r>
            <a:endParaRPr lang="en-US" dirty="0"/>
          </a:p>
        </p:txBody>
      </p:sp>
      <p:sp>
        <p:nvSpPr>
          <p:cNvPr id="4" name="Content Placeholder 3"/>
          <p:cNvSpPr>
            <a:spLocks noGrp="1"/>
          </p:cNvSpPr>
          <p:nvPr>
            <p:ph idx="1"/>
          </p:nvPr>
        </p:nvSpPr>
        <p:spPr>
          <a:xfrm>
            <a:off x="482306" y="1861207"/>
            <a:ext cx="13990320" cy="1107333"/>
          </a:xfrm>
        </p:spPr>
        <p:txBody>
          <a:bodyPr>
            <a:normAutofit fontScale="55000" lnSpcReduction="20000"/>
          </a:bodyPr>
          <a:lstStyle/>
          <a:p>
            <a:pPr marL="0" indent="0">
              <a:buNone/>
            </a:pPr>
            <a:r>
              <a:rPr lang="en-US" sz="6100" dirty="0"/>
              <a:t>There are links in the Device Summary &amp; Device Properties to useful utilities.</a:t>
            </a:r>
          </a:p>
          <a:p>
            <a:pPr marL="0" indent="0">
              <a:buNone/>
            </a:pPr>
            <a:endParaRPr lang="en-US" sz="3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2679" y="6891464"/>
            <a:ext cx="2101076" cy="1830819"/>
          </a:xfrm>
          <a:prstGeom prst="rect">
            <a:avLst/>
          </a:prstGeom>
        </p:spPr>
      </p:pic>
      <p:sp>
        <p:nvSpPr>
          <p:cNvPr id="7" name="TextBox 6"/>
          <p:cNvSpPr txBox="1"/>
          <p:nvPr/>
        </p:nvSpPr>
        <p:spPr>
          <a:xfrm>
            <a:off x="1951736" y="5389518"/>
            <a:ext cx="12390032" cy="2794611"/>
          </a:xfrm>
          <a:prstGeom prst="rect">
            <a:avLst/>
          </a:prstGeom>
          <a:noFill/>
        </p:spPr>
        <p:txBody>
          <a:bodyPr wrap="square" lIns="146304" tIns="73152" rIns="146304" bIns="73152" rtlCol="0">
            <a:spAutoFit/>
          </a:bodyPr>
          <a:lstStyle/>
          <a:p>
            <a:pPr marL="548640" indent="-548640">
              <a:buClr>
                <a:schemeClr val="accent1"/>
              </a:buClr>
              <a:buSzPct val="100000"/>
              <a:buFont typeface="Arial" panose="020B0604020202020204" pitchFamily="34" charset="0"/>
              <a:buChar char="•"/>
            </a:pPr>
            <a:r>
              <a:rPr lang="en-US" sz="3800" dirty="0">
                <a:solidFill>
                  <a:schemeClr val="tx1">
                    <a:lumMod val="50000"/>
                  </a:schemeClr>
                </a:solidFill>
                <a:latin typeface="Futura Lt BT" panose="020B0402020204020303" pitchFamily="34" charset="0"/>
              </a:rPr>
              <a:t>Organization = Organization Summary page</a:t>
            </a:r>
          </a:p>
          <a:p>
            <a:pPr marL="548640" indent="-548640">
              <a:buClr>
                <a:schemeClr val="accent1"/>
              </a:buClr>
              <a:buSzPct val="100000"/>
              <a:buFont typeface="Arial" panose="020B0604020202020204" pitchFamily="34" charset="0"/>
              <a:buChar char="•"/>
            </a:pPr>
            <a:r>
              <a:rPr lang="en-US" sz="3800" dirty="0">
                <a:solidFill>
                  <a:schemeClr val="tx1">
                    <a:lumMod val="50000"/>
                  </a:schemeClr>
                </a:solidFill>
                <a:latin typeface="Futura Lt BT" panose="020B0402020204020303" pitchFamily="34" charset="0"/>
              </a:rPr>
              <a:t>Collection Mode = Remote Port Scanner</a:t>
            </a:r>
          </a:p>
          <a:p>
            <a:pPr marL="548640" indent="-548640">
              <a:buClr>
                <a:schemeClr val="accent1"/>
              </a:buClr>
              <a:buSzPct val="100000"/>
              <a:buFont typeface="Arial" panose="020B0604020202020204" pitchFamily="34" charset="0"/>
              <a:buChar char="•"/>
            </a:pPr>
            <a:r>
              <a:rPr lang="en-US" sz="3800" dirty="0">
                <a:solidFill>
                  <a:schemeClr val="tx1">
                    <a:lumMod val="50000"/>
                  </a:schemeClr>
                </a:solidFill>
                <a:latin typeface="Futura Lt BT" panose="020B0402020204020303" pitchFamily="34" charset="0"/>
              </a:rPr>
              <a:t>Managed Type = SNMP Walker</a:t>
            </a:r>
          </a:p>
          <a:p>
            <a:pPr>
              <a:buClr>
                <a:srgbClr val="C00000"/>
              </a:buClr>
            </a:pPr>
            <a:endParaRPr lang="en-US" dirty="0" smtClean="0">
              <a:solidFill>
                <a:schemeClr val="tx1">
                  <a:lumMod val="50000"/>
                </a:schemeClr>
              </a:solidFill>
            </a:endParaRPr>
          </a:p>
          <a:p>
            <a:pPr marL="457200" indent="-457200">
              <a:buClr>
                <a:srgbClr val="C00000"/>
              </a:buClr>
              <a:buFont typeface="Wingdings" pitchFamily="2" charset="2"/>
              <a:buChar char="l"/>
            </a:pPr>
            <a:endParaRPr lang="en-US" dirty="0">
              <a:solidFill>
                <a:srgbClr val="4D4D4D"/>
              </a:solidFill>
            </a:endParaRPr>
          </a:p>
        </p:txBody>
      </p:sp>
      <p:sp>
        <p:nvSpPr>
          <p:cNvPr id="9" name="TextBox 8"/>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97" y="3277158"/>
            <a:ext cx="12887606" cy="1803742"/>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94</a:t>
            </a:fld>
            <a:endParaRPr lang="en-US" dirty="0"/>
          </a:p>
        </p:txBody>
      </p:sp>
    </p:spTree>
    <p:extLst>
      <p:ext uri="{BB962C8B-B14F-4D97-AF65-F5344CB8AC3E}">
        <p14:creationId xmlns:p14="http://schemas.microsoft.com/office/powerpoint/2010/main" val="27812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schemeClr>
                </a:solidFill>
              </a:rPr>
              <a:t>Resources And Questions</a:t>
            </a:r>
          </a:p>
        </p:txBody>
      </p:sp>
      <p:sp>
        <p:nvSpPr>
          <p:cNvPr id="3" name="Content Placeholder 2"/>
          <p:cNvSpPr>
            <a:spLocks noGrp="1"/>
          </p:cNvSpPr>
          <p:nvPr>
            <p:ph idx="1"/>
          </p:nvPr>
        </p:nvSpPr>
        <p:spPr>
          <a:xfrm>
            <a:off x="475969" y="2086188"/>
            <a:ext cx="14291592" cy="7050086"/>
          </a:xfrm>
        </p:spPr>
        <p:txBody>
          <a:bodyPr/>
          <a:lstStyle/>
          <a:p>
            <a:r>
              <a:rPr lang="pt-BR" dirty="0"/>
              <a:t>Device Management manual</a:t>
            </a:r>
          </a:p>
          <a:p>
            <a:r>
              <a:rPr lang="pt-BR" dirty="0"/>
              <a:t>Guide Button within EM7</a:t>
            </a:r>
          </a:p>
          <a:p>
            <a:pPr>
              <a:buClr>
                <a:srgbClr val="C00000"/>
              </a:buClr>
              <a:buSzPct val="100000"/>
              <a:buFont typeface="Wingdings" pitchFamily="2" charset="2"/>
              <a:buChar char="l"/>
            </a:pPr>
            <a:endParaRPr lang="en-US" dirty="0"/>
          </a:p>
          <a:p>
            <a:pPr marL="0" indent="0">
              <a:buNone/>
            </a:pPr>
            <a:r>
              <a:rPr lang="en-US" dirty="0">
                <a:ea typeface="ＭＳ ゴシック" pitchFamily="26" charset="-128"/>
              </a:rPr>
              <a:t>All manuals are available on the Customer Portal:</a:t>
            </a:r>
          </a:p>
          <a:p>
            <a:pPr marL="0" indent="0">
              <a:buNone/>
            </a:pPr>
            <a:r>
              <a:rPr lang="en-US" dirty="0">
                <a:ea typeface="ＭＳ ゴシック" pitchFamily="26" charset="-128"/>
              </a:rPr>
              <a:t>http://portal.sciencelogic.com</a:t>
            </a:r>
          </a:p>
          <a:p>
            <a:pPr marL="0" indent="0">
              <a:buNone/>
            </a:pPr>
            <a:endParaRPr lang="en-US" dirty="0"/>
          </a:p>
        </p:txBody>
      </p:sp>
      <p:sp>
        <p:nvSpPr>
          <p:cNvPr id="9" name="Text Placeholder 1"/>
          <p:cNvSpPr txBox="1">
            <a:spLocks/>
          </p:cNvSpPr>
          <p:nvPr/>
        </p:nvSpPr>
        <p:spPr>
          <a:xfrm>
            <a:off x="525712" y="1311597"/>
            <a:ext cx="13962877" cy="619337"/>
          </a:xfrm>
          <a:prstGeom prst="rect">
            <a:avLst/>
          </a:prstGeom>
        </p:spPr>
        <p:txBody>
          <a:bodyPr lIns="146304" tIns="73152" rIns="146304" bIns="73152">
            <a:normAutofit fontScale="77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200" dirty="0">
                <a:solidFill>
                  <a:schemeClr val="tx1">
                    <a:lumMod val="50000"/>
                  </a:schemeClr>
                </a:solidFill>
              </a:rPr>
              <a:t>For more information:</a:t>
            </a:r>
          </a:p>
          <a:p>
            <a:endParaRPr lang="en-US" dirty="0">
              <a:solidFill>
                <a:schemeClr val="tx1">
                  <a:lumMod val="50000"/>
                </a:schemeClr>
              </a:solidFill>
            </a:endParaRPr>
          </a:p>
        </p:txBody>
      </p:sp>
      <p:pic>
        <p:nvPicPr>
          <p:cNvPr id="11" name="Picture 10"/>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460382" y="1432559"/>
            <a:ext cx="1579212" cy="1513841"/>
          </a:xfrm>
          <a:prstGeom prst="rect">
            <a:avLst/>
          </a:prstGeom>
        </p:spPr>
      </p:pic>
      <p:sp>
        <p:nvSpPr>
          <p:cNvPr id="12" name="TextBox 11"/>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337" y="6096000"/>
            <a:ext cx="2143125" cy="2133600"/>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95</a:t>
            </a:fld>
            <a:endParaRPr lang="en-US" dirty="0"/>
          </a:p>
        </p:txBody>
      </p:sp>
    </p:spTree>
    <p:extLst>
      <p:ext uri="{BB962C8B-B14F-4D97-AF65-F5344CB8AC3E}">
        <p14:creationId xmlns:p14="http://schemas.microsoft.com/office/powerpoint/2010/main" val="3413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Adjust Device Threshold</a:t>
            </a:r>
          </a:p>
          <a:p>
            <a:r>
              <a:rPr lang="en-US" dirty="0" smtClean="0"/>
              <a:t>Summary drill down to Memory</a:t>
            </a:r>
          </a:p>
          <a:p>
            <a:r>
              <a:rPr lang="en-US" dirty="0" smtClean="0"/>
              <a:t>View Raw vs. Hourly vs. Daily and run a report </a:t>
            </a:r>
          </a:p>
          <a:p>
            <a:r>
              <a:rPr lang="en-US" dirty="0" smtClean="0"/>
              <a:t>View threshold event</a:t>
            </a:r>
          </a:p>
          <a:p>
            <a:r>
              <a:rPr lang="en-US" dirty="0" smtClean="0"/>
              <a:t>Reset Threshold</a:t>
            </a:r>
          </a:p>
          <a:p>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Lab Goals</a:t>
            </a:r>
            <a:endParaRPr lang="en-US" dirty="0">
              <a:solidFill>
                <a:schemeClr val="tx1">
                  <a:lumMod val="50000"/>
                </a:schemeClr>
              </a:solidFill>
            </a:endParaRPr>
          </a:p>
        </p:txBody>
      </p:sp>
      <p:sp>
        <p:nvSpPr>
          <p:cNvPr id="5" name="TextBox 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64528" y="105041"/>
            <a:ext cx="1032273" cy="886631"/>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96</a:t>
            </a:fld>
            <a:endParaRPr lang="en-US" dirty="0"/>
          </a:p>
        </p:txBody>
      </p:sp>
    </p:spTree>
    <p:extLst>
      <p:ext uri="{BB962C8B-B14F-4D97-AF65-F5344CB8AC3E}">
        <p14:creationId xmlns:p14="http://schemas.microsoft.com/office/powerpoint/2010/main" val="17435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fontScale="70000" lnSpcReduction="20000"/>
          </a:bodyPr>
          <a:lstStyle/>
          <a:p>
            <a:pPr marL="0" indent="0">
              <a:buNone/>
            </a:pPr>
            <a:r>
              <a:rPr lang="en-US" dirty="0"/>
              <a:t>Add threshold and view </a:t>
            </a:r>
            <a:r>
              <a:rPr lang="en-US" dirty="0" smtClean="0"/>
              <a:t>utilization:</a:t>
            </a:r>
          </a:p>
          <a:p>
            <a:pPr marL="0" indent="0">
              <a:buNone/>
            </a:pPr>
            <a:endParaRPr lang="en-US" dirty="0" smtClean="0"/>
          </a:p>
          <a:p>
            <a:pPr marL="0" indent="0">
              <a:buNone/>
            </a:pPr>
            <a:r>
              <a:rPr lang="en-US" dirty="0"/>
              <a:t>Add device Threshold:</a:t>
            </a:r>
          </a:p>
          <a:p>
            <a:pPr>
              <a:buFont typeface="+mj-lt"/>
              <a:buAutoNum type="arabicPeriod"/>
            </a:pPr>
            <a:r>
              <a:rPr lang="en-US" dirty="0"/>
              <a:t>Go to </a:t>
            </a:r>
            <a:r>
              <a:rPr lang="en-US" b="1" dirty="0"/>
              <a:t>Registry</a:t>
            </a:r>
            <a:r>
              <a:rPr lang="en-US" dirty="0"/>
              <a:t> tab</a:t>
            </a:r>
          </a:p>
          <a:p>
            <a:pPr>
              <a:buFont typeface="+mj-lt"/>
              <a:buAutoNum type="arabicPeriod"/>
            </a:pPr>
            <a:r>
              <a:rPr lang="en-US" dirty="0"/>
              <a:t>Select the “</a:t>
            </a:r>
            <a:r>
              <a:rPr lang="en-US" dirty="0" err="1"/>
              <a:t>studentxx</a:t>
            </a:r>
            <a:r>
              <a:rPr lang="en-US" dirty="0"/>
              <a:t>” device click the      </a:t>
            </a:r>
            <a:r>
              <a:rPr lang="en-US" dirty="0" smtClean="0"/>
              <a:t>  </a:t>
            </a:r>
            <a:r>
              <a:rPr lang="en-US" dirty="0"/>
              <a:t>icon</a:t>
            </a:r>
          </a:p>
          <a:p>
            <a:pPr>
              <a:buFont typeface="+mj-lt"/>
              <a:buAutoNum type="arabicPeriod"/>
            </a:pPr>
            <a:r>
              <a:rPr lang="en-US" dirty="0"/>
              <a:t>Go to </a:t>
            </a:r>
            <a:r>
              <a:rPr lang="en-US" b="1" dirty="0"/>
              <a:t>Device Administration &gt; Thresholds</a:t>
            </a:r>
            <a:endParaRPr lang="en-US" dirty="0"/>
          </a:p>
          <a:p>
            <a:pPr>
              <a:buFont typeface="+mj-lt"/>
              <a:buAutoNum type="arabicPeriod"/>
            </a:pPr>
            <a:r>
              <a:rPr lang="en-US" dirty="0"/>
              <a:t>Change the </a:t>
            </a:r>
            <a:r>
              <a:rPr lang="en-US" b="1" i="1" dirty="0"/>
              <a:t>Physical Memory Utilization High </a:t>
            </a:r>
            <a:r>
              <a:rPr lang="en-US" dirty="0"/>
              <a:t>field to “1”</a:t>
            </a:r>
            <a:endParaRPr lang="en-US" i="1" dirty="0"/>
          </a:p>
          <a:p>
            <a:pPr>
              <a:buFont typeface="+mj-lt"/>
              <a:buAutoNum type="arabicPeriod"/>
            </a:pPr>
            <a:r>
              <a:rPr lang="en-US" dirty="0"/>
              <a:t>Click </a:t>
            </a:r>
            <a:r>
              <a:rPr lang="en-US" b="1" dirty="0"/>
              <a:t>[Save]</a:t>
            </a:r>
          </a:p>
          <a:p>
            <a:pPr>
              <a:buFont typeface="+mj-lt"/>
              <a:buAutoNum type="arabicPeriod"/>
            </a:pPr>
            <a:endParaRPr lang="en-US" b="1" dirty="0"/>
          </a:p>
          <a:p>
            <a:pPr marL="0" indent="0">
              <a:buNone/>
            </a:pPr>
            <a:r>
              <a:rPr lang="en-US" dirty="0"/>
              <a:t>Summary drill down to</a:t>
            </a:r>
            <a:r>
              <a:rPr lang="en-US" b="1" i="1" dirty="0"/>
              <a:t> </a:t>
            </a:r>
            <a:r>
              <a:rPr lang="en-US" i="1" dirty="0"/>
              <a:t>Physical Memory Utilization</a:t>
            </a:r>
            <a:r>
              <a:rPr lang="en-US" dirty="0"/>
              <a:t> :</a:t>
            </a:r>
          </a:p>
          <a:p>
            <a:pPr>
              <a:buFont typeface="+mj-lt"/>
              <a:buAutoNum type="arabicPeriod"/>
            </a:pPr>
            <a:r>
              <a:rPr lang="en-US" dirty="0"/>
              <a:t>Select the       </a:t>
            </a:r>
            <a:r>
              <a:rPr lang="en-US" dirty="0" smtClean="0"/>
              <a:t>  from </a:t>
            </a:r>
            <a:r>
              <a:rPr lang="en-US" dirty="0"/>
              <a:t>the device icon in upper right</a:t>
            </a:r>
          </a:p>
          <a:p>
            <a:pPr>
              <a:buFont typeface="+mj-lt"/>
              <a:buAutoNum type="arabicPeriod"/>
            </a:pPr>
            <a:r>
              <a:rPr lang="en-US" dirty="0"/>
              <a:t>From the </a:t>
            </a:r>
            <a:r>
              <a:rPr lang="en-US" b="1" dirty="0"/>
              <a:t>Performance </a:t>
            </a:r>
            <a:r>
              <a:rPr lang="en-US" dirty="0"/>
              <a:t>tab select </a:t>
            </a:r>
            <a:r>
              <a:rPr lang="en-US" i="1" dirty="0"/>
              <a:t>Memory</a:t>
            </a:r>
            <a:r>
              <a:rPr lang="en-US" dirty="0"/>
              <a:t> </a:t>
            </a:r>
            <a:r>
              <a:rPr lang="en-US" i="1" dirty="0" smtClean="0"/>
              <a:t>Utilization</a:t>
            </a:r>
            <a:r>
              <a:rPr lang="en-US" dirty="0" smtClean="0"/>
              <a:t> from </a:t>
            </a:r>
            <a:r>
              <a:rPr lang="en-US" dirty="0"/>
              <a:t>the </a:t>
            </a:r>
            <a:r>
              <a:rPr lang="en-US" i="1" dirty="0" smtClean="0"/>
              <a:t>Overview </a:t>
            </a:r>
            <a:r>
              <a:rPr lang="en-US" dirty="0" smtClean="0"/>
              <a:t>section of the navigation area</a:t>
            </a:r>
            <a:endParaRPr lang="en-US" dirty="0"/>
          </a:p>
          <a:p>
            <a:pPr>
              <a:buFont typeface="+mj-lt"/>
              <a:buAutoNum type="arabicPeriod"/>
            </a:pPr>
            <a:r>
              <a:rPr lang="en-US" dirty="0"/>
              <a:t>View the Raw Data presented on the graph.</a:t>
            </a:r>
          </a:p>
          <a:p>
            <a:pPr>
              <a:buFont typeface="+mj-lt"/>
              <a:buAutoNum type="arabicPeriod"/>
            </a:pPr>
            <a:r>
              <a:rPr lang="en-US" dirty="0"/>
              <a:t>Now click the </a:t>
            </a:r>
            <a:r>
              <a:rPr lang="en-US" b="1" dirty="0"/>
              <a:t>Report</a:t>
            </a:r>
            <a:r>
              <a:rPr lang="en-US" dirty="0"/>
              <a:t> button and select </a:t>
            </a:r>
            <a:r>
              <a:rPr lang="en-US" i="1" dirty="0"/>
              <a:t>HTML With Images</a:t>
            </a:r>
            <a:r>
              <a:rPr lang="en-US" dirty="0"/>
              <a:t>. </a:t>
            </a:r>
            <a:r>
              <a:rPr lang="en-US" b="1" dirty="0"/>
              <a:t>If the report does not run check the to see if Pop up blocker blocked it.</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solidFill>
                  <a:schemeClr val="tx1">
                    <a:lumMod val="50000"/>
                  </a:schemeClr>
                </a:solidFill>
              </a:rPr>
              <a:t>Lab: Device Management</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094" y="3338636"/>
            <a:ext cx="561272" cy="41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06" y="6061634"/>
            <a:ext cx="476138" cy="43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2" name="Slide Number Placeholder 1"/>
          <p:cNvSpPr>
            <a:spLocks noGrp="1"/>
          </p:cNvSpPr>
          <p:nvPr>
            <p:ph type="sldNum" sz="quarter" idx="4"/>
          </p:nvPr>
        </p:nvSpPr>
        <p:spPr/>
        <p:txBody>
          <a:bodyPr/>
          <a:lstStyle/>
          <a:p>
            <a:fld id="{59FBCBD5-A728-384D-A41B-B8C6FE40EEBE}" type="slidenum">
              <a:rPr lang="en-US" smtClean="0"/>
              <a:pPr/>
              <a:t>97</a:t>
            </a:fld>
            <a:endParaRPr lang="en-US" dirty="0"/>
          </a:p>
        </p:txBody>
      </p:sp>
    </p:spTree>
    <p:extLst>
      <p:ext uri="{BB962C8B-B14F-4D97-AF65-F5344CB8AC3E}">
        <p14:creationId xmlns:p14="http://schemas.microsoft.com/office/powerpoint/2010/main" val="40056463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0" indent="0">
              <a:buNone/>
            </a:pPr>
            <a:r>
              <a:rPr lang="en-US" dirty="0"/>
              <a:t>View and reset </a:t>
            </a:r>
            <a:r>
              <a:rPr lang="en-US" dirty="0" smtClean="0"/>
              <a:t>threshold</a:t>
            </a:r>
          </a:p>
          <a:p>
            <a:pPr marL="0" indent="0">
              <a:buNone/>
            </a:pPr>
            <a:r>
              <a:rPr lang="en-US" dirty="0" smtClean="0"/>
              <a:t>(continued from previous slide)</a:t>
            </a:r>
            <a:endParaRPr lang="en-US" dirty="0"/>
          </a:p>
          <a:p>
            <a:pPr>
              <a:buFont typeface="+mj-lt"/>
              <a:buAutoNum type="arabicPeriod" startAt="5"/>
            </a:pPr>
            <a:r>
              <a:rPr lang="en-US" dirty="0"/>
              <a:t>Close the report</a:t>
            </a:r>
          </a:p>
          <a:p>
            <a:pPr>
              <a:buFont typeface="+mj-lt"/>
              <a:buAutoNum type="arabicPeriod" startAt="5"/>
            </a:pPr>
            <a:r>
              <a:rPr lang="en-US" dirty="0"/>
              <a:t>Select the </a:t>
            </a:r>
            <a:r>
              <a:rPr lang="en-US" b="1" dirty="0"/>
              <a:t>Options </a:t>
            </a:r>
            <a:r>
              <a:rPr lang="en-US" dirty="0"/>
              <a:t>button next to reports, and select </a:t>
            </a:r>
            <a:r>
              <a:rPr lang="en-US" i="1" dirty="0"/>
              <a:t>Normalized Daily</a:t>
            </a:r>
          </a:p>
          <a:p>
            <a:pPr>
              <a:buFont typeface="+mj-lt"/>
              <a:buAutoNum type="arabicPeriod" startAt="5"/>
            </a:pPr>
            <a:r>
              <a:rPr lang="en-US" dirty="0" smtClean="0"/>
              <a:t>Notice the change to the graph, </a:t>
            </a:r>
            <a:r>
              <a:rPr lang="en-US" dirty="0"/>
              <a:t>select the Normalized Hourly, and </a:t>
            </a:r>
            <a:r>
              <a:rPr lang="en-US" dirty="0" smtClean="0"/>
              <a:t>observe the </a:t>
            </a:r>
            <a:r>
              <a:rPr lang="en-US" dirty="0"/>
              <a:t>change. Stay on the page for next lab.</a:t>
            </a:r>
          </a:p>
          <a:p>
            <a:pPr marL="0" indent="0">
              <a:buNone/>
            </a:pPr>
            <a:endParaRPr lang="en-US" dirty="0"/>
          </a:p>
          <a:p>
            <a:pPr marL="0" indent="0">
              <a:buNone/>
            </a:pPr>
            <a:r>
              <a:rPr lang="en-US" dirty="0"/>
              <a:t>View Threshold Event and Reset</a:t>
            </a:r>
          </a:p>
          <a:p>
            <a:pPr>
              <a:buFont typeface="+mj-lt"/>
              <a:buAutoNum type="arabicPeriod"/>
            </a:pPr>
            <a:r>
              <a:rPr lang="en-US" dirty="0"/>
              <a:t>Select the </a:t>
            </a:r>
            <a:r>
              <a:rPr lang="en-US" b="1" dirty="0"/>
              <a:t>Summary</a:t>
            </a:r>
            <a:r>
              <a:rPr lang="en-US" dirty="0"/>
              <a:t> tab</a:t>
            </a:r>
          </a:p>
          <a:p>
            <a:pPr>
              <a:buFont typeface="+mj-lt"/>
              <a:buAutoNum type="arabicPeriod"/>
            </a:pPr>
            <a:r>
              <a:rPr lang="en-US" dirty="0"/>
              <a:t>In the panel called </a:t>
            </a:r>
            <a:r>
              <a:rPr lang="en-US" i="1" dirty="0"/>
              <a:t>Tickets and Events</a:t>
            </a:r>
            <a:r>
              <a:rPr lang="en-US" dirty="0"/>
              <a:t> is the event created by you when the threshold was set earlier. </a:t>
            </a:r>
          </a:p>
          <a:p>
            <a:pPr>
              <a:buFont typeface="+mj-lt"/>
              <a:buAutoNum type="arabicPeriod"/>
            </a:pPr>
            <a:r>
              <a:rPr lang="en-US" dirty="0"/>
              <a:t>Select the event and </a:t>
            </a:r>
            <a:r>
              <a:rPr lang="en-US" i="1" dirty="0"/>
              <a:t>Click</a:t>
            </a:r>
            <a:r>
              <a:rPr lang="en-US" dirty="0"/>
              <a:t>, this opens the</a:t>
            </a:r>
            <a:r>
              <a:rPr lang="en-US" i="1" dirty="0"/>
              <a:t> Event Summary</a:t>
            </a:r>
          </a:p>
          <a:p>
            <a:pPr>
              <a:buFont typeface="+mj-lt"/>
              <a:buAutoNum type="arabicPeriod"/>
            </a:pPr>
            <a:r>
              <a:rPr lang="en-US" dirty="0"/>
              <a:t>View the event info and Select the </a:t>
            </a:r>
            <a:r>
              <a:rPr lang="en-US" b="1" dirty="0"/>
              <a:t>Actions</a:t>
            </a:r>
            <a:r>
              <a:rPr lang="en-US" dirty="0"/>
              <a:t> button</a:t>
            </a:r>
          </a:p>
          <a:p>
            <a:pPr>
              <a:buFont typeface="+mj-lt"/>
              <a:buAutoNum type="arabicPeriod"/>
            </a:pPr>
            <a:r>
              <a:rPr lang="en-US" dirty="0"/>
              <a:t>Select</a:t>
            </a:r>
            <a:r>
              <a:rPr lang="en-US" i="1" dirty="0"/>
              <a:t> </a:t>
            </a:r>
            <a:r>
              <a:rPr lang="en-US" b="1" i="1" dirty="0"/>
              <a:t>Edit Device Thresholds</a:t>
            </a:r>
            <a:r>
              <a:rPr lang="en-US" i="1" dirty="0"/>
              <a:t> </a:t>
            </a:r>
            <a:r>
              <a:rPr lang="en-US" dirty="0"/>
              <a:t>from the dropdown</a:t>
            </a:r>
          </a:p>
          <a:p>
            <a:pPr marL="0" indent="0">
              <a:buNone/>
            </a:pPr>
            <a:endParaRPr lang="en-US" dirty="0"/>
          </a:p>
        </p:txBody>
      </p:sp>
      <p:sp>
        <p:nvSpPr>
          <p:cNvPr id="3" name="Title 2"/>
          <p:cNvSpPr>
            <a:spLocks noGrp="1"/>
          </p:cNvSpPr>
          <p:nvPr>
            <p:ph type="title"/>
          </p:nvPr>
        </p:nvSpPr>
        <p:spPr/>
        <p:txBody>
          <a:bodyPr/>
          <a:lstStyle/>
          <a:p>
            <a:r>
              <a:rPr lang="en-US" dirty="0">
                <a:solidFill>
                  <a:schemeClr val="tx1">
                    <a:lumMod val="50000"/>
                  </a:schemeClr>
                </a:solidFill>
              </a:rPr>
              <a:t>Lab:  Device Management </a:t>
            </a:r>
          </a:p>
        </p:txBody>
      </p:sp>
      <p:sp>
        <p:nvSpPr>
          <p:cNvPr id="6" name="TextBox 5"/>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4" name="Slide Number Placeholder 3"/>
          <p:cNvSpPr>
            <a:spLocks noGrp="1"/>
          </p:cNvSpPr>
          <p:nvPr>
            <p:ph type="sldNum" sz="quarter" idx="4"/>
          </p:nvPr>
        </p:nvSpPr>
        <p:spPr/>
        <p:txBody>
          <a:bodyPr/>
          <a:lstStyle/>
          <a:p>
            <a:fld id="{59FBCBD5-A728-384D-A41B-B8C6FE40EEBE}" type="slidenum">
              <a:rPr lang="en-US" smtClean="0"/>
              <a:pPr/>
              <a:t>98</a:t>
            </a:fld>
            <a:endParaRPr lang="en-US" dirty="0"/>
          </a:p>
        </p:txBody>
      </p:sp>
    </p:spTree>
    <p:extLst>
      <p:ext uri="{BB962C8B-B14F-4D97-AF65-F5344CB8AC3E}">
        <p14:creationId xmlns:p14="http://schemas.microsoft.com/office/powerpoint/2010/main" val="33827578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600" dirty="0" smtClean="0"/>
              <a:t>(Continued from previous slide)</a:t>
            </a:r>
          </a:p>
          <a:p>
            <a:pPr>
              <a:buFont typeface="+mj-lt"/>
              <a:buAutoNum type="arabicPeriod" startAt="6"/>
            </a:pPr>
            <a:r>
              <a:rPr lang="en-US" sz="3600" dirty="0" smtClean="0"/>
              <a:t>The </a:t>
            </a:r>
            <a:r>
              <a:rPr lang="en-US" sz="3600" b="1" dirty="0"/>
              <a:t>Device Administration &gt; Threshold</a:t>
            </a:r>
            <a:r>
              <a:rPr lang="en-US" sz="3600" dirty="0"/>
              <a:t> tab opens</a:t>
            </a:r>
          </a:p>
          <a:p>
            <a:pPr>
              <a:buFont typeface="+mj-lt"/>
              <a:buAutoNum type="arabicPeriod" startAt="7"/>
            </a:pPr>
            <a:r>
              <a:rPr lang="en-US" sz="3600" dirty="0"/>
              <a:t>Change the </a:t>
            </a:r>
            <a:r>
              <a:rPr lang="en-US" sz="3600" b="1" i="1" dirty="0"/>
              <a:t>Physical Memory Utilization High </a:t>
            </a:r>
            <a:r>
              <a:rPr lang="en-US" sz="3600" dirty="0"/>
              <a:t>field back to “80”</a:t>
            </a:r>
          </a:p>
          <a:p>
            <a:pPr>
              <a:buFont typeface="+mj-lt"/>
              <a:buAutoNum type="arabicPeriod" startAt="7"/>
            </a:pPr>
            <a:r>
              <a:rPr lang="en-US" sz="3600" i="1" dirty="0"/>
              <a:t>Select </a:t>
            </a:r>
            <a:r>
              <a:rPr lang="en-US" sz="3600" b="1" i="1" dirty="0"/>
              <a:t>[SAVE]</a:t>
            </a:r>
          </a:p>
          <a:p>
            <a:pPr>
              <a:buFont typeface="+mj-lt"/>
              <a:buAutoNum type="arabicPeriod" startAt="6"/>
            </a:pPr>
            <a:r>
              <a:rPr lang="en-US" sz="3600" dirty="0"/>
              <a:t>The event will clear and the healthy will come in during the next polling cycle</a:t>
            </a:r>
          </a:p>
          <a:p>
            <a:pPr marL="0" indent="0">
              <a:buNone/>
            </a:pPr>
            <a:endParaRPr lang="en-US" dirty="0"/>
          </a:p>
        </p:txBody>
      </p:sp>
      <p:sp>
        <p:nvSpPr>
          <p:cNvPr id="3" name="Title 2"/>
          <p:cNvSpPr>
            <a:spLocks noGrp="1"/>
          </p:cNvSpPr>
          <p:nvPr>
            <p:ph type="title"/>
          </p:nvPr>
        </p:nvSpPr>
        <p:spPr/>
        <p:txBody>
          <a:bodyPr/>
          <a:lstStyle/>
          <a:p>
            <a:r>
              <a:rPr lang="en-US" dirty="0">
                <a:solidFill>
                  <a:schemeClr val="tx1">
                    <a:lumMod val="50000"/>
                  </a:schemeClr>
                </a:solidFill>
              </a:rPr>
              <a:t>Lab:  Device Management </a:t>
            </a:r>
          </a:p>
        </p:txBody>
      </p:sp>
      <p:sp>
        <p:nvSpPr>
          <p:cNvPr id="5" name="TextBox 4"/>
          <p:cNvSpPr txBox="1"/>
          <p:nvPr/>
        </p:nvSpPr>
        <p:spPr>
          <a:xfrm>
            <a:off x="5604424" y="9519421"/>
            <a:ext cx="4335952"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Device Management</a:t>
            </a:r>
          </a:p>
        </p:txBody>
      </p:sp>
      <p:sp>
        <p:nvSpPr>
          <p:cNvPr id="4" name="Slide Number Placeholder 3"/>
          <p:cNvSpPr>
            <a:spLocks noGrp="1"/>
          </p:cNvSpPr>
          <p:nvPr>
            <p:ph type="sldNum" sz="quarter" idx="4"/>
          </p:nvPr>
        </p:nvSpPr>
        <p:spPr/>
        <p:txBody>
          <a:bodyPr/>
          <a:lstStyle/>
          <a:p>
            <a:fld id="{59FBCBD5-A728-384D-A41B-B8C6FE40EEBE}" type="slidenum">
              <a:rPr lang="en-US" smtClean="0"/>
              <a:pPr/>
              <a:t>99</a:t>
            </a:fld>
            <a:endParaRPr lang="en-US" dirty="0"/>
          </a:p>
        </p:txBody>
      </p:sp>
    </p:spTree>
    <p:extLst>
      <p:ext uri="{BB962C8B-B14F-4D97-AF65-F5344CB8AC3E}">
        <p14:creationId xmlns:p14="http://schemas.microsoft.com/office/powerpoint/2010/main" val="3514921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_Template_Aug-2013 (1)">
  <a:themeElements>
    <a:clrScheme name="SCIENCELOGIC FINAL">
      <a:dk1>
        <a:srgbClr val="7F7F7F"/>
      </a:dk1>
      <a:lt1>
        <a:sysClr val="window" lastClr="FFFFFF"/>
      </a:lt1>
      <a:dk2>
        <a:srgbClr val="505050"/>
      </a:dk2>
      <a:lt2>
        <a:srgbClr val="EEECE1"/>
      </a:lt2>
      <a:accent1>
        <a:srgbClr val="3298D4"/>
      </a:accent1>
      <a:accent2>
        <a:srgbClr val="52B749"/>
      </a:accent2>
      <a:accent3>
        <a:srgbClr val="818181"/>
      </a:accent3>
      <a:accent4>
        <a:srgbClr val="FABF1B"/>
      </a:accent4>
      <a:accent5>
        <a:srgbClr val="51B66F"/>
      </a:accent5>
      <a:accent6>
        <a:srgbClr val="000000"/>
      </a:accent6>
      <a:hlink>
        <a:srgbClr val="163463"/>
      </a:hlink>
      <a:folHlink>
        <a:srgbClr val="732F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Powerpoint_Template_Aug-2013 (1).potx</Template>
  <TotalTime>9143</TotalTime>
  <Words>14200</Words>
  <Application>Microsoft Office PowerPoint</Application>
  <PresentationFormat>Custom</PresentationFormat>
  <Paragraphs>1860</Paragraphs>
  <Slides>147</Slides>
  <Notes>51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147</vt:i4>
      </vt:variant>
    </vt:vector>
  </HeadingPairs>
  <TitlesOfParts>
    <vt:vector size="165" baseType="lpstr">
      <vt:lpstr>MS Gothic</vt:lpstr>
      <vt:lpstr>MS PGothic</vt:lpstr>
      <vt:lpstr>Arial</vt:lpstr>
      <vt:lpstr>Calibri</vt:lpstr>
      <vt:lpstr>DejaVu Sans</vt:lpstr>
      <vt:lpstr>Futura Bk BT</vt:lpstr>
      <vt:lpstr>Futura Bk BT Book</vt:lpstr>
      <vt:lpstr>Futura Book</vt:lpstr>
      <vt:lpstr>Futura Hv BT</vt:lpstr>
      <vt:lpstr>Futura Lt</vt:lpstr>
      <vt:lpstr>Futura Lt BT</vt:lpstr>
      <vt:lpstr>Futura Md</vt:lpstr>
      <vt:lpstr>L Futura Light</vt:lpstr>
      <vt:lpstr>Lato Light</vt:lpstr>
      <vt:lpstr>Mangal</vt:lpstr>
      <vt:lpstr>Symbol</vt:lpstr>
      <vt:lpstr>Wingdings</vt:lpstr>
      <vt:lpstr>Powerpoint_Template_Aug-2013 (1)</vt:lpstr>
      <vt:lpstr>Welcome</vt:lpstr>
      <vt:lpstr>ScienceLogic Bootcamp Training Team</vt:lpstr>
      <vt:lpstr>ScienceLogic Bootcamp Course</vt:lpstr>
      <vt:lpstr>Training Systems</vt:lpstr>
      <vt:lpstr>Boot Camp Agenda</vt:lpstr>
      <vt:lpstr>Boot Camp Agenda</vt:lpstr>
      <vt:lpstr>Boot Camp Agenda</vt:lpstr>
      <vt:lpstr>Boot Camp Agenda</vt:lpstr>
      <vt:lpstr>Boot Camp Agenda</vt:lpstr>
      <vt:lpstr>Day 1 Agenda</vt:lpstr>
      <vt:lpstr>PowerPoint Presentation</vt:lpstr>
      <vt:lpstr>The Ultimate Monitoring Platform</vt:lpstr>
      <vt:lpstr>Leaders Choose Leaders</vt:lpstr>
      <vt:lpstr>PowerPoint Presentation</vt:lpstr>
      <vt:lpstr>Objectives:</vt:lpstr>
      <vt:lpstr>6 Module types (physical or virtual)</vt:lpstr>
      <vt:lpstr>EM7 is built on the LAMP Stack</vt:lpstr>
      <vt:lpstr>Architectures</vt:lpstr>
      <vt:lpstr>All-In-One Architecture</vt:lpstr>
      <vt:lpstr>All-In-One Architecture</vt:lpstr>
      <vt:lpstr>All-In-One Architecture with Disaster Recovery</vt:lpstr>
      <vt:lpstr>Distributed Architecture</vt:lpstr>
      <vt:lpstr>Distributed - Single Database</vt:lpstr>
      <vt:lpstr>Multi-Database</vt:lpstr>
      <vt:lpstr>Distributed - High Availability</vt:lpstr>
      <vt:lpstr>Distributed - Disaster Recovery</vt:lpstr>
      <vt:lpstr>Distributed - High Availability + Disaster Recovery (HA + DR)</vt:lpstr>
      <vt:lpstr>Data Collector Communication</vt:lpstr>
      <vt:lpstr>Communication Ports</vt:lpstr>
      <vt:lpstr>Collector Groups</vt:lpstr>
      <vt:lpstr>Data Collectors in Collector Groups</vt:lpstr>
      <vt:lpstr>EXAMPLE: 1 Collector Fails</vt:lpstr>
      <vt:lpstr>Message Collector(s) in Collector Groups</vt:lpstr>
      <vt:lpstr>Resources And Questions</vt:lpstr>
      <vt:lpstr>PowerPoint Presentation</vt:lpstr>
      <vt:lpstr>Day 2 Objectives</vt:lpstr>
      <vt:lpstr>Credential Management</vt:lpstr>
      <vt:lpstr>7 Types of Credentials</vt:lpstr>
      <vt:lpstr>Creating an SNMP Credential</vt:lpstr>
      <vt:lpstr>Organizations</vt:lpstr>
      <vt:lpstr>Organizations: Record </vt:lpstr>
      <vt:lpstr>Organizations: Logs</vt:lpstr>
      <vt:lpstr>Organizations: Create</vt:lpstr>
      <vt:lpstr>Organizations: Administration </vt:lpstr>
      <vt:lpstr>Organizations: System Org</vt:lpstr>
      <vt:lpstr>Organizations: Delete</vt:lpstr>
      <vt:lpstr>What is Discovery?</vt:lpstr>
      <vt:lpstr>SNMP Discovery Process</vt:lpstr>
      <vt:lpstr>Create a Discovery Session </vt:lpstr>
      <vt:lpstr>Pro Tip </vt:lpstr>
      <vt:lpstr>Execute / Viewing Discovery Sessions</vt:lpstr>
      <vt:lpstr>Viewing Discovery Session Logs</vt:lpstr>
      <vt:lpstr>Discovery Session Log Messages</vt:lpstr>
      <vt:lpstr>Scheduling a Discovery Session</vt:lpstr>
      <vt:lpstr>Tip </vt:lpstr>
      <vt:lpstr>Re-Discovering an Existing Device</vt:lpstr>
      <vt:lpstr>Deleting Discovery Sessions</vt:lpstr>
      <vt:lpstr>Deleting Devices</vt:lpstr>
      <vt:lpstr>Resources And Questions</vt:lpstr>
      <vt:lpstr>Lab Goals</vt:lpstr>
      <vt:lpstr>Lab: Add/Remove Devices </vt:lpstr>
      <vt:lpstr>Lab: Add/Remove Devices </vt:lpstr>
      <vt:lpstr>Lab: Add/Remove Devices </vt:lpstr>
      <vt:lpstr>Lab: Add/Remove Devices </vt:lpstr>
      <vt:lpstr>Lab: Add/Remove Devices </vt:lpstr>
      <vt:lpstr>Lab: Add/Remove Devices </vt:lpstr>
      <vt:lpstr>Lab: Add/Remove Devices </vt:lpstr>
      <vt:lpstr>Lab: Add/Remove Devices </vt:lpstr>
      <vt:lpstr>Lab: Add/Remove Devices </vt:lpstr>
      <vt:lpstr>Device Management</vt:lpstr>
      <vt:lpstr>Objectives</vt:lpstr>
      <vt:lpstr>Overview of Device Administration</vt:lpstr>
      <vt:lpstr>Device Summary</vt:lpstr>
      <vt:lpstr>Performance Tab</vt:lpstr>
      <vt:lpstr>Interfaces Tab</vt:lpstr>
      <vt:lpstr>Interface Registry</vt:lpstr>
      <vt:lpstr>Events Tab</vt:lpstr>
      <vt:lpstr>Software Tab</vt:lpstr>
      <vt:lpstr>Software Titles</vt:lpstr>
      <vt:lpstr>Process Tab</vt:lpstr>
      <vt:lpstr>Device Processes</vt:lpstr>
      <vt:lpstr>Services Tab</vt:lpstr>
      <vt:lpstr>Windows Services</vt:lpstr>
      <vt:lpstr>TCP Ports Tab</vt:lpstr>
      <vt:lpstr>IP Ports Registry</vt:lpstr>
      <vt:lpstr>Device Properties</vt:lpstr>
      <vt:lpstr>Thresholds Tab</vt:lpstr>
      <vt:lpstr>Schedule Tab</vt:lpstr>
      <vt:lpstr>Bulk Maintenance Scheduling</vt:lpstr>
      <vt:lpstr>Logs Tab</vt:lpstr>
      <vt:lpstr>Toolbox Tab</vt:lpstr>
      <vt:lpstr>Interfaces Tab</vt:lpstr>
      <vt:lpstr>Interfaces Properties</vt:lpstr>
      <vt:lpstr>Pro Tip </vt:lpstr>
      <vt:lpstr>Resources And Questions</vt:lpstr>
      <vt:lpstr>Lab Goals</vt:lpstr>
      <vt:lpstr>Lab: Device Management</vt:lpstr>
      <vt:lpstr>Lab:  Device Management </vt:lpstr>
      <vt:lpstr>Lab:  Device Management </vt:lpstr>
      <vt:lpstr>Device Monitors</vt:lpstr>
      <vt:lpstr>Objectives:</vt:lpstr>
      <vt:lpstr>What is a Monitoring Policy?</vt:lpstr>
      <vt:lpstr>Creating Monitoring Policy</vt:lpstr>
      <vt:lpstr>TCP/IP Port Monitor: Per Device Create</vt:lpstr>
      <vt:lpstr>TCP/IP Port Monitor: Bulk Create</vt:lpstr>
      <vt:lpstr>TCP/IP Port Policies: View</vt:lpstr>
      <vt:lpstr>TCP/IP Monitor Policy: Performance View</vt:lpstr>
      <vt:lpstr>Deleting Monitoring Policies</vt:lpstr>
      <vt:lpstr>Tip </vt:lpstr>
      <vt:lpstr>Resources And Questions</vt:lpstr>
      <vt:lpstr>Lab Goals</vt:lpstr>
      <vt:lpstr>Lab: Create a Monitor Policy</vt:lpstr>
      <vt:lpstr>Lab: Create a Monitor Policy</vt:lpstr>
      <vt:lpstr>Lab: Create a Monitor Policy</vt:lpstr>
      <vt:lpstr>Device Templates</vt:lpstr>
      <vt:lpstr>Objectives</vt:lpstr>
      <vt:lpstr>What is a Device Template?</vt:lpstr>
      <vt:lpstr>Templates: Creating Templates</vt:lpstr>
      <vt:lpstr>Active and Inactive Fields on Templates</vt:lpstr>
      <vt:lpstr>Templates: Adding Policies</vt:lpstr>
      <vt:lpstr>Templates: Applying</vt:lpstr>
      <vt:lpstr>Templates: Applying to Device Group</vt:lpstr>
      <vt:lpstr>Templates: View / Delete</vt:lpstr>
      <vt:lpstr>Resources and Questions</vt:lpstr>
      <vt:lpstr>Lab Goals</vt:lpstr>
      <vt:lpstr>Lab: Device Templates</vt:lpstr>
      <vt:lpstr>Lab: Device Templates</vt:lpstr>
      <vt:lpstr>Lab: Device Templates</vt:lpstr>
      <vt:lpstr>Lab: Device Templates</vt:lpstr>
      <vt:lpstr>Device Groups</vt:lpstr>
      <vt:lpstr>Objectives</vt:lpstr>
      <vt:lpstr>What is a Device Group?</vt:lpstr>
      <vt:lpstr>Device Groups: Visibility</vt:lpstr>
      <vt:lpstr>Creating Device Groups</vt:lpstr>
      <vt:lpstr>Device Group: Add devices and Groups</vt:lpstr>
      <vt:lpstr>Device Group Rules</vt:lpstr>
      <vt:lpstr>Device Group Access Permissions</vt:lpstr>
      <vt:lpstr>Device Groups: Viewing</vt:lpstr>
      <vt:lpstr>Deleting a Device Group</vt:lpstr>
      <vt:lpstr>Resources and Questions</vt:lpstr>
      <vt:lpstr>Lab Goals</vt:lpstr>
      <vt:lpstr>Lab: Device Group</vt:lpstr>
      <vt:lpstr>Lab: Device Groups</vt:lpstr>
      <vt:lpstr>Lab: Device Group</vt:lpstr>
      <vt:lpstr>Lab: Device Group</vt:lpstr>
      <vt:lpstr>Lab: Device Group</vt:lpstr>
      <vt:lpstr>PowerPoint Presentation</vt:lpstr>
    </vt:vector>
  </TitlesOfParts>
  <Company>ScienceLogic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Boyd</dc:creator>
  <cp:lastModifiedBy>Ron Burch</cp:lastModifiedBy>
  <cp:revision>247</cp:revision>
  <cp:lastPrinted>2014-05-28T21:18:20Z</cp:lastPrinted>
  <dcterms:created xsi:type="dcterms:W3CDTF">2013-07-15T21:46:58Z</dcterms:created>
  <dcterms:modified xsi:type="dcterms:W3CDTF">2015-06-14T16:36:25Z</dcterms:modified>
</cp:coreProperties>
</file>